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2"/>
  </p:notesMasterIdLst>
  <p:handoutMasterIdLst>
    <p:handoutMasterId r:id="rId193"/>
  </p:handoutMasterIdLst>
  <p:sldIdLst>
    <p:sldId id="952" r:id="rId2"/>
    <p:sldId id="465" r:id="rId3"/>
    <p:sldId id="1334" r:id="rId4"/>
    <p:sldId id="393" r:id="rId5"/>
    <p:sldId id="953" r:id="rId6"/>
    <p:sldId id="956" r:id="rId7"/>
    <p:sldId id="957" r:id="rId8"/>
    <p:sldId id="802" r:id="rId9"/>
    <p:sldId id="951" r:id="rId10"/>
    <p:sldId id="1337" r:id="rId11"/>
    <p:sldId id="1335" r:id="rId12"/>
    <p:sldId id="1336" r:id="rId13"/>
    <p:sldId id="803" r:id="rId14"/>
    <p:sldId id="801" r:id="rId15"/>
    <p:sldId id="875" r:id="rId16"/>
    <p:sldId id="958" r:id="rId17"/>
    <p:sldId id="804" r:id="rId18"/>
    <p:sldId id="923" r:id="rId19"/>
    <p:sldId id="960" r:id="rId20"/>
    <p:sldId id="598" r:id="rId21"/>
    <p:sldId id="587" r:id="rId22"/>
    <p:sldId id="1190" r:id="rId23"/>
    <p:sldId id="1285" r:id="rId24"/>
    <p:sldId id="927" r:id="rId25"/>
    <p:sldId id="928" r:id="rId26"/>
    <p:sldId id="942" r:id="rId27"/>
    <p:sldId id="939" r:id="rId28"/>
    <p:sldId id="1286" r:id="rId29"/>
    <p:sldId id="844" r:id="rId30"/>
    <p:sldId id="543" r:id="rId31"/>
    <p:sldId id="1150" r:id="rId32"/>
    <p:sldId id="1201" r:id="rId33"/>
    <p:sldId id="1012" r:id="rId34"/>
    <p:sldId id="1117" r:id="rId35"/>
    <p:sldId id="937" r:id="rId36"/>
    <p:sldId id="962" r:id="rId37"/>
    <p:sldId id="963" r:id="rId38"/>
    <p:sldId id="964" r:id="rId39"/>
    <p:sldId id="966" r:id="rId40"/>
    <p:sldId id="1202" r:id="rId41"/>
    <p:sldId id="1203" r:id="rId42"/>
    <p:sldId id="1013" r:id="rId43"/>
    <p:sldId id="1120" r:id="rId44"/>
    <p:sldId id="965" r:id="rId45"/>
    <p:sldId id="970" r:id="rId46"/>
    <p:sldId id="971" r:id="rId47"/>
    <p:sldId id="1287" r:id="rId48"/>
    <p:sldId id="972" r:id="rId49"/>
    <p:sldId id="974" r:id="rId50"/>
    <p:sldId id="975" r:id="rId51"/>
    <p:sldId id="1204" r:id="rId52"/>
    <p:sldId id="1016" r:id="rId53"/>
    <p:sldId id="1118" r:id="rId54"/>
    <p:sldId id="973" r:id="rId55"/>
    <p:sldId id="1035" r:id="rId56"/>
    <p:sldId id="1036" r:id="rId57"/>
    <p:sldId id="1037" r:id="rId58"/>
    <p:sldId id="1040" r:id="rId59"/>
    <p:sldId id="1195" r:id="rId60"/>
    <p:sldId id="1205" r:id="rId61"/>
    <p:sldId id="1039" r:id="rId62"/>
    <p:sldId id="1121" r:id="rId63"/>
    <p:sldId id="1038" r:id="rId64"/>
    <p:sldId id="1060" r:id="rId65"/>
    <p:sldId id="1061" r:id="rId66"/>
    <p:sldId id="1062" r:id="rId67"/>
    <p:sldId id="1065" r:id="rId68"/>
    <p:sldId id="1199" r:id="rId69"/>
    <p:sldId id="1206" r:id="rId70"/>
    <p:sldId id="1064" r:id="rId71"/>
    <p:sldId id="1122" r:id="rId72"/>
    <p:sldId id="1063" r:id="rId73"/>
    <p:sldId id="1136" r:id="rId74"/>
    <p:sldId id="1137" r:id="rId75"/>
    <p:sldId id="1138" r:id="rId76"/>
    <p:sldId id="1300" r:id="rId77"/>
    <p:sldId id="1139" r:id="rId78"/>
    <p:sldId id="1197" r:id="rId79"/>
    <p:sldId id="1207" r:id="rId80"/>
    <p:sldId id="1304" r:id="rId81"/>
    <p:sldId id="1141" r:id="rId82"/>
    <p:sldId id="1142" r:id="rId83"/>
    <p:sldId id="1143" r:id="rId84"/>
    <p:sldId id="648" r:id="rId85"/>
    <p:sldId id="1253" r:id="rId86"/>
    <p:sldId id="983" r:id="rId87"/>
    <p:sldId id="1130" r:id="rId88"/>
    <p:sldId id="1254" r:id="rId89"/>
    <p:sldId id="1154" r:id="rId90"/>
    <p:sldId id="984" r:id="rId91"/>
    <p:sldId id="978" r:id="rId92"/>
    <p:sldId id="979" r:id="rId93"/>
    <p:sldId id="980" r:id="rId94"/>
    <p:sldId id="909" r:id="rId95"/>
    <p:sldId id="987" r:id="rId96"/>
    <p:sldId id="986" r:id="rId97"/>
    <p:sldId id="1255" r:id="rId98"/>
    <p:sldId id="1002" r:id="rId99"/>
    <p:sldId id="998" r:id="rId100"/>
    <p:sldId id="1000" r:id="rId101"/>
    <p:sldId id="1198" r:id="rId102"/>
    <p:sldId id="1208" r:id="rId103"/>
    <p:sldId id="1082" r:id="rId104"/>
    <p:sldId id="1284" r:id="rId105"/>
    <p:sldId id="1265" r:id="rId106"/>
    <p:sldId id="1266" r:id="rId107"/>
    <p:sldId id="1267" r:id="rId108"/>
    <p:sldId id="1268" r:id="rId109"/>
    <p:sldId id="1269" r:id="rId110"/>
    <p:sldId id="1270" r:id="rId111"/>
    <p:sldId id="1271" r:id="rId112"/>
    <p:sldId id="1272" r:id="rId113"/>
    <p:sldId id="1273" r:id="rId114"/>
    <p:sldId id="1274" r:id="rId115"/>
    <p:sldId id="1275" r:id="rId116"/>
    <p:sldId id="1276" r:id="rId117"/>
    <p:sldId id="1277" r:id="rId118"/>
    <p:sldId id="1278" r:id="rId119"/>
    <p:sldId id="1279" r:id="rId120"/>
    <p:sldId id="774" r:id="rId121"/>
    <p:sldId id="1034" r:id="rId122"/>
    <p:sldId id="995" r:id="rId123"/>
    <p:sldId id="1019" r:id="rId124"/>
    <p:sldId id="1020" r:id="rId125"/>
    <p:sldId id="1021" r:id="rId126"/>
    <p:sldId id="1263" r:id="rId127"/>
    <p:sldId id="1023" r:id="rId128"/>
    <p:sldId id="1131" r:id="rId129"/>
    <p:sldId id="1025" r:id="rId130"/>
    <p:sldId id="1156" r:id="rId131"/>
    <p:sldId id="1027" r:id="rId132"/>
    <p:sldId id="1028" r:id="rId133"/>
    <p:sldId id="1029" r:id="rId134"/>
    <p:sldId id="1030" r:id="rId135"/>
    <p:sldId id="1031" r:id="rId136"/>
    <p:sldId id="1032" r:id="rId137"/>
    <p:sldId id="1033" r:id="rId138"/>
    <p:sldId id="1045" r:id="rId139"/>
    <p:sldId id="1046" r:id="rId140"/>
    <p:sldId id="1047" r:id="rId141"/>
    <p:sldId id="1210" r:id="rId142"/>
    <p:sldId id="1211" r:id="rId143"/>
    <p:sldId id="1212" r:id="rId144"/>
    <p:sldId id="1213" r:id="rId145"/>
    <p:sldId id="1051" r:id="rId146"/>
    <p:sldId id="1214" r:id="rId147"/>
    <p:sldId id="1215" r:id="rId148"/>
    <p:sldId id="1216" r:id="rId149"/>
    <p:sldId id="1055" r:id="rId150"/>
    <p:sldId id="1059" r:id="rId151"/>
    <p:sldId id="1264" r:id="rId152"/>
    <p:sldId id="1183" r:id="rId153"/>
    <p:sldId id="1185" r:id="rId154"/>
    <p:sldId id="1217" r:id="rId155"/>
    <p:sldId id="1218" r:id="rId156"/>
    <p:sldId id="1262" r:id="rId157"/>
    <p:sldId id="1305" r:id="rId158"/>
    <p:sldId id="1306" r:id="rId159"/>
    <p:sldId id="997" r:id="rId160"/>
    <p:sldId id="1338" r:id="rId161"/>
    <p:sldId id="1339" r:id="rId162"/>
    <p:sldId id="1340" r:id="rId163"/>
    <p:sldId id="1341" r:id="rId164"/>
    <p:sldId id="1342" r:id="rId165"/>
    <p:sldId id="1343" r:id="rId166"/>
    <p:sldId id="1344" r:id="rId167"/>
    <p:sldId id="1345" r:id="rId168"/>
    <p:sldId id="1346" r:id="rId169"/>
    <p:sldId id="1347" r:id="rId170"/>
    <p:sldId id="1348" r:id="rId171"/>
    <p:sldId id="1349" r:id="rId172"/>
    <p:sldId id="1350" r:id="rId173"/>
    <p:sldId id="1351" r:id="rId174"/>
    <p:sldId id="1352" r:id="rId175"/>
    <p:sldId id="1353" r:id="rId176"/>
    <p:sldId id="1354" r:id="rId177"/>
    <p:sldId id="1355" r:id="rId178"/>
    <p:sldId id="1356" r:id="rId179"/>
    <p:sldId id="1357" r:id="rId180"/>
    <p:sldId id="1358" r:id="rId181"/>
    <p:sldId id="1359" r:id="rId182"/>
    <p:sldId id="1360" r:id="rId183"/>
    <p:sldId id="1361" r:id="rId184"/>
    <p:sldId id="1362" r:id="rId185"/>
    <p:sldId id="1363" r:id="rId186"/>
    <p:sldId id="1364" r:id="rId187"/>
    <p:sldId id="1365" r:id="rId188"/>
    <p:sldId id="1366" r:id="rId189"/>
    <p:sldId id="1367" r:id="rId190"/>
    <p:sldId id="1368" r:id="rId191"/>
  </p:sldIdLst>
  <p:sldSz cx="9144000" cy="6858000" type="screen4x3"/>
  <p:notesSz cx="6797675" cy="9926638"/>
  <p:defaultTextStyle>
    <a:defPPr>
      <a:defRPr lang="en-GB"/>
    </a:defPPr>
    <a:lvl1pPr algn="l" rtl="0" fontAlgn="base">
      <a:spcBef>
        <a:spcPct val="0"/>
      </a:spcBef>
      <a:spcAft>
        <a:spcPct val="0"/>
      </a:spcAft>
      <a:defRPr sz="1400" kern="1200">
        <a:solidFill>
          <a:srgbClr val="003399"/>
        </a:solidFill>
        <a:latin typeface="Verdana" pitchFamily="34" charset="0"/>
        <a:ea typeface="+mn-ea"/>
        <a:cs typeface="Lucida Sans Unicode" pitchFamily="34" charset="0"/>
      </a:defRPr>
    </a:lvl1pPr>
    <a:lvl2pPr marL="4572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2pPr>
    <a:lvl3pPr marL="9144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3pPr>
    <a:lvl4pPr marL="13716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4pPr>
    <a:lvl5pPr marL="18288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5pPr>
    <a:lvl6pPr marL="2286000" algn="l" defTabSz="914400" rtl="0" eaLnBrk="1" latinLnBrk="0" hangingPunct="1">
      <a:defRPr sz="1400" kern="1200">
        <a:solidFill>
          <a:srgbClr val="003399"/>
        </a:solidFill>
        <a:latin typeface="Verdana" pitchFamily="34" charset="0"/>
        <a:ea typeface="+mn-ea"/>
        <a:cs typeface="Lucida Sans Unicode" pitchFamily="34" charset="0"/>
      </a:defRPr>
    </a:lvl6pPr>
    <a:lvl7pPr marL="2743200" algn="l" defTabSz="914400" rtl="0" eaLnBrk="1" latinLnBrk="0" hangingPunct="1">
      <a:defRPr sz="1400" kern="1200">
        <a:solidFill>
          <a:srgbClr val="003399"/>
        </a:solidFill>
        <a:latin typeface="Verdana" pitchFamily="34" charset="0"/>
        <a:ea typeface="+mn-ea"/>
        <a:cs typeface="Lucida Sans Unicode" pitchFamily="34" charset="0"/>
      </a:defRPr>
    </a:lvl7pPr>
    <a:lvl8pPr marL="3200400" algn="l" defTabSz="914400" rtl="0" eaLnBrk="1" latinLnBrk="0" hangingPunct="1">
      <a:defRPr sz="1400" kern="1200">
        <a:solidFill>
          <a:srgbClr val="003399"/>
        </a:solidFill>
        <a:latin typeface="Verdana" pitchFamily="34" charset="0"/>
        <a:ea typeface="+mn-ea"/>
        <a:cs typeface="Lucida Sans Unicode" pitchFamily="34" charset="0"/>
      </a:defRPr>
    </a:lvl8pPr>
    <a:lvl9pPr marL="3657600" algn="l" defTabSz="914400" rtl="0" eaLnBrk="1" latinLnBrk="0" hangingPunct="1">
      <a:defRPr sz="1400" kern="1200">
        <a:solidFill>
          <a:srgbClr val="003399"/>
        </a:solidFill>
        <a:latin typeface="Verdana" pitchFamily="34"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FF"/>
    <a:srgbClr val="8DDE56"/>
    <a:srgbClr val="FF0000"/>
    <a:srgbClr val="F8FF00"/>
    <a:srgbClr val="008000"/>
    <a:srgbClr val="F1FF00"/>
    <a:srgbClr val="FF9933"/>
    <a:srgbClr val="006600"/>
  </p:clrMru>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1" autoAdjust="0"/>
    <p:restoredTop sz="99283" autoAdjust="0"/>
  </p:normalViewPr>
  <p:slideViewPr>
    <p:cSldViewPr>
      <p:cViewPr>
        <p:scale>
          <a:sx n="100" d="100"/>
          <a:sy n="100" d="100"/>
        </p:scale>
        <p:origin x="-72" y="-48"/>
      </p:cViewPr>
      <p:guideLst>
        <p:guide orient="horz" pos="2160"/>
        <p:guide pos="2880"/>
      </p:guideLst>
    </p:cSldViewPr>
  </p:slideViewPr>
  <p:outlineViewPr>
    <p:cViewPr>
      <p:scale>
        <a:sx n="33" d="100"/>
        <a:sy n="33" d="100"/>
      </p:scale>
      <p:origin x="0" y="9378"/>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74" d="100"/>
          <a:sy n="74" d="100"/>
        </p:scale>
        <p:origin x="-3400" y="-104"/>
      </p:cViewPr>
      <p:guideLst>
        <p:guide orient="horz" pos="3128"/>
        <p:guide pos="2143"/>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notesMaster" Target="notesMasters/notesMaster1.xml"/><Relationship Id="rId19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image" Target="../media/image82.png"/></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6.png"/></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7.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1.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2.png"/></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4.png"/></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5.png"/></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6.png"/></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lvl1pPr algn="l" defTabSz="928119">
              <a:buClrTx/>
              <a:buSzTx/>
              <a:buFontTx/>
              <a:buNone/>
              <a:defRPr sz="1200" b="0">
                <a:solidFill>
                  <a:schemeClr val="tx1"/>
                </a:solidFill>
                <a:effectLst/>
                <a:latin typeface="Arial" pitchFamily="34" charset="0"/>
              </a:defRPr>
            </a:lvl1pPr>
          </a:lstStyle>
          <a:p>
            <a:pPr>
              <a:defRPr/>
            </a:pPr>
            <a:endParaRPr lang="it-IT"/>
          </a:p>
        </p:txBody>
      </p:sp>
      <p:sp>
        <p:nvSpPr>
          <p:cNvPr id="235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lvl1pPr algn="r" defTabSz="928119">
              <a:buClrTx/>
              <a:buSzTx/>
              <a:buFontTx/>
              <a:buNone/>
              <a:defRPr sz="1200" b="0">
                <a:solidFill>
                  <a:schemeClr val="tx1"/>
                </a:solidFill>
                <a:effectLst/>
                <a:latin typeface="Arial" pitchFamily="34" charset="0"/>
              </a:defRPr>
            </a:lvl1pPr>
          </a:lstStyle>
          <a:p>
            <a:pPr>
              <a:defRPr/>
            </a:pPr>
            <a:endParaRPr lang="it-IT"/>
          </a:p>
        </p:txBody>
      </p:sp>
      <p:sp>
        <p:nvSpPr>
          <p:cNvPr id="23556" name="Rectangle 4"/>
          <p:cNvSpPr>
            <a:spLocks noGrp="1" noChangeArrowheads="1"/>
          </p:cNvSpPr>
          <p:nvPr>
            <p:ph type="ftr" sz="quarter" idx="2"/>
          </p:nvPr>
        </p:nvSpPr>
        <p:spPr bwMode="auto">
          <a:xfrm>
            <a:off x="0" y="9424988"/>
            <a:ext cx="2946400" cy="500062"/>
          </a:xfrm>
          <a:prstGeom prst="rect">
            <a:avLst/>
          </a:prstGeom>
          <a:noFill/>
          <a:ln w="9525">
            <a:noFill/>
            <a:miter lim="800000"/>
            <a:headEnd/>
            <a:tailEnd/>
          </a:ln>
          <a:effectLst/>
        </p:spPr>
        <p:txBody>
          <a:bodyPr vert="horz" wrap="square" lIns="92849" tIns="46425" rIns="92849" bIns="46425" numCol="1" anchor="b" anchorCtr="0" compatLnSpc="1">
            <a:prstTxWarp prst="textNoShape">
              <a:avLst/>
            </a:prstTxWarp>
          </a:bodyPr>
          <a:lstStyle>
            <a:lvl1pPr algn="l" defTabSz="928119">
              <a:buClrTx/>
              <a:buSzTx/>
              <a:buFontTx/>
              <a:buNone/>
              <a:defRPr sz="1200" b="0">
                <a:solidFill>
                  <a:schemeClr val="tx1"/>
                </a:solidFill>
                <a:effectLst/>
                <a:latin typeface="Arial" pitchFamily="34" charset="0"/>
              </a:defRPr>
            </a:lvl1pPr>
          </a:lstStyle>
          <a:p>
            <a:pPr>
              <a:defRPr/>
            </a:pPr>
            <a:endParaRPr lang="it-IT"/>
          </a:p>
        </p:txBody>
      </p:sp>
      <p:sp>
        <p:nvSpPr>
          <p:cNvPr id="23557" name="Rectangle 5"/>
          <p:cNvSpPr>
            <a:spLocks noGrp="1" noChangeArrowheads="1"/>
          </p:cNvSpPr>
          <p:nvPr>
            <p:ph type="sldNum" sz="quarter" idx="3"/>
          </p:nvPr>
        </p:nvSpPr>
        <p:spPr bwMode="auto">
          <a:xfrm>
            <a:off x="3849688" y="9424988"/>
            <a:ext cx="2946400" cy="500062"/>
          </a:xfrm>
          <a:prstGeom prst="rect">
            <a:avLst/>
          </a:prstGeom>
          <a:noFill/>
          <a:ln w="9525">
            <a:noFill/>
            <a:miter lim="800000"/>
            <a:headEnd/>
            <a:tailEnd/>
          </a:ln>
          <a:effectLst/>
        </p:spPr>
        <p:txBody>
          <a:bodyPr vert="horz" wrap="square" lIns="92849" tIns="46425" rIns="92849" bIns="46425" numCol="1" anchor="b" anchorCtr="0" compatLnSpc="1">
            <a:prstTxWarp prst="textNoShape">
              <a:avLst/>
            </a:prstTxWarp>
          </a:bodyPr>
          <a:lstStyle>
            <a:lvl1pPr algn="r" defTabSz="928119">
              <a:buClrTx/>
              <a:buSzTx/>
              <a:buFontTx/>
              <a:buNone/>
              <a:defRPr sz="1200" b="0">
                <a:solidFill>
                  <a:schemeClr val="tx1"/>
                </a:solidFill>
                <a:effectLst/>
                <a:latin typeface="Arial" pitchFamily="34" charset="0"/>
              </a:defRPr>
            </a:lvl1pPr>
          </a:lstStyle>
          <a:p>
            <a:pPr>
              <a:defRPr/>
            </a:pPr>
            <a:fld id="{BAF50131-97FA-4CD8-BAB5-6C5441207CC3}"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lvl1pPr algn="l" defTabSz="928119">
              <a:buClrTx/>
              <a:buSzTx/>
              <a:buFontTx/>
              <a:buNone/>
              <a:defRPr sz="1200" b="0">
                <a:solidFill>
                  <a:schemeClr val="tx1"/>
                </a:solidFill>
                <a:effectLst/>
                <a:latin typeface="Arial" pitchFamily="34" charset="0"/>
              </a:defRPr>
            </a:lvl1pPr>
          </a:lstStyle>
          <a:p>
            <a:pPr>
              <a:defRPr/>
            </a:pPr>
            <a:endParaRPr lang="en-GB"/>
          </a:p>
        </p:txBody>
      </p:sp>
      <p:sp>
        <p:nvSpPr>
          <p:cNvPr id="71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lvl1pPr algn="r" defTabSz="928119">
              <a:buClrTx/>
              <a:buSzTx/>
              <a:buFontTx/>
              <a:buNone/>
              <a:defRPr sz="1200" b="0">
                <a:solidFill>
                  <a:schemeClr val="tx1"/>
                </a:solidFill>
                <a:effectLst/>
                <a:latin typeface="Arial" pitchFamily="34"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20750" y="744538"/>
            <a:ext cx="4962525"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7863" y="4718050"/>
            <a:ext cx="5441950" cy="4464050"/>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p>
            <a:pPr lvl="0"/>
            <a:r>
              <a:rPr lang="en-GB" noProof="0" smtClean="0"/>
              <a:t>Fare clic per modificare gli stili del testo dello schema</a:t>
            </a:r>
          </a:p>
          <a:p>
            <a:pPr lvl="1"/>
            <a:r>
              <a:rPr lang="en-GB" noProof="0" smtClean="0"/>
              <a:t>Secondo livello</a:t>
            </a:r>
          </a:p>
          <a:p>
            <a:pPr lvl="2"/>
            <a:r>
              <a:rPr lang="en-GB" noProof="0" smtClean="0"/>
              <a:t>Terzo livello</a:t>
            </a:r>
          </a:p>
          <a:p>
            <a:pPr lvl="3"/>
            <a:r>
              <a:rPr lang="en-GB" noProof="0" smtClean="0"/>
              <a:t>Quarto livello</a:t>
            </a:r>
          </a:p>
          <a:p>
            <a:pPr lvl="4"/>
            <a:r>
              <a:rPr lang="en-GB" noProof="0" smtClean="0"/>
              <a:t>Quinto livello</a:t>
            </a:r>
          </a:p>
        </p:txBody>
      </p:sp>
      <p:sp>
        <p:nvSpPr>
          <p:cNvPr id="7174" name="Rectangle 6"/>
          <p:cNvSpPr>
            <a:spLocks noGrp="1" noChangeArrowheads="1"/>
          </p:cNvSpPr>
          <p:nvPr>
            <p:ph type="ftr" sz="quarter" idx="4"/>
          </p:nvPr>
        </p:nvSpPr>
        <p:spPr bwMode="auto">
          <a:xfrm>
            <a:off x="0" y="9424988"/>
            <a:ext cx="2946400" cy="500062"/>
          </a:xfrm>
          <a:prstGeom prst="rect">
            <a:avLst/>
          </a:prstGeom>
          <a:noFill/>
          <a:ln w="9525">
            <a:noFill/>
            <a:miter lim="800000"/>
            <a:headEnd/>
            <a:tailEnd/>
          </a:ln>
          <a:effectLst/>
        </p:spPr>
        <p:txBody>
          <a:bodyPr vert="horz" wrap="square" lIns="92849" tIns="46425" rIns="92849" bIns="46425" numCol="1" anchor="b" anchorCtr="0" compatLnSpc="1">
            <a:prstTxWarp prst="textNoShape">
              <a:avLst/>
            </a:prstTxWarp>
          </a:bodyPr>
          <a:lstStyle>
            <a:lvl1pPr algn="l" defTabSz="928119">
              <a:buClrTx/>
              <a:buSzTx/>
              <a:buFontTx/>
              <a:buNone/>
              <a:defRPr sz="1200" b="0">
                <a:solidFill>
                  <a:schemeClr val="tx1"/>
                </a:solidFill>
                <a:effectLst/>
                <a:latin typeface="Arial" pitchFamily="34" charset="0"/>
              </a:defRPr>
            </a:lvl1pPr>
          </a:lstStyle>
          <a:p>
            <a:pPr>
              <a:defRPr/>
            </a:pPr>
            <a:endParaRPr lang="en-GB"/>
          </a:p>
        </p:txBody>
      </p:sp>
      <p:sp>
        <p:nvSpPr>
          <p:cNvPr id="7175" name="Rectangle 7"/>
          <p:cNvSpPr>
            <a:spLocks noGrp="1" noChangeArrowheads="1"/>
          </p:cNvSpPr>
          <p:nvPr>
            <p:ph type="sldNum" sz="quarter" idx="5"/>
          </p:nvPr>
        </p:nvSpPr>
        <p:spPr bwMode="auto">
          <a:xfrm>
            <a:off x="3849688" y="9424988"/>
            <a:ext cx="2946400" cy="500062"/>
          </a:xfrm>
          <a:prstGeom prst="rect">
            <a:avLst/>
          </a:prstGeom>
          <a:noFill/>
          <a:ln w="9525">
            <a:noFill/>
            <a:miter lim="800000"/>
            <a:headEnd/>
            <a:tailEnd/>
          </a:ln>
          <a:effectLst/>
        </p:spPr>
        <p:txBody>
          <a:bodyPr vert="horz" wrap="square" lIns="92849" tIns="46425" rIns="92849" bIns="46425" numCol="1" anchor="b" anchorCtr="0" compatLnSpc="1">
            <a:prstTxWarp prst="textNoShape">
              <a:avLst/>
            </a:prstTxWarp>
          </a:bodyPr>
          <a:lstStyle>
            <a:lvl1pPr algn="r" defTabSz="928119">
              <a:buClrTx/>
              <a:buSzTx/>
              <a:buFontTx/>
              <a:buNone/>
              <a:defRPr sz="1200" b="0">
                <a:solidFill>
                  <a:schemeClr val="tx1"/>
                </a:solidFill>
                <a:effectLst/>
                <a:latin typeface="Arial" pitchFamily="34" charset="0"/>
              </a:defRPr>
            </a:lvl1pPr>
          </a:lstStyle>
          <a:p>
            <a:pPr>
              <a:defRPr/>
            </a:pPr>
            <a:fld id="{C37C2FB5-ABAC-4176-BF32-6F07F1D7DD5A}"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49688" y="9426575"/>
            <a:ext cx="2946400" cy="498475"/>
          </a:xfrm>
          <a:prstGeom prst="rect">
            <a:avLst/>
          </a:prstGeom>
          <a:noFill/>
          <a:ln w="9525">
            <a:noFill/>
            <a:miter lim="800000"/>
            <a:headEnd/>
            <a:tailEnd/>
          </a:ln>
        </p:spPr>
        <p:txBody>
          <a:bodyPr lIns="90726" tIns="45363" rIns="90726" bIns="45363" anchor="b"/>
          <a:lstStyle/>
          <a:p>
            <a:pPr algn="r" defTabSz="904875"/>
            <a:fld id="{F857335C-1857-4355-9002-27B09F07148D}" type="slidenum">
              <a:rPr lang="it-IT">
                <a:solidFill>
                  <a:schemeClr val="tx1"/>
                </a:solidFill>
                <a:latin typeface="Arial" charset="0"/>
                <a:ea typeface="ヒラギノ角ゴ Pro W3"/>
                <a:cs typeface="Arial" charset="0"/>
              </a:rPr>
              <a:pPr algn="r" defTabSz="904875"/>
              <a:t>12</a:t>
            </a:fld>
            <a:endParaRPr lang="it-IT">
              <a:solidFill>
                <a:schemeClr val="tx1"/>
              </a:solidFill>
              <a:latin typeface="Arial" charset="0"/>
              <a:ea typeface="ヒラギノ角ゴ Pro W3"/>
              <a:cs typeface="Arial" charset="0"/>
            </a:endParaRPr>
          </a:p>
        </p:txBody>
      </p:sp>
      <p:sp>
        <p:nvSpPr>
          <p:cNvPr id="27650" name="Rectangle 2"/>
          <p:cNvSpPr>
            <a:spLocks noGrp="1" noRot="1" noChangeAspect="1" noChangeArrowheads="1" noTextEdit="1"/>
          </p:cNvSpPr>
          <p:nvPr>
            <p:ph type="sldImg"/>
          </p:nvPr>
        </p:nvSpPr>
        <p:spPr>
          <a:xfrm>
            <a:off x="919163" y="739775"/>
            <a:ext cx="4968875" cy="3725863"/>
          </a:xfrm>
          <a:ln/>
        </p:spPr>
      </p:sp>
      <p:sp>
        <p:nvSpPr>
          <p:cNvPr id="27651" name="Rectangle 3"/>
          <p:cNvSpPr>
            <a:spLocks noGrp="1" noChangeArrowheads="1"/>
          </p:cNvSpPr>
          <p:nvPr>
            <p:ph type="body" idx="1"/>
          </p:nvPr>
        </p:nvSpPr>
        <p:spPr>
          <a:xfrm>
            <a:off x="906463" y="4714875"/>
            <a:ext cx="4984750" cy="4471988"/>
          </a:xfrm>
          <a:noFill/>
          <a:ln/>
        </p:spPr>
        <p:txBody>
          <a:bodyPr lIns="92010" tIns="46005" rIns="92010" bIns="46005"/>
          <a:lstStyle/>
          <a:p>
            <a:endParaRPr lang="it-I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egnaposto immagine diapositiva 1"/>
          <p:cNvSpPr>
            <a:spLocks noGrp="1" noRot="1" noChangeAspect="1"/>
          </p:cNvSpPr>
          <p:nvPr>
            <p:ph type="sldImg"/>
          </p:nvPr>
        </p:nvSpPr>
        <p:spPr>
          <a:ln/>
        </p:spPr>
      </p:sp>
      <p:sp>
        <p:nvSpPr>
          <p:cNvPr id="215042" name="Segnaposto numero diapositiva 3"/>
          <p:cNvSpPr>
            <a:spLocks noGrp="1"/>
          </p:cNvSpPr>
          <p:nvPr>
            <p:ph type="sldNum" sz="quarter" idx="5"/>
          </p:nvPr>
        </p:nvSpPr>
        <p:spPr>
          <a:noFill/>
        </p:spPr>
        <p:txBody>
          <a:bodyPr/>
          <a:lstStyle/>
          <a:p>
            <a:pPr defTabSz="927100"/>
            <a:fld id="{44BB41A2-96C0-48E3-9BFC-34E4480C5B30}" type="slidenum">
              <a:rPr lang="en-GB" smtClean="0">
                <a:latin typeface="Arial" charset="0"/>
              </a:rPr>
              <a:pPr defTabSz="927100"/>
              <a:t>40</a:t>
            </a:fld>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egnaposto immagine diapositiva 1"/>
          <p:cNvSpPr>
            <a:spLocks noGrp="1" noRot="1" noChangeAspect="1"/>
          </p:cNvSpPr>
          <p:nvPr>
            <p:ph type="sldImg"/>
          </p:nvPr>
        </p:nvSpPr>
        <p:spPr>
          <a:ln/>
        </p:spPr>
      </p:sp>
      <p:sp>
        <p:nvSpPr>
          <p:cNvPr id="232450" name="Segnaposto note 2"/>
          <p:cNvSpPr>
            <a:spLocks noGrp="1"/>
          </p:cNvSpPr>
          <p:nvPr>
            <p:ph type="body" idx="1"/>
          </p:nvPr>
        </p:nvSpPr>
        <p:spPr>
          <a:noFill/>
          <a:ln/>
        </p:spPr>
        <p:txBody>
          <a:bodyPr/>
          <a:lstStyle/>
          <a:p>
            <a:endParaRPr lang="it-IT" smtClean="0">
              <a:latin typeface="Arial" charset="0"/>
            </a:endParaRPr>
          </a:p>
        </p:txBody>
      </p:sp>
      <p:sp>
        <p:nvSpPr>
          <p:cNvPr id="232451" name="Segnaposto numero diapositiva 3"/>
          <p:cNvSpPr>
            <a:spLocks noGrp="1"/>
          </p:cNvSpPr>
          <p:nvPr>
            <p:ph type="sldNum" sz="quarter" idx="5"/>
          </p:nvPr>
        </p:nvSpPr>
        <p:spPr>
          <a:noFill/>
        </p:spPr>
        <p:txBody>
          <a:bodyPr/>
          <a:lstStyle/>
          <a:p>
            <a:pPr defTabSz="925513"/>
            <a:fld id="{542903D0-7BF4-45A8-BA17-0A8828F1BADE}" type="slidenum">
              <a:rPr lang="en-GB" smtClean="0">
                <a:latin typeface="Arial" charset="0"/>
              </a:rPr>
              <a:pPr defTabSz="925513"/>
              <a:t>56</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egnaposto immagine diapositiva 1"/>
          <p:cNvSpPr>
            <a:spLocks noGrp="1" noRot="1" noChangeAspect="1"/>
          </p:cNvSpPr>
          <p:nvPr>
            <p:ph type="sldImg"/>
          </p:nvPr>
        </p:nvSpPr>
        <p:spPr>
          <a:ln/>
        </p:spPr>
      </p:sp>
      <p:sp>
        <p:nvSpPr>
          <p:cNvPr id="237570" name="Segnaposto note 2"/>
          <p:cNvSpPr>
            <a:spLocks noGrp="1"/>
          </p:cNvSpPr>
          <p:nvPr>
            <p:ph type="body" idx="1"/>
          </p:nvPr>
        </p:nvSpPr>
        <p:spPr>
          <a:noFill/>
          <a:ln/>
        </p:spPr>
        <p:txBody>
          <a:bodyPr/>
          <a:lstStyle/>
          <a:p>
            <a:endParaRPr lang="it-IT" smtClean="0">
              <a:latin typeface="Arial" charset="0"/>
            </a:endParaRPr>
          </a:p>
        </p:txBody>
      </p:sp>
      <p:sp>
        <p:nvSpPr>
          <p:cNvPr id="237571" name="Segnaposto numero diapositiva 3"/>
          <p:cNvSpPr>
            <a:spLocks noGrp="1"/>
          </p:cNvSpPr>
          <p:nvPr>
            <p:ph type="sldNum" sz="quarter" idx="5"/>
          </p:nvPr>
        </p:nvSpPr>
        <p:spPr>
          <a:noFill/>
        </p:spPr>
        <p:txBody>
          <a:bodyPr/>
          <a:lstStyle/>
          <a:p>
            <a:pPr defTabSz="925513"/>
            <a:fld id="{5E2D6758-FAA8-492F-93D8-FFFC94A5A308}" type="slidenum">
              <a:rPr lang="en-GB" smtClean="0">
                <a:latin typeface="Arial" charset="0"/>
              </a:rPr>
              <a:pPr defTabSz="925513"/>
              <a:t>60</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b="2051"/>
          <a:stretch>
            <a:fillRect/>
          </a:stretch>
        </p:blipFill>
        <p:spPr bwMode="auto">
          <a:xfrm>
            <a:off x="0" y="3175"/>
            <a:ext cx="9144000" cy="6878638"/>
          </a:xfrm>
          <a:prstGeom prst="rect">
            <a:avLst/>
          </a:prstGeom>
          <a:noFill/>
          <a:ln w="9525">
            <a:noFill/>
            <a:miter lim="800000"/>
            <a:headEnd/>
            <a:tailEnd/>
          </a:ln>
        </p:spPr>
      </p:pic>
      <p:pic>
        <p:nvPicPr>
          <p:cNvPr id="5" name="Picture 1043"/>
          <p:cNvPicPr>
            <a:picLocks noChangeAspect="1" noChangeArrowheads="1"/>
          </p:cNvPicPr>
          <p:nvPr userDrawn="1"/>
        </p:nvPicPr>
        <p:blipFill>
          <a:blip r:embed="rId3"/>
          <a:srcRect/>
          <a:stretch>
            <a:fillRect/>
          </a:stretch>
        </p:blipFill>
        <p:spPr bwMode="auto">
          <a:xfrm>
            <a:off x="2786063" y="2143125"/>
            <a:ext cx="4286250" cy="1069975"/>
          </a:xfrm>
          <a:prstGeom prst="rect">
            <a:avLst/>
          </a:prstGeom>
          <a:noFill/>
          <a:ln w="9525">
            <a:noFill/>
            <a:miter lim="800000"/>
            <a:headEnd/>
            <a:tailEnd/>
          </a:ln>
        </p:spPr>
      </p:pic>
      <p:sp>
        <p:nvSpPr>
          <p:cNvPr id="441347" name="Segnaposto titolo 1"/>
          <p:cNvSpPr>
            <a:spLocks noGrp="1"/>
          </p:cNvSpPr>
          <p:nvPr>
            <p:ph type="ctrTitle"/>
          </p:nvPr>
        </p:nvSpPr>
        <p:spPr>
          <a:xfrm>
            <a:off x="1038225" y="3860800"/>
            <a:ext cx="7772400" cy="1470025"/>
          </a:xfrm>
        </p:spPr>
        <p:txBody>
          <a:bodyPr anchor="ctr"/>
          <a:lstStyle>
            <a:lvl1pPr algn="ctr">
              <a:lnSpc>
                <a:spcPct val="150000"/>
              </a:lnSpc>
              <a:defRPr b="1"/>
            </a:lvl1pPr>
          </a:lstStyle>
          <a:p>
            <a:endParaRPr lang="it-IT"/>
          </a:p>
        </p:txBody>
      </p:sp>
      <p:sp>
        <p:nvSpPr>
          <p:cNvPr id="441348" name="Rectangle 4"/>
          <p:cNvSpPr>
            <a:spLocks noGrp="1" noChangeArrowheads="1"/>
          </p:cNvSpPr>
          <p:nvPr>
            <p:ph type="subTitle" sz="quarter" idx="1"/>
          </p:nvPr>
        </p:nvSpPr>
        <p:spPr>
          <a:xfrm>
            <a:off x="1676400" y="5805488"/>
            <a:ext cx="6400800" cy="762000"/>
          </a:xfrm>
        </p:spPr>
        <p:txBody>
          <a:bodyPr/>
          <a:lstStyle>
            <a:lvl1pPr marL="0" indent="0" algn="ctr">
              <a:buFont typeface="Arial" pitchFamily="34" charset="0"/>
              <a:buNone/>
              <a:defRPr i="1">
                <a:latin typeface="Verdana" pitchFamily="34" charset="0"/>
              </a:defRPr>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CA1AAF41-7A7B-4CA8-A698-36ABFA7E3DB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46900" y="130175"/>
            <a:ext cx="2060575" cy="59483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0413" y="130175"/>
            <a:ext cx="6034087" cy="59483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E08E0623-BB85-4573-A1A2-5CE532F5FE3E}"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205AA68F-8E2E-48C8-9EA6-067C2A427F0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sz="quarter" idx="10"/>
          </p:nvPr>
        </p:nvSpPr>
        <p:spPr>
          <a:ln/>
        </p:spPr>
        <p:txBody>
          <a:bodyPr/>
          <a:lstStyle>
            <a:lvl1pPr>
              <a:defRPr/>
            </a:lvl1pPr>
          </a:lstStyle>
          <a:p>
            <a:pPr>
              <a:defRPr/>
            </a:pPr>
            <a:fld id="{F94ACDFE-E82B-4CD0-91E5-9E5BCB39277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0413" y="1327150"/>
            <a:ext cx="4046537"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59350" y="1327150"/>
            <a:ext cx="4048125"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sz="quarter" idx="10"/>
          </p:nvPr>
        </p:nvSpPr>
        <p:spPr>
          <a:ln/>
        </p:spPr>
        <p:txBody>
          <a:bodyPr/>
          <a:lstStyle>
            <a:lvl1pPr>
              <a:defRPr/>
            </a:lvl1pPr>
          </a:lstStyle>
          <a:p>
            <a:pPr>
              <a:defRPr/>
            </a:pPr>
            <a:fld id="{50CE0BE9-6FF9-4870-856F-0383B4BBF5C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sz="quarter" idx="10"/>
          </p:nvPr>
        </p:nvSpPr>
        <p:spPr>
          <a:ln/>
        </p:spPr>
        <p:txBody>
          <a:bodyPr/>
          <a:lstStyle>
            <a:lvl1pPr>
              <a:defRPr/>
            </a:lvl1pPr>
          </a:lstStyle>
          <a:p>
            <a:pPr>
              <a:defRPr/>
            </a:pPr>
            <a:fld id="{C2303809-8F16-487B-B43A-D231B4B52CC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sz="quarter" idx="10"/>
          </p:nvPr>
        </p:nvSpPr>
        <p:spPr>
          <a:ln/>
        </p:spPr>
        <p:txBody>
          <a:bodyPr/>
          <a:lstStyle>
            <a:lvl1pPr>
              <a:defRPr/>
            </a:lvl1pPr>
          </a:lstStyle>
          <a:p>
            <a:pPr>
              <a:defRPr/>
            </a:pPr>
            <a:fld id="{CECDDC88-FD0B-48C1-9E0E-54E5D498F8B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F45C0D9-E162-40FF-9116-BD261F4C9C69}"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3353E26E-7F3B-472D-AE83-293A1CA14B0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EBB1B4DA-60BB-4B09-A806-B484BBC7752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0" y="0"/>
            <a:ext cx="9144000" cy="6869113"/>
          </a:xfrm>
          <a:prstGeom prst="rect">
            <a:avLst/>
          </a:prstGeom>
          <a:noFill/>
          <a:ln w="9525">
            <a:noFill/>
            <a:miter lim="800000"/>
            <a:headEnd/>
            <a:tailEnd/>
          </a:ln>
        </p:spPr>
      </p:pic>
      <p:sp>
        <p:nvSpPr>
          <p:cNvPr id="1027" name="Segnaposto titolo 1"/>
          <p:cNvSpPr>
            <a:spLocks noGrp="1"/>
          </p:cNvSpPr>
          <p:nvPr>
            <p:ph type="title"/>
          </p:nvPr>
        </p:nvSpPr>
        <p:spPr bwMode="auto">
          <a:xfrm>
            <a:off x="760413" y="130175"/>
            <a:ext cx="8204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028" name="Segnaposto testo 2"/>
          <p:cNvSpPr>
            <a:spLocks noGrp="1"/>
          </p:cNvSpPr>
          <p:nvPr>
            <p:ph type="body" idx="1"/>
          </p:nvPr>
        </p:nvSpPr>
        <p:spPr bwMode="auto">
          <a:xfrm>
            <a:off x="760413" y="1327150"/>
            <a:ext cx="8247062"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40325" name="Rectangle 5"/>
          <p:cNvSpPr>
            <a:spLocks noGrp="1" noChangeArrowheads="1"/>
          </p:cNvSpPr>
          <p:nvPr>
            <p:ph type="sldNum" sz="quarter" idx="4"/>
          </p:nvPr>
        </p:nvSpPr>
        <p:spPr bwMode="auto">
          <a:xfrm>
            <a:off x="7881938" y="6643688"/>
            <a:ext cx="1262062" cy="214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buClrTx/>
              <a:buSzTx/>
              <a:buFontTx/>
              <a:buNone/>
              <a:defRPr sz="1200">
                <a:solidFill>
                  <a:schemeClr val="tx1"/>
                </a:solidFill>
                <a:latin typeface="+mn-lt"/>
                <a:ea typeface="Arial Unicode MS" pitchFamily="34" charset="-128"/>
                <a:cs typeface="+mj-cs"/>
              </a:defRPr>
            </a:lvl1pPr>
          </a:lstStyle>
          <a:p>
            <a:pPr>
              <a:defRPr/>
            </a:pPr>
            <a:fld id="{9CFBC94D-5575-48F0-904B-E887A06F8D6A}" type="slidenum">
              <a:rPr lang="it-IT"/>
              <a:pPr>
                <a:defRPr/>
              </a:pPr>
              <a:t>‹N›</a:t>
            </a:fld>
            <a:endParaRPr lang="it-IT"/>
          </a:p>
        </p:txBody>
      </p:sp>
      <p:pic>
        <p:nvPicPr>
          <p:cNvPr id="1030" name="Picture 1043"/>
          <p:cNvPicPr>
            <a:picLocks noChangeAspect="1" noChangeArrowheads="1"/>
          </p:cNvPicPr>
          <p:nvPr/>
        </p:nvPicPr>
        <p:blipFill>
          <a:blip r:embed="rId14"/>
          <a:srcRect/>
          <a:stretch>
            <a:fillRect/>
          </a:stretch>
        </p:blipFill>
        <p:spPr bwMode="auto">
          <a:xfrm>
            <a:off x="7386638" y="6186488"/>
            <a:ext cx="1714500"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l" rtl="0" eaLnBrk="0" fontAlgn="base" hangingPunct="0">
        <a:spcBef>
          <a:spcPct val="0"/>
        </a:spcBef>
        <a:spcAft>
          <a:spcPct val="0"/>
        </a:spcAft>
        <a:defRPr sz="2100">
          <a:solidFill>
            <a:srgbClr val="3366CC"/>
          </a:solidFill>
          <a:latin typeface="+mj-lt"/>
          <a:ea typeface="+mj-ea"/>
          <a:cs typeface="+mj-cs"/>
        </a:defRPr>
      </a:lvl1pPr>
      <a:lvl2pPr algn="l" rtl="0" eaLnBrk="0" fontAlgn="base" hangingPunct="0">
        <a:spcBef>
          <a:spcPct val="0"/>
        </a:spcBef>
        <a:spcAft>
          <a:spcPct val="0"/>
        </a:spcAft>
        <a:defRPr sz="2100">
          <a:solidFill>
            <a:srgbClr val="3366CC"/>
          </a:solidFill>
          <a:latin typeface="Verdana" pitchFamily="34" charset="0"/>
          <a:cs typeface="Arial" pitchFamily="34" charset="0"/>
        </a:defRPr>
      </a:lvl2pPr>
      <a:lvl3pPr algn="l" rtl="0" eaLnBrk="0" fontAlgn="base" hangingPunct="0">
        <a:spcBef>
          <a:spcPct val="0"/>
        </a:spcBef>
        <a:spcAft>
          <a:spcPct val="0"/>
        </a:spcAft>
        <a:defRPr sz="2100">
          <a:solidFill>
            <a:srgbClr val="3366CC"/>
          </a:solidFill>
          <a:latin typeface="Verdana" pitchFamily="34" charset="0"/>
          <a:cs typeface="Arial" pitchFamily="34" charset="0"/>
        </a:defRPr>
      </a:lvl3pPr>
      <a:lvl4pPr algn="l" rtl="0" eaLnBrk="0" fontAlgn="base" hangingPunct="0">
        <a:spcBef>
          <a:spcPct val="0"/>
        </a:spcBef>
        <a:spcAft>
          <a:spcPct val="0"/>
        </a:spcAft>
        <a:defRPr sz="2100">
          <a:solidFill>
            <a:srgbClr val="3366CC"/>
          </a:solidFill>
          <a:latin typeface="Verdana" pitchFamily="34" charset="0"/>
          <a:cs typeface="Arial" pitchFamily="34" charset="0"/>
        </a:defRPr>
      </a:lvl4pPr>
      <a:lvl5pPr algn="l" rtl="0" eaLnBrk="0" fontAlgn="base" hangingPunct="0">
        <a:spcBef>
          <a:spcPct val="0"/>
        </a:spcBef>
        <a:spcAft>
          <a:spcPct val="0"/>
        </a:spcAft>
        <a:defRPr sz="2100">
          <a:solidFill>
            <a:srgbClr val="3366CC"/>
          </a:solidFill>
          <a:latin typeface="Verdana" pitchFamily="34" charset="0"/>
          <a:cs typeface="Arial" pitchFamily="34" charset="0"/>
        </a:defRPr>
      </a:lvl5pPr>
      <a:lvl6pPr marL="457200" algn="l" rtl="0" fontAlgn="base">
        <a:spcBef>
          <a:spcPct val="0"/>
        </a:spcBef>
        <a:spcAft>
          <a:spcPct val="0"/>
        </a:spcAft>
        <a:defRPr sz="2100">
          <a:solidFill>
            <a:srgbClr val="3366CC"/>
          </a:solidFill>
          <a:latin typeface="Verdana" pitchFamily="34" charset="0"/>
          <a:cs typeface="Arial" pitchFamily="34" charset="0"/>
        </a:defRPr>
      </a:lvl6pPr>
      <a:lvl7pPr marL="914400" algn="l" rtl="0" fontAlgn="base">
        <a:spcBef>
          <a:spcPct val="0"/>
        </a:spcBef>
        <a:spcAft>
          <a:spcPct val="0"/>
        </a:spcAft>
        <a:defRPr sz="2100">
          <a:solidFill>
            <a:srgbClr val="3366CC"/>
          </a:solidFill>
          <a:latin typeface="Verdana" pitchFamily="34" charset="0"/>
          <a:cs typeface="Arial" pitchFamily="34" charset="0"/>
        </a:defRPr>
      </a:lvl7pPr>
      <a:lvl8pPr marL="1371600" algn="l" rtl="0" fontAlgn="base">
        <a:spcBef>
          <a:spcPct val="0"/>
        </a:spcBef>
        <a:spcAft>
          <a:spcPct val="0"/>
        </a:spcAft>
        <a:defRPr sz="2100">
          <a:solidFill>
            <a:srgbClr val="3366CC"/>
          </a:solidFill>
          <a:latin typeface="Verdana" pitchFamily="34" charset="0"/>
          <a:cs typeface="Arial" pitchFamily="34" charset="0"/>
        </a:defRPr>
      </a:lvl8pPr>
      <a:lvl9pPr marL="1828800" algn="l" rtl="0" fontAlgn="base">
        <a:spcBef>
          <a:spcPct val="0"/>
        </a:spcBef>
        <a:spcAft>
          <a:spcPct val="0"/>
        </a:spcAft>
        <a:defRPr sz="2100">
          <a:solidFill>
            <a:srgbClr val="3366CC"/>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defRPr>
      </a:lvl2pPr>
      <a:lvl3pPr marL="1143000" indent="-228600" algn="l" rtl="0" eaLnBrk="0" fontAlgn="base" hangingPunct="0">
        <a:spcBef>
          <a:spcPct val="20000"/>
        </a:spcBef>
        <a:spcAft>
          <a:spcPct val="0"/>
        </a:spcAft>
        <a:buFont typeface="Arial" charset="0"/>
        <a:buChar char="•"/>
        <a:defRPr sz="14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defRPr>
      </a:lvl5pPr>
      <a:lvl6pPr marL="2514600" indent="-228600" algn="l" rtl="0" fontAlgn="base">
        <a:spcBef>
          <a:spcPct val="20000"/>
        </a:spcBef>
        <a:spcAft>
          <a:spcPct val="0"/>
        </a:spcAft>
        <a:buFont typeface="Arial" pitchFamily="34" charset="0"/>
        <a:buChar char="»"/>
        <a:defRPr sz="1400">
          <a:solidFill>
            <a:schemeClr val="tx1"/>
          </a:solidFill>
          <a:latin typeface="+mn-lt"/>
        </a:defRPr>
      </a:lvl6pPr>
      <a:lvl7pPr marL="2971800" indent="-228600" algn="l" rtl="0" fontAlgn="base">
        <a:spcBef>
          <a:spcPct val="20000"/>
        </a:spcBef>
        <a:spcAft>
          <a:spcPct val="0"/>
        </a:spcAft>
        <a:buFont typeface="Arial" pitchFamily="34" charset="0"/>
        <a:buChar char="»"/>
        <a:defRPr sz="1400">
          <a:solidFill>
            <a:schemeClr val="tx1"/>
          </a:solidFill>
          <a:latin typeface="+mn-lt"/>
        </a:defRPr>
      </a:lvl7pPr>
      <a:lvl8pPr marL="3429000" indent="-228600" algn="l" rtl="0" fontAlgn="base">
        <a:spcBef>
          <a:spcPct val="20000"/>
        </a:spcBef>
        <a:spcAft>
          <a:spcPct val="0"/>
        </a:spcAft>
        <a:buFont typeface="Arial" pitchFamily="34" charset="0"/>
        <a:buChar char="»"/>
        <a:defRPr sz="1400">
          <a:solidFill>
            <a:schemeClr val="tx1"/>
          </a:solidFill>
          <a:latin typeface="+mn-lt"/>
        </a:defRPr>
      </a:lvl8pPr>
      <a:lvl9pPr marL="3886200" indent="-228600" algn="l" rtl="0" fontAlgn="base">
        <a:spcBef>
          <a:spcPct val="20000"/>
        </a:spcBef>
        <a:spcAft>
          <a:spcPct val="0"/>
        </a:spcAft>
        <a:buFont typeface="Arial" pitchFamily="34" charset="0"/>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51.v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62.bin"/></Relationships>
</file>

<file path=ppt/slides/_rels/slide10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63.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oleObject" Target="../embeddings/oleObject64.bin"/></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65.bin"/></Relationships>
</file>

<file path=ppt/slides/_rels/slide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oleObject" Target="../embeddings/oleObject6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57.vml"/><Relationship Id="rId4" Type="http://schemas.openxmlformats.org/officeDocument/2006/relationships/oleObject" Target="../embeddings/oleObject67.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58.vml"/><Relationship Id="rId4" Type="http://schemas.openxmlformats.org/officeDocument/2006/relationships/oleObject" Target="../embeddings/oleObject68.bin"/></Relationships>
</file>

<file path=ppt/slides/_rels/slide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59.vml"/><Relationship Id="rId4" Type="http://schemas.openxmlformats.org/officeDocument/2006/relationships/oleObject" Target="../embeddings/oleObject69.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60.v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71.bin"/></Relationships>
</file>

<file path=ppt/slides/_rels/slide1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72.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74.bin"/><Relationship Id="rId5" Type="http://schemas.openxmlformats.org/officeDocument/2006/relationships/image" Target="../media/image84.jpeg"/><Relationship Id="rId4" Type="http://schemas.openxmlformats.org/officeDocument/2006/relationships/oleObject" Target="../embeddings/oleObject73.bin"/></Relationships>
</file>

<file path=ppt/slides/_rels/slide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4.vml"/><Relationship Id="rId4" Type="http://schemas.openxmlformats.org/officeDocument/2006/relationships/oleObject" Target="../embeddings/oleObject75.bin"/></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76.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66.vml"/><Relationship Id="rId4" Type="http://schemas.openxmlformats.org/officeDocument/2006/relationships/image" Target="../media/image10.png"/></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image" Target="../media/image10.png"/></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image" Target="../media/image10.png"/></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4.xml"/><Relationship Id="rId1" Type="http://schemas.openxmlformats.org/officeDocument/2006/relationships/vmlDrawing" Target="../drawings/vmlDrawing69.v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10.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1.vml"/><Relationship Id="rId4" Type="http://schemas.openxmlformats.org/officeDocument/2006/relationships/oleObject" Target="../embeddings/oleObject82.bin"/></Relationships>
</file>

<file path=ppt/slides/_rels/slide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72.vml"/><Relationship Id="rId4" Type="http://schemas.openxmlformats.org/officeDocument/2006/relationships/oleObject" Target="../embeddings/oleObject83.bin"/></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4.xml"/><Relationship Id="rId1" Type="http://schemas.openxmlformats.org/officeDocument/2006/relationships/vmlDrawing" Target="../drawings/vmlDrawing73.vml"/><Relationship Id="rId4" Type="http://schemas.openxmlformats.org/officeDocument/2006/relationships/image" Target="../media/image10.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4.vml"/><Relationship Id="rId4" Type="http://schemas.openxmlformats.org/officeDocument/2006/relationships/oleObject" Target="../embeddings/oleObject85.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75.vml"/><Relationship Id="rId4" Type="http://schemas.openxmlformats.org/officeDocument/2006/relationships/image" Target="../media/image10.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6.vml"/><Relationship Id="rId4" Type="http://schemas.openxmlformats.org/officeDocument/2006/relationships/oleObject" Target="../embeddings/oleObject87.bin"/></Relationships>
</file>

<file path=ppt/slides/_rels/slide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7.vml"/><Relationship Id="rId4" Type="http://schemas.openxmlformats.org/officeDocument/2006/relationships/oleObject" Target="../embeddings/oleObject88.bin"/></Relationships>
</file>

<file path=ppt/slides/_rels/slide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78.vml"/><Relationship Id="rId4" Type="http://schemas.openxmlformats.org/officeDocument/2006/relationships/oleObject" Target="../embeddings/oleObject89.bin"/></Relationships>
</file>

<file path=ppt/slides/_rels/slide1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9.vml"/><Relationship Id="rId4" Type="http://schemas.openxmlformats.org/officeDocument/2006/relationships/oleObject" Target="../embeddings/oleObject90.bin"/></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80.vml"/><Relationship Id="rId4" Type="http://schemas.openxmlformats.org/officeDocument/2006/relationships/image" Target="../media/image10.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81.vml"/><Relationship Id="rId4" Type="http://schemas.openxmlformats.org/officeDocument/2006/relationships/image" Target="../media/image10.png"/></Relationships>
</file>

<file path=ppt/slides/_rels/slide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2.vml"/><Relationship Id="rId4" Type="http://schemas.openxmlformats.org/officeDocument/2006/relationships/oleObject" Target="../embeddings/oleObject93.bin"/></Relationships>
</file>

<file path=ppt/slides/_rels/slide1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3.vml"/><Relationship Id="rId4" Type="http://schemas.openxmlformats.org/officeDocument/2006/relationships/oleObject" Target="../embeddings/oleObject94.bin"/></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84.vml"/></Relationships>
</file>

<file path=ppt/slides/_rels/slide1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5.vml"/><Relationship Id="rId4" Type="http://schemas.openxmlformats.org/officeDocument/2006/relationships/oleObject" Target="../embeddings/oleObject96.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86.vml"/><Relationship Id="rId4" Type="http://schemas.openxmlformats.org/officeDocument/2006/relationships/image" Target="../media/image10.png"/></Relationships>
</file>

<file path=ppt/slides/_rels/slide1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7.vml"/><Relationship Id="rId4" Type="http://schemas.openxmlformats.org/officeDocument/2006/relationships/oleObject" Target="../embeddings/oleObject98.bin"/></Relationships>
</file>

<file path=ppt/slides/_rels/slide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88.vml"/><Relationship Id="rId4" Type="http://schemas.openxmlformats.org/officeDocument/2006/relationships/image" Target="../media/image10.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jpeg"/><Relationship Id="rId5" Type="http://schemas.openxmlformats.org/officeDocument/2006/relationships/hyperlink" Target="http://www.masternewmedia.org/images/marketing_usability_main.jpg"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19.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5.bin"/></Relationships>
</file>

<file path=ppt/slides/_rels/slide5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26.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10.png"/><Relationship Id="rId4" Type="http://schemas.openxmlformats.org/officeDocument/2006/relationships/oleObject" Target="../embeddings/oleObject28.bin"/></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30.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32.bin"/></Relationships>
</file>

<file path=ppt/slides/_rels/slide6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33.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7.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1.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9.bin"/></Relationships>
</file>

<file path=ppt/slides/_rels/slide7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0.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44.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37.v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46.bin"/></Relationships>
</file>

<file path=ppt/slides/_rels/slide8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7.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48.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9.bin"/></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55.bin"/></Relationships>
</file>

<file path=ppt/slides/_rels/slide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56.bin"/></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57.bin"/></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58.bin"/></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59.bin"/></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60.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p:nvPr>
        </p:nvSpPr>
        <p:spPr>
          <a:xfrm>
            <a:off x="941388" y="3422650"/>
            <a:ext cx="7983537" cy="1662113"/>
          </a:xfrm>
        </p:spPr>
        <p:txBody>
          <a:bodyPr anchor="t"/>
          <a:lstStyle/>
          <a:p>
            <a:pPr eaLnBrk="1" hangingPunct="1"/>
            <a:r>
              <a:rPr lang="it-IT" sz="1800" smtClean="0"/>
              <a:t>CUSTOMER SATISFACTION AUDIT 2014</a:t>
            </a:r>
            <a:br>
              <a:rPr lang="it-IT" sz="1800" smtClean="0"/>
            </a:br>
            <a:r>
              <a:rPr lang="it-IT" sz="1800" i="1" smtClean="0"/>
              <a:t>1° SEMESTRE 2014</a:t>
            </a:r>
            <a:r>
              <a:rPr lang="it-IT" sz="1800" smtClean="0"/>
              <a:t/>
            </a:r>
            <a:br>
              <a:rPr lang="it-IT" sz="1800" smtClean="0"/>
            </a:br>
            <a:r>
              <a:rPr lang="it-IT" sz="1800" smtClean="0"/>
              <a:t>INDAGINE SERVIZIO IDRICO ACQUEDOTTO DEL FIORA</a:t>
            </a:r>
            <a:br>
              <a:rPr lang="it-IT" sz="1800" smtClean="0"/>
            </a:br>
            <a:r>
              <a:rPr lang="it-IT" sz="1800" i="1" smtClean="0"/>
              <a:t>ATO6 TOSCANA OMBRONE</a:t>
            </a:r>
            <a:endParaRPr lang="it-IT" sz="1800" smtClean="0"/>
          </a:p>
        </p:txBody>
      </p:sp>
      <p:cxnSp>
        <p:nvCxnSpPr>
          <p:cNvPr id="15362" name="Connettore 1 4"/>
          <p:cNvCxnSpPr>
            <a:cxnSpLocks noChangeShapeType="1"/>
          </p:cNvCxnSpPr>
          <p:nvPr/>
        </p:nvCxnSpPr>
        <p:spPr bwMode="auto">
          <a:xfrm>
            <a:off x="757238" y="5643563"/>
            <a:ext cx="8351837" cy="0"/>
          </a:xfrm>
          <a:prstGeom prst="line">
            <a:avLst/>
          </a:prstGeom>
          <a:noFill/>
          <a:ln w="57150" algn="ctr">
            <a:solidFill>
              <a:srgbClr val="3366CC"/>
            </a:solidFill>
            <a:round/>
            <a:headEnd/>
            <a:tailEnd/>
          </a:ln>
        </p:spPr>
      </p:cxnSp>
      <p:sp>
        <p:nvSpPr>
          <p:cNvPr id="6" name="Sottotitolo 6"/>
          <p:cNvSpPr txBox="1">
            <a:spLocks/>
          </p:cNvSpPr>
          <p:nvPr/>
        </p:nvSpPr>
        <p:spPr bwMode="auto">
          <a:xfrm>
            <a:off x="500063" y="5805488"/>
            <a:ext cx="8786812" cy="1052512"/>
          </a:xfrm>
          <a:prstGeom prst="rect">
            <a:avLst/>
          </a:prstGeom>
          <a:noFill/>
          <a:ln w="9525">
            <a:noFill/>
            <a:miter lim="800000"/>
            <a:headEnd/>
            <a:tailEnd/>
          </a:ln>
        </p:spPr>
        <p:txBody>
          <a:bodyPr/>
          <a:lstStyle/>
          <a:p>
            <a:pPr algn="ctr" eaLnBrk="0" hangingPunct="0">
              <a:lnSpc>
                <a:spcPct val="150000"/>
              </a:lnSpc>
              <a:spcBef>
                <a:spcPct val="20000"/>
              </a:spcBef>
              <a:buFont typeface="Arial" pitchFamily="34" charset="0"/>
              <a:buNone/>
              <a:defRPr/>
            </a:pPr>
            <a:r>
              <a:rPr lang="it-IT" sz="1600" b="1" i="1" kern="0" dirty="0">
                <a:solidFill>
                  <a:srgbClr val="3366CC"/>
                </a:solidFill>
                <a:cs typeface="+mn-cs"/>
              </a:rPr>
              <a:t>ACEA </a:t>
            </a:r>
            <a:r>
              <a:rPr lang="it-IT" sz="1600" b="1" i="1" kern="0" dirty="0" err="1">
                <a:solidFill>
                  <a:srgbClr val="3366CC"/>
                </a:solidFill>
                <a:cs typeface="+mn-cs"/>
              </a:rPr>
              <a:t>S.p.A</a:t>
            </a:r>
            <a:r>
              <a:rPr lang="it-IT" sz="1600" b="1" i="1" kern="0" dirty="0">
                <a:solidFill>
                  <a:srgbClr val="3366CC"/>
                </a:solidFill>
                <a:cs typeface="+mn-cs"/>
              </a:rPr>
              <a:t>  AFFARI  ISTITUZIONALI</a:t>
            </a:r>
          </a:p>
          <a:p>
            <a:pPr algn="ctr" eaLnBrk="0" hangingPunct="0">
              <a:spcBef>
                <a:spcPct val="20000"/>
              </a:spcBef>
              <a:buFont typeface="Arial" charset="0"/>
              <a:buNone/>
              <a:defRPr/>
            </a:pPr>
            <a:endParaRPr lang="it-IT" i="1" kern="0" dirty="0">
              <a:solidFill>
                <a:schemeClr val="tx1"/>
              </a:solidFill>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4578" name="Rectangle 2"/>
          <p:cNvSpPr>
            <a:spLocks noChangeArrowheads="1"/>
          </p:cNvSpPr>
          <p:nvPr/>
        </p:nvSpPr>
        <p:spPr bwMode="auto">
          <a:xfrm>
            <a:off x="755650" y="-12700"/>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DEGLI INDICI </a:t>
            </a:r>
            <a:r>
              <a:rPr lang="it-IT" sz="1700">
                <a:solidFill>
                  <a:srgbClr val="3366CC"/>
                </a:solidFill>
                <a:cs typeface="Arial" charset="0"/>
              </a:rPr>
              <a:t>/1</a:t>
            </a:r>
          </a:p>
        </p:txBody>
      </p:sp>
      <p:sp>
        <p:nvSpPr>
          <p:cNvPr id="5" name="Segnaposto numero diapositiva 4"/>
          <p:cNvSpPr>
            <a:spLocks noGrp="1"/>
          </p:cNvSpPr>
          <p:nvPr>
            <p:ph type="sldNum" sz="quarter" idx="10"/>
          </p:nvPr>
        </p:nvSpPr>
        <p:spPr/>
        <p:txBody>
          <a:bodyPr/>
          <a:lstStyle/>
          <a:p>
            <a:pPr>
              <a:defRPr/>
            </a:pPr>
            <a:fld id="{76E06A67-D9F4-48D7-8A9C-6E8C858AFF73}" type="slidenum">
              <a:rPr lang="it-IT" smtClean="0"/>
              <a:pPr>
                <a:defRPr/>
              </a:pPr>
              <a:t>10</a:t>
            </a:fld>
            <a:endParaRPr lang="it-IT"/>
          </a:p>
        </p:txBody>
      </p:sp>
      <p:sp>
        <p:nvSpPr>
          <p:cNvPr id="6" name="Rectangle 205"/>
          <p:cNvSpPr>
            <a:spLocks noChangeArrowheads="1"/>
          </p:cNvSpPr>
          <p:nvPr/>
        </p:nvSpPr>
        <p:spPr bwMode="auto">
          <a:xfrm>
            <a:off x="712788" y="404813"/>
            <a:ext cx="8396287" cy="5145087"/>
          </a:xfrm>
          <a:prstGeom prst="rect">
            <a:avLst/>
          </a:prstGeom>
          <a:solidFill>
            <a:schemeClr val="bg1"/>
          </a:solidFill>
          <a:ln w="9525">
            <a:noFill/>
            <a:miter lim="800000"/>
            <a:headEnd/>
            <a:tailEnd/>
          </a:ln>
        </p:spPr>
        <p:txBody>
          <a:bodyPr lIns="90000" tIns="46800" rIns="90000" bIns="46800"/>
          <a:lstStyle/>
          <a:p>
            <a:pPr algn="just">
              <a:lnSpc>
                <a:spcPct val="120000"/>
              </a:lnSpc>
              <a:defRPr/>
            </a:pPr>
            <a:r>
              <a:rPr lang="it-IT" sz="1200" dirty="0">
                <a:solidFill>
                  <a:schemeClr val="tx1"/>
                </a:solidFill>
                <a:latin typeface="Arial" pitchFamily="34" charset="0"/>
              </a:rPr>
              <a:t>Gli indici utilizzati per la misurazione della Customer  Satisfaction in </a:t>
            </a:r>
            <a:r>
              <a:rPr lang="it-IT" sz="1200" dirty="0">
                <a:solidFill>
                  <a:schemeClr val="tx1"/>
                </a:solidFill>
                <a:latin typeface="Arial" pitchFamily="34" charset="0"/>
              </a:rPr>
              <a:t>vengono </a:t>
            </a:r>
            <a:r>
              <a:rPr lang="it-IT" sz="1200" dirty="0">
                <a:solidFill>
                  <a:schemeClr val="tx1"/>
                </a:solidFill>
                <a:latin typeface="Arial" pitchFamily="34" charset="0"/>
              </a:rPr>
              <a:t>costruiti con i seguenti procedimenti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GIUDIZIO GLOBALE (</a:t>
            </a:r>
            <a:r>
              <a:rPr lang="it-IT" sz="1200" b="1" dirty="0" err="1">
                <a:solidFill>
                  <a:schemeClr val="tx1"/>
                </a:solidFill>
                <a:latin typeface="Arial" pitchFamily="34" charset="0"/>
              </a:rPr>
              <a:t>Overall</a:t>
            </a:r>
            <a:r>
              <a:rPr lang="it-IT" sz="1200" b="1" dirty="0">
                <a:solidFill>
                  <a:schemeClr val="tx1"/>
                </a:solidFill>
                <a:latin typeface="Arial" pitchFamily="34" charset="0"/>
              </a:rPr>
              <a:t>)</a:t>
            </a:r>
            <a:r>
              <a:rPr lang="it-IT" sz="1200" dirty="0">
                <a:solidFill>
                  <a:schemeClr val="tx1"/>
                </a:solidFill>
                <a:latin typeface="Arial" pitchFamily="34" charset="0"/>
              </a:rPr>
              <a:t>: media aritmetica dei voti da 1 a 10 espressi dagli intervistati;</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SODDISFATTI</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la percentuale dei soddisfatti (% voti da 6 a 10) e </a:t>
            </a:r>
            <a:r>
              <a:rPr lang="it-IT" sz="1200" dirty="0">
                <a:solidFill>
                  <a:schemeClr val="tx1"/>
                </a:solidFill>
                <a:latin typeface="Arial" pitchFamily="34" charset="0"/>
              </a:rPr>
              <a:t>percentuale di </a:t>
            </a:r>
            <a:r>
              <a:rPr lang="it-IT" sz="1200" dirty="0">
                <a:solidFill>
                  <a:schemeClr val="tx1"/>
                </a:solidFill>
                <a:latin typeface="Arial" pitchFamily="34" charset="0"/>
              </a:rPr>
              <a:t>importanza </a:t>
            </a:r>
            <a:r>
              <a:rPr lang="it-IT" sz="1200" dirty="0">
                <a:solidFill>
                  <a:schemeClr val="tx1"/>
                </a:solidFill>
                <a:latin typeface="Arial" pitchFamily="34" charset="0"/>
              </a:rPr>
              <a:t>(%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a:t>
            </a:r>
            <a:r>
              <a:rPr lang="it-IT" sz="1200" dirty="0">
                <a:solidFill>
                  <a:schemeClr val="tx1"/>
                </a:solidFill>
                <a:latin typeface="Arial" pitchFamily="34" charset="0"/>
              </a:rPr>
              <a:t> </a:t>
            </a:r>
            <a:r>
              <a:rPr lang="it-IT" sz="1200" dirty="0">
                <a:solidFill>
                  <a:schemeClr val="tx1"/>
                </a:solidFill>
                <a:latin typeface="Arial" pitchFamily="34" charset="0"/>
              </a:rPr>
              <a:t>somma precedentemente ottenuta per la somma </a:t>
            </a:r>
            <a:r>
              <a:rPr lang="it-IT" sz="1200" dirty="0">
                <a:solidFill>
                  <a:schemeClr val="tx1"/>
                </a:solidFill>
                <a:latin typeface="Arial" pitchFamily="34" charset="0"/>
              </a:rPr>
              <a:t>delle % di </a:t>
            </a:r>
            <a:r>
              <a:rPr lang="it-IT" sz="1200" dirty="0">
                <a:solidFill>
                  <a:schemeClr val="tx1"/>
                </a:solidFill>
                <a:latin typeface="Arial" pitchFamily="34" charset="0"/>
              </a:rPr>
              <a:t>importanza di ciascun aspetto.</a:t>
            </a:r>
          </a:p>
          <a:p>
            <a:pPr algn="just">
              <a:lnSpc>
                <a:spcPct val="120000"/>
              </a:lnSpc>
              <a:defRPr/>
            </a:pPr>
            <a:r>
              <a:rPr lang="it-IT" sz="1200" dirty="0">
                <a:solidFill>
                  <a:schemeClr val="tx1"/>
                </a:solidFill>
                <a:latin typeface="Arial" pitchFamily="34" charset="0"/>
              </a:rPr>
              <a:t>Tradotto in formula (es. “aspetti tecnici”):</a:t>
            </a:r>
          </a:p>
          <a:p>
            <a:pPr lvl="1" algn="just">
              <a:lnSpc>
                <a:spcPct val="120000"/>
              </a:lnSpc>
              <a:defRPr/>
            </a:pPr>
            <a:r>
              <a:rPr lang="it-IT" sz="1200" b="1" i="1" dirty="0">
                <a:solidFill>
                  <a:schemeClr val="tx1"/>
                </a:solidFill>
                <a:latin typeface="Arial" pitchFamily="34" charset="0"/>
              </a:rPr>
              <a:t>CSI  SODDISFATTI </a:t>
            </a:r>
            <a:r>
              <a:rPr lang="it-IT" sz="1200" b="1" dirty="0">
                <a:solidFill>
                  <a:schemeClr val="tx1"/>
                </a:solidFill>
                <a:latin typeface="Arial" pitchFamily="34" charset="0"/>
              </a:rPr>
              <a:t>: </a:t>
            </a:r>
            <a:r>
              <a:rPr lang="it-IT" sz="900" u="sng" dirty="0">
                <a:solidFill>
                  <a:schemeClr val="tx1"/>
                </a:solidFill>
                <a:latin typeface="Arial" pitchFamily="34" charset="0"/>
              </a:rPr>
              <a:t>[%sodd._cont.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._cont. Servizio] +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base 100.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INTENSITA’</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voto medio di soddisfazione (media aritmetica dei valori da 1 a 10) </a:t>
            </a:r>
            <a:r>
              <a:rPr lang="it-IT" sz="1200" dirty="0">
                <a:solidFill>
                  <a:schemeClr val="tx1"/>
                </a:solidFill>
                <a:latin typeface="Arial" pitchFamily="34" charset="0"/>
              </a:rPr>
              <a:t>e percentuale di importanza (%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dei somma precedentemente ottenuta per la somma </a:t>
            </a:r>
            <a:r>
              <a:rPr lang="it-IT" sz="1200" dirty="0">
                <a:solidFill>
                  <a:schemeClr val="tx1"/>
                </a:solidFill>
                <a:latin typeface="Arial" pitchFamily="34" charset="0"/>
              </a:rPr>
              <a:t>. delle % di importanza di ciascun aspetto.</a:t>
            </a:r>
            <a:endParaRPr lang="it-IT" sz="1200" dirty="0">
              <a:solidFill>
                <a:schemeClr val="tx1"/>
              </a:solidFill>
              <a:latin typeface="Arial" pitchFamily="34" charset="0"/>
            </a:endParaRPr>
          </a:p>
          <a:p>
            <a:pPr algn="just">
              <a:lnSpc>
                <a:spcPct val="120000"/>
              </a:lnSpc>
              <a:defRPr/>
            </a:pPr>
            <a:endParaRPr lang="it-IT" sz="1200" dirty="0">
              <a:solidFill>
                <a:schemeClr val="tx1"/>
              </a:solidFill>
              <a:latin typeface="Arial" pitchFamily="34" charset="0"/>
            </a:endParaRPr>
          </a:p>
          <a:p>
            <a:pPr algn="just">
              <a:lnSpc>
                <a:spcPct val="120000"/>
              </a:lnSpc>
              <a:defRPr/>
            </a:pPr>
            <a:r>
              <a:rPr lang="it-IT" sz="1200" dirty="0">
                <a:solidFill>
                  <a:schemeClr val="tx1"/>
                </a:solidFill>
                <a:latin typeface="Arial" pitchFamily="34" charset="0"/>
              </a:rPr>
              <a:t>Tradotto </a:t>
            </a:r>
            <a:r>
              <a:rPr lang="it-IT" sz="1200" dirty="0">
                <a:solidFill>
                  <a:schemeClr val="tx1"/>
                </a:solidFill>
                <a:latin typeface="Arial" pitchFamily="34" charset="0"/>
              </a:rPr>
              <a:t>in formula (es. “aspetti tecnici”):</a:t>
            </a:r>
          </a:p>
          <a:p>
            <a:pPr lvl="1" algn="just">
              <a:lnSpc>
                <a:spcPct val="120000"/>
              </a:lnSpc>
              <a:defRPr/>
            </a:pPr>
            <a:r>
              <a:rPr lang="it-IT" sz="1200" b="1" i="1" dirty="0">
                <a:solidFill>
                  <a:schemeClr val="tx1"/>
                </a:solidFill>
                <a:latin typeface="Arial" pitchFamily="34" charset="0"/>
              </a:rPr>
              <a:t>CSI  INTENSITA’ </a:t>
            </a:r>
            <a:r>
              <a:rPr lang="it-IT" sz="1200" b="1" dirty="0">
                <a:solidFill>
                  <a:schemeClr val="tx1"/>
                </a:solidFill>
                <a:latin typeface="Arial" pitchFamily="34" charset="0"/>
              </a:rPr>
              <a:t>: </a:t>
            </a:r>
            <a:r>
              <a:rPr lang="it-IT" sz="900" u="sng" dirty="0">
                <a:solidFill>
                  <a:schemeClr val="tx1"/>
                </a:solidFill>
                <a:latin typeface="Arial" pitchFamily="34" charset="0"/>
              </a:rPr>
              <a:t>[voto m. 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imp._cont. Servizio] + [voto m.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scala 1-10.</a:t>
            </a:r>
          </a:p>
          <a:p>
            <a:pPr algn="just">
              <a:lnSpc>
                <a:spcPct val="120000"/>
              </a:lnSpc>
              <a:defRPr/>
            </a:pPr>
            <a:endParaRPr lang="it-IT"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785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SITO INTERNET</a:t>
            </a:r>
            <a:br>
              <a:rPr lang="it-IT" sz="2100">
                <a:solidFill>
                  <a:srgbClr val="3366CC"/>
                </a:solidFill>
                <a:cs typeface="Arial" charset="0"/>
              </a:rPr>
            </a:br>
            <a:r>
              <a:rPr lang="it-IT" sz="2100" i="1">
                <a:solidFill>
                  <a:srgbClr val="3366CC"/>
                </a:solidFill>
                <a:cs typeface="Arial" charset="0"/>
              </a:rPr>
              <a:t>1° SEMESTRE 2014</a:t>
            </a:r>
          </a:p>
        </p:txBody>
      </p:sp>
      <p:graphicFrame>
        <p:nvGraphicFramePr>
          <p:cNvPr id="500812" name="Group 76"/>
          <p:cNvGraphicFramePr>
            <a:graphicFrameLocks noGrp="1"/>
          </p:cNvGraphicFramePr>
          <p:nvPr/>
        </p:nvGraphicFramePr>
        <p:xfrm>
          <a:off x="1766888" y="1844675"/>
          <a:ext cx="6191250" cy="3827463"/>
        </p:xfrm>
        <a:graphic>
          <a:graphicData uri="http://schemas.openxmlformats.org/drawingml/2006/table">
            <a:tbl>
              <a:tblPr/>
              <a:tblGrid>
                <a:gridCol w="1051986"/>
                <a:gridCol w="856784"/>
                <a:gridCol w="856784"/>
                <a:gridCol w="856784"/>
                <a:gridCol w="856784"/>
                <a:gridCol w="856784"/>
                <a:gridCol w="856784"/>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r>
                        <a:rPr kumimoji="0" lang="it-IT" sz="1200" b="1" i="0" u="none" strike="noStrike" kern="1200" cap="none" normalizeH="0" baseline="0" noProof="0" dirty="0" smtClean="0">
                          <a:ln>
                            <a:noFill/>
                          </a:ln>
                          <a:solidFill>
                            <a:schemeClr val="tx1"/>
                          </a:solidFill>
                          <a:effectLst/>
                          <a:latin typeface="Arial" pitchFamily="34" charset="0"/>
                          <a:ea typeface="+mn-ea"/>
                          <a:cs typeface="+mn-cs"/>
                        </a:rPr>
                        <a:t>229.490</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16%</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smtClean="0">
                          <a:solidFill>
                            <a:srgbClr val="000000"/>
                          </a:solidFill>
                          <a:latin typeface="Arial"/>
                        </a:rPr>
                        <a:t>16%</a:t>
                      </a:r>
                      <a:endParaRPr lang="it-IT" sz="1400" b="1" i="0" u="none" strike="noStrike" dirty="0">
                        <a:solidFill>
                          <a:srgbClr val="000000"/>
                        </a:solidFill>
                        <a:latin typeface="Arial"/>
                      </a:endParaRP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42%</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latin typeface="Arial"/>
                        </a:rPr>
                        <a:t>42%</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smtClean="0">
                          <a:solidFill>
                            <a:srgbClr val="000000"/>
                          </a:solidFill>
                          <a:latin typeface="Arial"/>
                        </a:rPr>
                        <a:t>40%</a:t>
                      </a:r>
                      <a:endParaRPr lang="it-IT" sz="12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41%</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latin typeface="Arial"/>
                        </a:rPr>
                        <a:t>35%</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1%</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latin typeface="Arial"/>
                        </a:rPr>
                        <a:t>7%</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7,6</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7,6</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5B2F8139-A9A9-4762-A9E1-99F36045206B}" type="slidenum">
              <a:rPr lang="it-IT" smtClean="0"/>
              <a:pPr>
                <a:defRPr/>
              </a:pPr>
              <a:t>100</a:t>
            </a:fld>
            <a:endParaRPr lang="it-IT"/>
          </a:p>
        </p:txBody>
      </p:sp>
      <p:sp>
        <p:nvSpPr>
          <p:cNvPr id="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sito Internet di Acquedotto del Fiora Spa, che voto dà su una scala da 1 a 10 dove 1 è il minimo della qualità e 10 il massimo?</a:t>
            </a:r>
          </a:p>
        </p:txBody>
      </p:sp>
      <p:sp>
        <p:nvSpPr>
          <p:cNvPr id="12"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150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CDDC1054-63AE-47E3-B5E3-CFF1B333D11B}" type="slidenum">
              <a:rPr lang="it-IT" smtClean="0"/>
              <a:pPr>
                <a:defRPr/>
              </a:pPr>
              <a:t>101</a:t>
            </a:fld>
            <a:endParaRPr lang="it-IT"/>
          </a:p>
        </p:txBody>
      </p:sp>
      <p:graphicFrame>
        <p:nvGraphicFramePr>
          <p:cNvPr id="279554" name="Object 3"/>
          <p:cNvGraphicFramePr>
            <a:graphicFrameLocks noChangeAspect="1"/>
          </p:cNvGraphicFramePr>
          <p:nvPr/>
        </p:nvGraphicFramePr>
        <p:xfrm>
          <a:off x="633413" y="1362075"/>
          <a:ext cx="6149975" cy="4494213"/>
        </p:xfrm>
        <a:graphic>
          <a:graphicData uri="http://schemas.openxmlformats.org/presentationml/2006/ole">
            <p:oleObj spid="_x0000_s279554" r:id="rId3" imgW="6151397" imgH="4499238" progId="Excel.Chart.8">
              <p:embed/>
            </p:oleObj>
          </a:graphicData>
        </a:graphic>
      </p:graphicFrame>
      <p:sp>
        <p:nvSpPr>
          <p:cNvPr id="279555" name="Text Box 4"/>
          <p:cNvSpPr txBox="1">
            <a:spLocks noChangeAspect="1" noChangeArrowheads="1"/>
          </p:cNvSpPr>
          <p:nvPr/>
        </p:nvSpPr>
        <p:spPr bwMode="auto">
          <a:xfrm>
            <a:off x="6875463" y="17002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7" name="Rettangolo arrotondato 6"/>
          <p:cNvSpPr/>
          <p:nvPr/>
        </p:nvSpPr>
        <p:spPr bwMode="auto">
          <a:xfrm>
            <a:off x="7019925" y="1484313"/>
            <a:ext cx="165735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0" name="Ovale 9"/>
          <p:cNvSpPr/>
          <p:nvPr/>
        </p:nvSpPr>
        <p:spPr bwMode="auto">
          <a:xfrm>
            <a:off x="7164388" y="25955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79558" name="Text Box 4"/>
          <p:cNvSpPr txBox="1">
            <a:spLocks noChangeAspect="1" noChangeArrowheads="1"/>
          </p:cNvSpPr>
          <p:nvPr/>
        </p:nvSpPr>
        <p:spPr bwMode="auto">
          <a:xfrm>
            <a:off x="7127875"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IISEM.2013</a:t>
            </a:r>
          </a:p>
        </p:txBody>
      </p:sp>
      <p:sp>
        <p:nvSpPr>
          <p:cNvPr id="16" name="Ovale 15"/>
          <p:cNvSpPr/>
          <p:nvPr/>
        </p:nvSpPr>
        <p:spPr bwMode="auto">
          <a:xfrm>
            <a:off x="7164388" y="3490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7138988" y="51562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7164388" y="43656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79562" name="Text Box 4"/>
          <p:cNvSpPr txBox="1">
            <a:spLocks noChangeAspect="1" noChangeArrowheads="1"/>
          </p:cNvSpPr>
          <p:nvPr/>
        </p:nvSpPr>
        <p:spPr bwMode="auto">
          <a:xfrm>
            <a:off x="7885113"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ISEM.2014</a:t>
            </a:r>
          </a:p>
        </p:txBody>
      </p:sp>
      <p:sp>
        <p:nvSpPr>
          <p:cNvPr id="31" name="Ovale 30"/>
          <p:cNvSpPr/>
          <p:nvPr/>
        </p:nvSpPr>
        <p:spPr bwMode="auto">
          <a:xfrm>
            <a:off x="7929563" y="25955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929563" y="3490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904163" y="51562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929563" y="43656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CasellaDiTesto 34"/>
          <p:cNvSpPr txBox="1"/>
          <p:nvPr/>
        </p:nvSpPr>
        <p:spPr>
          <a:xfrm>
            <a:off x="8040688" y="2620963"/>
            <a:ext cx="433387"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6" name="CasellaDiTesto 35"/>
          <p:cNvSpPr txBox="1"/>
          <p:nvPr/>
        </p:nvSpPr>
        <p:spPr>
          <a:xfrm>
            <a:off x="8040688" y="3516313"/>
            <a:ext cx="433387"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37" name="CasellaDiTesto 36"/>
          <p:cNvSpPr txBox="1"/>
          <p:nvPr/>
        </p:nvSpPr>
        <p:spPr>
          <a:xfrm>
            <a:off x="8015288" y="5183188"/>
            <a:ext cx="433387"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38" name="CasellaDiTesto 37"/>
          <p:cNvSpPr txBox="1"/>
          <p:nvPr/>
        </p:nvSpPr>
        <p:spPr>
          <a:xfrm>
            <a:off x="8040688" y="4391025"/>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27957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2014</a:t>
            </a:r>
          </a:p>
        </p:txBody>
      </p:sp>
      <p:sp>
        <p:nvSpPr>
          <p:cNvPr id="42"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0"/>
          <p:cNvSpPr>
            <a:spLocks noChangeArrowheads="1"/>
          </p:cNvSpPr>
          <p:nvPr/>
        </p:nvSpPr>
        <p:spPr bwMode="auto">
          <a:xfrm>
            <a:off x="755650"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79575"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1" name="CasellaDiTesto 40"/>
          <p:cNvSpPr txBox="1"/>
          <p:nvPr/>
        </p:nvSpPr>
        <p:spPr>
          <a:xfrm>
            <a:off x="7261225" y="2636838"/>
            <a:ext cx="433388"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48" name="CasellaDiTesto 47"/>
          <p:cNvSpPr txBox="1"/>
          <p:nvPr/>
        </p:nvSpPr>
        <p:spPr>
          <a:xfrm>
            <a:off x="7261225" y="3532188"/>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49" name="CasellaDiTesto 48"/>
          <p:cNvSpPr txBox="1"/>
          <p:nvPr/>
        </p:nvSpPr>
        <p:spPr>
          <a:xfrm>
            <a:off x="7235825" y="5199063"/>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50" name="CasellaDiTesto 49"/>
          <p:cNvSpPr txBox="1"/>
          <p:nvPr/>
        </p:nvSpPr>
        <p:spPr>
          <a:xfrm>
            <a:off x="7261225" y="4406900"/>
            <a:ext cx="433388"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51"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(203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
        <p:nvSpPr>
          <p:cNvPr id="279581" name="Freccia in giù 34"/>
          <p:cNvSpPr>
            <a:spLocks noChangeArrowheads="1"/>
          </p:cNvSpPr>
          <p:nvPr/>
        </p:nvSpPr>
        <p:spPr bwMode="auto">
          <a:xfrm>
            <a:off x="8694738" y="3516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79582" name="Freccia in giù 34"/>
          <p:cNvSpPr>
            <a:spLocks noChangeArrowheads="1"/>
          </p:cNvSpPr>
          <p:nvPr/>
        </p:nvSpPr>
        <p:spPr bwMode="auto">
          <a:xfrm flipV="1">
            <a:off x="8680450" y="2613025"/>
            <a:ext cx="360363"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 name="Uguale 2"/>
          <p:cNvSpPr/>
          <p:nvPr/>
        </p:nvSpPr>
        <p:spPr bwMode="auto">
          <a:xfrm>
            <a:off x="8677275" y="4316413"/>
            <a:ext cx="457200" cy="45720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
        <p:nvSpPr>
          <p:cNvPr id="46" name="Uguale 45"/>
          <p:cNvSpPr/>
          <p:nvPr/>
        </p:nvSpPr>
        <p:spPr bwMode="auto">
          <a:xfrm>
            <a:off x="8680450" y="5059363"/>
            <a:ext cx="457200" cy="45720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2014 </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D1EAE8F5-6C42-47B0-9C8E-C9AA2BDE0AEE}" type="slidenum">
              <a:rPr lang="it-IT" smtClean="0"/>
              <a:pPr>
                <a:defRPr/>
              </a:pPr>
              <a:t>102</a:t>
            </a:fld>
            <a:endParaRPr lang="it-IT"/>
          </a:p>
        </p:txBody>
      </p:sp>
      <p:graphicFrame>
        <p:nvGraphicFramePr>
          <p:cNvPr id="17" name="Group 761"/>
          <p:cNvGraphicFramePr>
            <a:graphicFrameLocks noGrp="1"/>
          </p:cNvGraphicFramePr>
          <p:nvPr/>
        </p:nvGraphicFramePr>
        <p:xfrm>
          <a:off x="755650" y="930275"/>
          <a:ext cx="8137525" cy="4967288"/>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rtl="0" fontAlgn="ctr"/>
                      <a:r>
                        <a:rPr lang="it-IT" sz="1200" b="0" i="1" u="none" strike="noStrike" dirty="0">
                          <a:solidFill>
                            <a:srgbClr val="000000"/>
                          </a:solidFill>
                          <a:latin typeface="Arial"/>
                        </a:rPr>
                        <a:t>Facilità di navigazione </a:t>
                      </a:r>
                      <a:r>
                        <a:rPr lang="it-IT" sz="1200" b="0" i="1" u="none" strike="noStrike" dirty="0" smtClean="0">
                          <a:solidFill>
                            <a:srgbClr val="000000"/>
                          </a:solidFill>
                          <a:latin typeface="Arial"/>
                        </a:rPr>
                        <a:t>all’ </a:t>
                      </a:r>
                      <a:r>
                        <a:rPr lang="it-IT" sz="1200" b="0" i="1" u="none" strike="noStrike" dirty="0">
                          <a:solidFill>
                            <a:srgbClr val="000000"/>
                          </a:solidFill>
                          <a:latin typeface="Arial"/>
                        </a:rPr>
                        <a:t>interno del sito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7,7</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1%</a:t>
                      </a: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4%</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95%</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7,8</a:t>
                      </a:r>
                      <a:endParaRPr lang="it-IT" sz="1400" b="1" i="0" u="none" strike="noStrike" dirty="0">
                        <a:latin typeface="Arial"/>
                      </a:endParaRP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rtl="0" fontAlgn="ctr"/>
                      <a:r>
                        <a:rPr lang="it-IT" sz="1200" b="0" i="1" u="none" strike="noStrike" dirty="0">
                          <a:solidFill>
                            <a:srgbClr val="000000"/>
                          </a:solidFill>
                          <a:latin typeface="Arial"/>
                        </a:rPr>
                        <a:t>Reperibilità </a:t>
                      </a:r>
                      <a:r>
                        <a:rPr lang="it-IT" sz="1200" b="0" i="1" u="none" strike="noStrike" dirty="0" smtClean="0">
                          <a:solidFill>
                            <a:srgbClr val="000000"/>
                          </a:solidFill>
                          <a:latin typeface="Arial"/>
                        </a:rPr>
                        <a:t>dell’ </a:t>
                      </a:r>
                      <a:r>
                        <a:rPr lang="it-IT" sz="1200" b="0" i="1" u="none" strike="noStrike" dirty="0">
                          <a:solidFill>
                            <a:srgbClr val="000000"/>
                          </a:solidFill>
                          <a:latin typeface="Arial"/>
                        </a:rPr>
                        <a:t>indirizzo internet</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effectLst/>
                          <a:latin typeface="Arial"/>
                        </a:rPr>
                        <a:t>1%</a:t>
                      </a:r>
                      <a:endParaRPr lang="it-IT" sz="14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1%</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7,9</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smtClean="0">
                          <a:solidFill>
                            <a:srgbClr val="000000"/>
                          </a:solidFill>
                          <a:latin typeface="+mn-lt"/>
                        </a:rPr>
                        <a:t>Gamma di operazioni che si possono svolgere sul sito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3%</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899718">
                <a:tc>
                  <a:txBody>
                    <a:bodyPr/>
                    <a:lstStyle/>
                    <a:p>
                      <a:pPr algn="l" rtl="0" fontAlgn="ctr"/>
                      <a:r>
                        <a:rPr lang="it-IT" sz="1200" b="0" i="1" u="none" strike="noStrike" dirty="0">
                          <a:solidFill>
                            <a:srgbClr val="000000"/>
                          </a:solidFill>
                          <a:latin typeface="Arial"/>
                        </a:rPr>
                        <a:t>Ricchezza delle informazioni presenti sul sito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dirty="0">
                          <a:solidFill>
                            <a:srgbClr val="000000"/>
                          </a:solidFill>
                          <a:effectLst/>
                          <a:latin typeface="Arial"/>
                        </a:rPr>
                        <a:t>90%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effectLst/>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4%</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latin typeface="Arial"/>
                        </a:rPr>
                        <a:t>5%</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latin typeface="Arial"/>
                        </a:rPr>
                        <a:t>91%</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latin typeface="Arial"/>
                        </a:rPr>
                        <a:t>7,5</a:t>
                      </a:r>
                    </a:p>
                  </a:txBody>
                  <a:tcPr marL="0" marR="0" marT="0" marB="0" anchor="ctr">
                    <a:lnT w="19050" cap="flat" cmpd="sng" algn="ctr">
                      <a:solidFill>
                        <a:schemeClr val="tx1"/>
                      </a:solidFill>
                      <a:prstDash val="sysDot"/>
                      <a:round/>
                      <a:headEnd type="none" w="med" len="med"/>
                      <a:tailEnd type="none" w="med" len="med"/>
                    </a:lnT>
                  </a:tcPr>
                </a:tc>
              </a:tr>
            </a:tbl>
          </a:graphicData>
        </a:graphic>
      </p:graphicFrame>
      <p:sp>
        <p:nvSpPr>
          <p:cNvPr id="280667" name="CasellaDiTesto 17"/>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0668" name="CasellaDiTesto 18"/>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0669" name="CasellaDiTesto 21"/>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80670" name="CasellaDiTesto 24"/>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0671" name="CasellaDiTesto 25"/>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0672" name="CasellaDiTesto 26"/>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80673" name="CasellaDiTesto 27"/>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0674" name="CasellaDiTesto 28"/>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0675" name="CasellaDiTesto 29"/>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(203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 SITO INTERNET - </a:t>
            </a:r>
            <a:r>
              <a:rPr lang="it-IT" sz="2100" i="1">
                <a:solidFill>
                  <a:srgbClr val="3366CC"/>
                </a:solidFill>
                <a:cs typeface="Arial" charset="0"/>
              </a:rPr>
              <a:t> 1° SEMESTRE 2014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dei seguenti aspetti sono per Lei i due più importanti?</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2BF8CD27-7D57-4F9C-9659-24DEAD462C80}" type="slidenum">
              <a:rPr lang="it-IT" smtClean="0"/>
              <a:pPr>
                <a:defRPr/>
              </a:pPr>
              <a:t>103</a:t>
            </a:fld>
            <a:endParaRPr lang="it-IT"/>
          </a:p>
        </p:txBody>
      </p:sp>
      <p:graphicFrame>
        <p:nvGraphicFramePr>
          <p:cNvPr id="281605" name="Object 3"/>
          <p:cNvGraphicFramePr>
            <a:graphicFrameLocks noChangeAspect="1"/>
          </p:cNvGraphicFramePr>
          <p:nvPr/>
        </p:nvGraphicFramePr>
        <p:xfrm>
          <a:off x="1136650" y="1506538"/>
          <a:ext cx="7224713" cy="4664075"/>
        </p:xfrm>
        <a:graphic>
          <a:graphicData uri="http://schemas.openxmlformats.org/presentationml/2006/ole">
            <p:oleObj spid="_x0000_s281605" r:id="rId4" imgW="7230483" imgH="4663844" progId="Excel.Chart.8">
              <p:embed/>
            </p:oleObj>
          </a:graphicData>
        </a:graphic>
      </p:graphicFrame>
      <p:sp>
        <p:nvSpPr>
          <p:cNvPr id="10"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(203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625" name="Grafico 31"/>
          <p:cNvGraphicFramePr>
            <a:graphicFrameLocks/>
          </p:cNvGraphicFramePr>
          <p:nvPr/>
        </p:nvGraphicFramePr>
        <p:xfrm>
          <a:off x="1784350" y="1290638"/>
          <a:ext cx="6367463" cy="4189412"/>
        </p:xfrm>
        <a:graphic>
          <a:graphicData uri="http://schemas.openxmlformats.org/presentationml/2006/ole">
            <p:oleObj spid="_x0000_s282625" r:id="rId3" imgW="6364776" imgH="4188315" progId="Excel.Chart.8">
              <p:embed/>
            </p:oleObj>
          </a:graphicData>
        </a:graphic>
      </p:graphicFrame>
      <p:sp>
        <p:nvSpPr>
          <p:cNvPr id="28262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INTERNET</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28" name="Rectangle 22"/>
          <p:cNvSpPr>
            <a:spLocks noChangeArrowheads="1"/>
          </p:cNvSpPr>
          <p:nvPr/>
        </p:nvSpPr>
        <p:spPr bwMode="auto">
          <a:xfrm>
            <a:off x="5724525" y="2492375"/>
            <a:ext cx="1781175" cy="357188"/>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NAVIGAZIONE</a:t>
            </a:r>
          </a:p>
        </p:txBody>
      </p:sp>
      <p:sp>
        <p:nvSpPr>
          <p:cNvPr id="29" name="Rectangle 22"/>
          <p:cNvSpPr>
            <a:spLocks noChangeArrowheads="1"/>
          </p:cNvSpPr>
          <p:nvPr/>
        </p:nvSpPr>
        <p:spPr bwMode="auto">
          <a:xfrm>
            <a:off x="6156325" y="3981450"/>
            <a:ext cx="1785938"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RICCHEZZA DIELLE INFORMAZIONI PRESENTI SUL SITO</a:t>
            </a:r>
          </a:p>
        </p:txBody>
      </p:sp>
      <p:sp>
        <p:nvSpPr>
          <p:cNvPr id="30" name="Rectangle 22"/>
          <p:cNvSpPr>
            <a:spLocks noChangeArrowheads="1"/>
          </p:cNvSpPr>
          <p:nvPr/>
        </p:nvSpPr>
        <p:spPr bwMode="auto">
          <a:xfrm>
            <a:off x="2122488" y="2682875"/>
            <a:ext cx="1419225" cy="3810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REPERIBILITA’ DELL’INDIRIZZO INTERNET</a:t>
            </a:r>
          </a:p>
        </p:txBody>
      </p:sp>
      <p:sp>
        <p:nvSpPr>
          <p:cNvPr id="31" name="Text Box 4"/>
          <p:cNvSpPr txBox="1">
            <a:spLocks noChangeArrowheads="1"/>
          </p:cNvSpPr>
          <p:nvPr/>
        </p:nvSpPr>
        <p:spPr bwMode="auto">
          <a:xfrm>
            <a:off x="191611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2" name="Text Box 5"/>
          <p:cNvSpPr txBox="1">
            <a:spLocks noChangeArrowheads="1"/>
          </p:cNvSpPr>
          <p:nvPr/>
        </p:nvSpPr>
        <p:spPr bwMode="auto">
          <a:xfrm>
            <a:off x="6743700"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3" name="Text Box 6"/>
          <p:cNvSpPr txBox="1">
            <a:spLocks noChangeArrowheads="1"/>
          </p:cNvSpPr>
          <p:nvPr/>
        </p:nvSpPr>
        <p:spPr bwMode="auto">
          <a:xfrm>
            <a:off x="6786563"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4" name="Text Box 7"/>
          <p:cNvSpPr txBox="1">
            <a:spLocks noChangeArrowheads="1"/>
          </p:cNvSpPr>
          <p:nvPr/>
        </p:nvSpPr>
        <p:spPr bwMode="auto">
          <a:xfrm>
            <a:off x="1882775"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5" name="Text Box 8"/>
          <p:cNvSpPr txBox="1">
            <a:spLocks noChangeArrowheads="1"/>
          </p:cNvSpPr>
          <p:nvPr/>
        </p:nvSpPr>
        <p:spPr bwMode="auto">
          <a:xfrm>
            <a:off x="1857375" y="5749925"/>
            <a:ext cx="6072188"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6" name="Text Box 9"/>
          <p:cNvSpPr txBox="1">
            <a:spLocks noChangeArrowheads="1"/>
          </p:cNvSpPr>
          <p:nvPr/>
        </p:nvSpPr>
        <p:spPr bwMode="auto">
          <a:xfrm rot="16200000">
            <a:off x="-514349"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9" name="Text Box 36"/>
          <p:cNvSpPr txBox="1">
            <a:spLocks noChangeArrowheads="1"/>
          </p:cNvSpPr>
          <p:nvPr/>
        </p:nvSpPr>
        <p:spPr bwMode="auto">
          <a:xfrm rot="16200000">
            <a:off x="1350169"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82638" name="Picture 40" descr="AEN_159"/>
          <p:cNvPicPr>
            <a:picLocks noChangeAspect="1" noChangeArrowheads="1"/>
          </p:cNvPicPr>
          <p:nvPr/>
        </p:nvPicPr>
        <p:blipFill>
          <a:blip r:embed="rId4"/>
          <a:srcRect/>
          <a:stretch>
            <a:fillRect/>
          </a:stretch>
        </p:blipFill>
        <p:spPr bwMode="auto">
          <a:xfrm>
            <a:off x="8001000" y="714375"/>
            <a:ext cx="582613" cy="595313"/>
          </a:xfrm>
          <a:prstGeom prst="rect">
            <a:avLst/>
          </a:prstGeom>
          <a:solidFill>
            <a:schemeClr val="bg1"/>
          </a:solidFill>
          <a:ln w="28575">
            <a:noFill/>
            <a:miter lim="800000"/>
            <a:headEnd/>
            <a:tailEnd/>
          </a:ln>
        </p:spPr>
      </p:pic>
      <p:pic>
        <p:nvPicPr>
          <p:cNvPr id="282639" name="Picture 41" descr="lente"/>
          <p:cNvPicPr>
            <a:picLocks noChangeAspect="1" noChangeArrowheads="1"/>
          </p:cNvPicPr>
          <p:nvPr/>
        </p:nvPicPr>
        <p:blipFill>
          <a:blip r:embed="rId5"/>
          <a:srcRect/>
          <a:stretch>
            <a:fillRect/>
          </a:stretch>
        </p:blipFill>
        <p:spPr bwMode="auto">
          <a:xfrm>
            <a:off x="1285875" y="752475"/>
            <a:ext cx="639763" cy="642938"/>
          </a:xfrm>
          <a:prstGeom prst="rect">
            <a:avLst/>
          </a:prstGeom>
          <a:solidFill>
            <a:schemeClr val="bg1"/>
          </a:solidFill>
          <a:ln w="28575">
            <a:noFill/>
            <a:miter lim="800000"/>
            <a:headEnd/>
            <a:tailEnd/>
          </a:ln>
        </p:spPr>
      </p:pic>
      <p:pic>
        <p:nvPicPr>
          <p:cNvPr id="282640" name="Picture 46" descr="BWBW0157"/>
          <p:cNvPicPr>
            <a:picLocks noChangeAspect="1" noChangeArrowheads="1"/>
          </p:cNvPicPr>
          <p:nvPr/>
        </p:nvPicPr>
        <p:blipFill>
          <a:blip r:embed="rId6"/>
          <a:srcRect/>
          <a:stretch>
            <a:fillRect/>
          </a:stretch>
        </p:blipFill>
        <p:spPr bwMode="auto">
          <a:xfrm>
            <a:off x="1360488" y="5429250"/>
            <a:ext cx="450850" cy="514350"/>
          </a:xfrm>
          <a:prstGeom prst="rect">
            <a:avLst/>
          </a:prstGeom>
          <a:noFill/>
          <a:ln w="9525">
            <a:noFill/>
            <a:miter lim="800000"/>
            <a:headEnd/>
            <a:tailEnd/>
          </a:ln>
        </p:spPr>
      </p:pic>
      <p:sp>
        <p:nvSpPr>
          <p:cNvPr id="45" name="Rectangle 23"/>
          <p:cNvSpPr>
            <a:spLocks noChangeArrowheads="1"/>
          </p:cNvSpPr>
          <p:nvPr/>
        </p:nvSpPr>
        <p:spPr bwMode="auto">
          <a:xfrm rot="16200000">
            <a:off x="4005263" y="4386263"/>
            <a:ext cx="1646237" cy="17938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6" name="Text Box 36"/>
          <p:cNvSpPr txBox="1">
            <a:spLocks noChangeArrowheads="1"/>
          </p:cNvSpPr>
          <p:nvPr/>
        </p:nvSpPr>
        <p:spPr bwMode="auto">
          <a:xfrm>
            <a:off x="1714500"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7" name="Rectangle 23"/>
          <p:cNvSpPr>
            <a:spLocks noChangeArrowheads="1"/>
          </p:cNvSpPr>
          <p:nvPr/>
        </p:nvSpPr>
        <p:spPr bwMode="auto">
          <a:xfrm>
            <a:off x="1919288" y="3425825"/>
            <a:ext cx="2374900" cy="22701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a:t>
            </a:r>
            <a:r>
              <a:rPr lang="it-IT" sz="900" b="1" dirty="0">
                <a:solidFill>
                  <a:schemeClr val="tx1"/>
                </a:solidFill>
                <a:latin typeface="+mn-lt"/>
              </a:rPr>
              <a:t>93,5%</a:t>
            </a:r>
            <a:endParaRPr lang="it-IT" sz="900" b="1" dirty="0">
              <a:solidFill>
                <a:schemeClr val="tx1"/>
              </a:solidFill>
              <a:latin typeface="+mn-lt"/>
            </a:endParaRPr>
          </a:p>
        </p:txBody>
      </p:sp>
      <p:pic>
        <p:nvPicPr>
          <p:cNvPr id="282644" name="Picture 45" descr="marketing_usability_main">
            <a:hlinkClick r:id="rId7"/>
          </p:cNvPr>
          <p:cNvPicPr>
            <a:picLocks noChangeAspect="1" noChangeArrowheads="1"/>
          </p:cNvPicPr>
          <p:nvPr/>
        </p:nvPicPr>
        <p:blipFill>
          <a:blip r:embed="rId8"/>
          <a:srcRect/>
          <a:stretch>
            <a:fillRect/>
          </a:stretch>
        </p:blipFill>
        <p:spPr bwMode="auto">
          <a:xfrm>
            <a:off x="8001000" y="5429250"/>
            <a:ext cx="747713" cy="592138"/>
          </a:xfrm>
          <a:prstGeom prst="rect">
            <a:avLst/>
          </a:prstGeom>
          <a:solidFill>
            <a:schemeClr val="bg1"/>
          </a:solidFill>
          <a:ln w="28575">
            <a:noFill/>
            <a:miter lim="800000"/>
            <a:headEnd/>
            <a:tailEnd/>
          </a:ln>
        </p:spPr>
      </p:pic>
      <p:sp>
        <p:nvSpPr>
          <p:cNvPr id="50" name="Text Box 36"/>
          <p:cNvSpPr txBox="1">
            <a:spLocks noChangeArrowheads="1"/>
          </p:cNvSpPr>
          <p:nvPr/>
        </p:nvSpPr>
        <p:spPr bwMode="auto">
          <a:xfrm rot="16200000">
            <a:off x="1348581"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1" name="Text Box 36"/>
          <p:cNvSpPr txBox="1">
            <a:spLocks noChangeArrowheads="1"/>
          </p:cNvSpPr>
          <p:nvPr/>
        </p:nvSpPr>
        <p:spPr bwMode="auto">
          <a:xfrm>
            <a:off x="7412038"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3" name="Rectangle 22"/>
          <p:cNvSpPr>
            <a:spLocks noChangeArrowheads="1"/>
          </p:cNvSpPr>
          <p:nvPr/>
        </p:nvSpPr>
        <p:spPr bwMode="auto">
          <a:xfrm>
            <a:off x="3563938" y="2708275"/>
            <a:ext cx="1447800" cy="35718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GAMMA </a:t>
            </a:r>
            <a:r>
              <a:rPr lang="it-IT" sz="900" dirty="0" err="1">
                <a:solidFill>
                  <a:schemeClr val="tx1"/>
                </a:solidFill>
                <a:latin typeface="+mn-lt"/>
              </a:rPr>
              <a:t>DI</a:t>
            </a:r>
            <a:r>
              <a:rPr lang="it-IT" sz="900" dirty="0">
                <a:solidFill>
                  <a:schemeClr val="tx1"/>
                </a:solidFill>
                <a:latin typeface="+mn-lt"/>
              </a:rPr>
              <a:t> OPERAZIONI CHE SI POSSONO SVOLGERE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Lo sportello on line</a:t>
            </a:r>
          </a:p>
        </p:txBody>
      </p:sp>
      <p:sp>
        <p:nvSpPr>
          <p:cNvPr id="3" name="Segnaposto numero diapositiva 2"/>
          <p:cNvSpPr>
            <a:spLocks noGrp="1"/>
          </p:cNvSpPr>
          <p:nvPr>
            <p:ph type="sldNum" sz="quarter" idx="10"/>
          </p:nvPr>
        </p:nvSpPr>
        <p:spPr/>
        <p:txBody>
          <a:bodyPr/>
          <a:lstStyle/>
          <a:p>
            <a:pPr>
              <a:defRPr/>
            </a:pPr>
            <a:fld id="{9D0DE1D8-AEF4-4252-AE5F-CD1016D410F2}" type="slidenum">
              <a:rPr lang="it-IT" smtClean="0"/>
              <a:pPr>
                <a:defRPr/>
              </a:pPr>
              <a:t>105</a:t>
            </a:fld>
            <a:endParaRPr lang="it-IT"/>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C866A8E6-069C-47A1-85CD-514FC7148803}" type="slidenum">
              <a:rPr lang="it-IT" smtClean="0"/>
              <a:pPr>
                <a:defRPr/>
              </a:pPr>
              <a:t>106</a:t>
            </a:fld>
            <a:endParaRPr lang="it-IT"/>
          </a:p>
        </p:txBody>
      </p:sp>
      <p:sp>
        <p:nvSpPr>
          <p:cNvPr id="284674" name="Rectangle 2"/>
          <p:cNvSpPr>
            <a:spLocks noChangeArrowheads="1"/>
          </p:cNvSpPr>
          <p:nvPr/>
        </p:nvSpPr>
        <p:spPr bwMode="auto">
          <a:xfrm>
            <a:off x="103346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28467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85698"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Per quali motivi ha utilizzato lo sportello online? (risposta multipla)</a:t>
            </a:r>
          </a:p>
        </p:txBody>
      </p:sp>
      <p:sp>
        <p:nvSpPr>
          <p:cNvPr id="7" name="Segnaposto numero diapositiva 6"/>
          <p:cNvSpPr>
            <a:spLocks noGrp="1"/>
          </p:cNvSpPr>
          <p:nvPr>
            <p:ph type="sldNum" sz="quarter" idx="10"/>
          </p:nvPr>
        </p:nvSpPr>
        <p:spPr/>
        <p:txBody>
          <a:bodyPr/>
          <a:lstStyle/>
          <a:p>
            <a:pPr>
              <a:defRPr/>
            </a:pPr>
            <a:fld id="{9B0F77F2-ED6A-4E6F-B35C-387C08BD35B9}" type="slidenum">
              <a:rPr lang="it-IT" smtClean="0"/>
              <a:pPr>
                <a:defRPr/>
              </a:pPr>
              <a:t>107</a:t>
            </a:fld>
            <a:endParaRPr lang="it-IT"/>
          </a:p>
        </p:txBody>
      </p:sp>
      <p:sp>
        <p:nvSpPr>
          <p:cNvPr id="285700" name="Rectangle 8"/>
          <p:cNvSpPr>
            <a:spLocks noGrp="1"/>
          </p:cNvSpPr>
          <p:nvPr>
            <p:ph type="title"/>
          </p:nvPr>
        </p:nvSpPr>
        <p:spPr>
          <a:xfrm>
            <a:off x="684213" y="44450"/>
            <a:ext cx="8204200" cy="1143000"/>
          </a:xfrm>
        </p:spPr>
        <p:txBody>
          <a:bodyPr/>
          <a:lstStyle/>
          <a:p>
            <a:pPr eaLnBrk="1" hangingPunct="1"/>
            <a:r>
              <a:rPr lang="it-IT" smtClean="0"/>
              <a:t>MOTIVI E MODALITÀ DELLA REGISTRAZIONE /1</a:t>
            </a:r>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(150 CASI AD HOC)</a:t>
            </a:r>
            <a:endParaRPr lang="it-IT" sz="900" dirty="0">
              <a:solidFill>
                <a:schemeClr val="tx1"/>
              </a:solidFill>
              <a:latin typeface="+mn-lt"/>
            </a:endParaRPr>
          </a:p>
        </p:txBody>
      </p:sp>
      <p:graphicFrame>
        <p:nvGraphicFramePr>
          <p:cNvPr id="285702" name="Object 8"/>
          <p:cNvGraphicFramePr>
            <a:graphicFrameLocks noChangeAspect="1"/>
          </p:cNvGraphicFramePr>
          <p:nvPr/>
        </p:nvGraphicFramePr>
        <p:xfrm>
          <a:off x="849313" y="1362075"/>
          <a:ext cx="7734300" cy="4710113"/>
        </p:xfrm>
        <a:graphic>
          <a:graphicData uri="http://schemas.openxmlformats.org/presentationml/2006/ole">
            <p:oleObj spid="_x0000_s285702" r:id="rId4" imgW="7736494" imgH="4712616" progId="Excel.Chart.8">
              <p:embed/>
            </p:oleObj>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86722" name="Rectangle 8"/>
          <p:cNvSpPr>
            <a:spLocks noGrp="1"/>
          </p:cNvSpPr>
          <p:nvPr>
            <p:ph type="title" idx="4294967295"/>
          </p:nvPr>
        </p:nvSpPr>
        <p:spPr>
          <a:xfrm>
            <a:off x="760413" y="130175"/>
            <a:ext cx="8204200" cy="441325"/>
          </a:xfrm>
        </p:spPr>
        <p:txBody>
          <a:bodyPr/>
          <a:lstStyle/>
          <a:p>
            <a:pPr eaLnBrk="1" hangingPunct="1"/>
            <a:r>
              <a:rPr lang="it-IT" smtClean="0"/>
              <a:t>MOTIVI E MODALITÀ DELLA REGISTRAZIONE /2</a:t>
            </a:r>
          </a:p>
        </p:txBody>
      </p:sp>
      <p:sp>
        <p:nvSpPr>
          <p:cNvPr id="286723"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l’indirizzo dello sportello online di Acquedotto del Fiora?</a:t>
            </a:r>
          </a:p>
        </p:txBody>
      </p:sp>
      <p:sp>
        <p:nvSpPr>
          <p:cNvPr id="7" name="Segnaposto numero diapositiva 6"/>
          <p:cNvSpPr txBox="1">
            <a:spLocks noGrp="1"/>
          </p:cNvSpPr>
          <p:nvPr/>
        </p:nvSpPr>
        <p:spPr bwMode="auto">
          <a:xfrm>
            <a:off x="7881938" y="6643688"/>
            <a:ext cx="1262062" cy="214312"/>
          </a:xfrm>
          <a:prstGeom prst="rect">
            <a:avLst/>
          </a:prstGeom>
          <a:noFill/>
          <a:ln>
            <a:miter lim="800000"/>
            <a:headEnd/>
            <a:tailEnd/>
          </a:ln>
        </p:spPr>
        <p:txBody>
          <a:bodyPr anchor="ctr"/>
          <a:lstStyle/>
          <a:p>
            <a:pPr algn="r" eaLnBrk="0" hangingPunct="0">
              <a:defRPr/>
            </a:pPr>
            <a:fld id="{5CBDA86A-A0AA-4930-9BA4-3C59A316B239}" type="slidenum">
              <a:rPr lang="it-IT" sz="1200">
                <a:solidFill>
                  <a:schemeClr val="tx1"/>
                </a:solidFill>
                <a:latin typeface="+mn-lt"/>
                <a:ea typeface="Arial Unicode MS" pitchFamily="34" charset="-128"/>
                <a:cs typeface="+mj-cs"/>
              </a:rPr>
              <a:pPr algn="r" eaLnBrk="0" hangingPunct="0">
                <a:defRPr/>
              </a:pPr>
              <a:t>108</a:t>
            </a:fld>
            <a:endParaRPr lang="it-IT" sz="1200">
              <a:solidFill>
                <a:schemeClr val="tx1"/>
              </a:solidFill>
              <a:latin typeface="+mn-lt"/>
              <a:ea typeface="Arial Unicode MS" pitchFamily="34" charset="-128"/>
              <a:cs typeface="+mj-cs"/>
            </a:endParaRPr>
          </a:p>
        </p:txBody>
      </p:sp>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(150 CASI AD HOC)</a:t>
            </a:r>
            <a:endParaRPr lang="it-IT" sz="900" dirty="0">
              <a:solidFill>
                <a:schemeClr val="tx1"/>
              </a:solidFill>
              <a:latin typeface="+mn-lt"/>
            </a:endParaRPr>
          </a:p>
        </p:txBody>
      </p:sp>
      <p:graphicFrame>
        <p:nvGraphicFramePr>
          <p:cNvPr id="286726" name="Object 8"/>
          <p:cNvGraphicFramePr>
            <a:graphicFrameLocks noChangeAspect="1"/>
          </p:cNvGraphicFramePr>
          <p:nvPr/>
        </p:nvGraphicFramePr>
        <p:xfrm>
          <a:off x="849313" y="1362075"/>
          <a:ext cx="7734300" cy="4710113"/>
        </p:xfrm>
        <a:graphic>
          <a:graphicData uri="http://schemas.openxmlformats.org/presentationml/2006/ole">
            <p:oleObj spid="_x0000_s286726" r:id="rId4" imgW="7736494" imgH="4712616" progId="Excel.Chart.8">
              <p:embed/>
            </p:oleObj>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87746" name="Rectangle 8"/>
          <p:cNvSpPr>
            <a:spLocks noGrp="1"/>
          </p:cNvSpPr>
          <p:nvPr>
            <p:ph type="title"/>
          </p:nvPr>
        </p:nvSpPr>
        <p:spPr>
          <a:xfrm>
            <a:off x="760413" y="130175"/>
            <a:ext cx="8204200" cy="441325"/>
          </a:xfrm>
        </p:spPr>
        <p:txBody>
          <a:bodyPr/>
          <a:lstStyle/>
          <a:p>
            <a:pPr eaLnBrk="1" hangingPunct="1"/>
            <a:r>
              <a:rPr lang="it-IT" smtClean="0"/>
              <a:t>MOTIVI E MODALITÀ DELLA REGISTRAZIONE /3</a:t>
            </a:r>
          </a:p>
        </p:txBody>
      </p:sp>
      <p:sp>
        <p:nvSpPr>
          <p:cNvPr id="287747"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Quando ha cercato di accedere allo sportello online lo ha sempre trovato disponibile e funzionante? </a:t>
            </a:r>
          </a:p>
        </p:txBody>
      </p:sp>
      <p:sp>
        <p:nvSpPr>
          <p:cNvPr id="7" name="Segnaposto numero diapositiva 6"/>
          <p:cNvSpPr>
            <a:spLocks noGrp="1"/>
          </p:cNvSpPr>
          <p:nvPr>
            <p:ph type="sldNum" sz="quarter" idx="10"/>
          </p:nvPr>
        </p:nvSpPr>
        <p:spPr/>
        <p:txBody>
          <a:bodyPr/>
          <a:lstStyle/>
          <a:p>
            <a:pPr>
              <a:defRPr/>
            </a:pPr>
            <a:fld id="{535720FA-8C5D-4069-B627-CBFCBE31D557}" type="slidenum">
              <a:rPr lang="it-IT" smtClean="0"/>
              <a:pPr>
                <a:defRPr/>
              </a:pPr>
              <a:t>109</a:t>
            </a:fld>
            <a:endParaRPr lang="it-IT"/>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(150 CASI AD HOC)</a:t>
            </a:r>
            <a:endParaRPr lang="it-IT" sz="900" dirty="0">
              <a:solidFill>
                <a:schemeClr val="tx1"/>
              </a:solidFill>
              <a:latin typeface="+mn-lt"/>
            </a:endParaRPr>
          </a:p>
        </p:txBody>
      </p:sp>
      <p:graphicFrame>
        <p:nvGraphicFramePr>
          <p:cNvPr id="287750" name="Object 71"/>
          <p:cNvGraphicFramePr>
            <a:graphicFrameLocks noChangeAspect="1"/>
          </p:cNvGraphicFramePr>
          <p:nvPr/>
        </p:nvGraphicFramePr>
        <p:xfrm>
          <a:off x="1425575" y="1146175"/>
          <a:ext cx="7392988" cy="4640263"/>
        </p:xfrm>
        <a:graphic>
          <a:graphicData uri="http://schemas.openxmlformats.org/presentationml/2006/ole">
            <p:oleObj spid="_x0000_s287750" r:id="rId4" imgW="7395089" imgH="4639458" progId="Excel.Char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755" name="Group 99"/>
          <p:cNvGraphicFramePr>
            <a:graphicFrameLocks noGrp="1"/>
          </p:cNvGraphicFramePr>
          <p:nvPr/>
        </p:nvGraphicFramePr>
        <p:xfrm>
          <a:off x="684213" y="244475"/>
          <a:ext cx="8375650" cy="5921375"/>
        </p:xfrm>
        <a:graphic>
          <a:graphicData uri="http://schemas.openxmlformats.org/drawingml/2006/table">
            <a:tbl>
              <a:tblPr/>
              <a:tblGrid>
                <a:gridCol w="1202301"/>
                <a:gridCol w="649720"/>
                <a:gridCol w="2383577"/>
                <a:gridCol w="505130"/>
                <a:gridCol w="651313"/>
                <a:gridCol w="793836"/>
                <a:gridCol w="1012003"/>
                <a:gridCol w="1178414"/>
              </a:tblGrid>
              <a:tr h="31218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Fattore</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Giudizio</a:t>
                      </a:r>
                      <a:br>
                        <a:rPr kumimoji="0" lang="it-IT" sz="700" b="1" i="0" u="none" strike="noStrike" cap="none" normalizeH="0" baseline="0" dirty="0" smtClean="0">
                          <a:ln>
                            <a:noFill/>
                          </a:ln>
                          <a:solidFill>
                            <a:schemeClr val="tx1"/>
                          </a:solidFill>
                          <a:effectLst/>
                          <a:latin typeface="Arial" charset="0"/>
                          <a:cs typeface="Lucida Sans Unicode" pitchFamily="34" charset="0"/>
                        </a:rPr>
                      </a:br>
                      <a:r>
                        <a:rPr kumimoji="0" lang="it-IT" sz="700" b="1" i="0" u="none" strike="noStrike" cap="none" normalizeH="0" baseline="0" dirty="0" smtClean="0">
                          <a:ln>
                            <a:noFill/>
                          </a:ln>
                          <a:solidFill>
                            <a:schemeClr val="tx1"/>
                          </a:solidFill>
                          <a:effectLst/>
                          <a:latin typeface="Arial" charset="0"/>
                          <a:cs typeface="Lucida Sans Unicode" pitchFamily="34" charset="0"/>
                        </a:rPr>
                        <a:t>globale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Aspetti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Importanza</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Voto medio soddisfazione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INTENSITÀ</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1247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RAPPORTO QUALITÀ-PREZZO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 soddisfatti</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voto medio sodd</a:t>
                      </a:r>
                    </a:p>
                  </a:txBody>
                  <a:tcPr marL="0" marR="7200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ASPETTI TECNICI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Continuità del servizio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Pressione dell’acqua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INTERVENTO TECNICO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Voto medio </a:t>
                      </a:r>
                      <a:br>
                        <a:rPr kumimoji="0" lang="it-IT" sz="700" b="0" i="0" u="none" strike="noStrike" cap="none" normalizeH="0" baseline="0" dirty="0" smtClean="0">
                          <a:ln>
                            <a:noFill/>
                          </a:ln>
                          <a:solidFill>
                            <a:schemeClr val="tx1"/>
                          </a:solidFill>
                          <a:effectLst/>
                          <a:latin typeface="Arial" pitchFamily="34" charset="0"/>
                        </a:rPr>
                      </a:br>
                      <a:r>
                        <a:rPr kumimoji="0" lang="it-IT" sz="7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La rapidità con cui si è effettuato l’intervento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Il rispetto degli orari degli appuntamenti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La cortesia dei tecnici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pitchFamily="34" charset="0"/>
                        </a:rPr>
                        <a:t> La </a:t>
                      </a:r>
                      <a:r>
                        <a:rPr kumimoji="0" lang="it-IT" sz="700" b="0" i="0" u="none" strike="noStrike" cap="none" normalizeH="0" baseline="0" dirty="0" err="1" smtClean="0">
                          <a:ln>
                            <a:noFill/>
                          </a:ln>
                          <a:solidFill>
                            <a:schemeClr val="tx1"/>
                          </a:solidFill>
                          <a:effectLst/>
                          <a:latin typeface="Arial" pitchFamily="34" charset="0"/>
                        </a:rPr>
                        <a:t>risolutività</a:t>
                      </a:r>
                      <a:r>
                        <a:rPr kumimoji="0" lang="it-IT" sz="700" b="0" i="0" u="none" strike="noStrike" cap="none" normalizeH="0" baseline="0" dirty="0" smtClean="0">
                          <a:ln>
                            <a:noFill/>
                          </a:ln>
                          <a:solidFill>
                            <a:schemeClr val="tx1"/>
                          </a:solidFill>
                          <a:effectLst/>
                          <a:latin typeface="Arial" pitchFamily="34" charset="0"/>
                        </a:rPr>
                        <a:t> dell’intervento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Voto medio </a:t>
                      </a:r>
                      <a:br>
                        <a:rPr kumimoji="0" lang="it-IT" sz="700" b="0" i="0" u="none" strike="noStrike" cap="none" normalizeH="0" baseline="0" dirty="0" smtClean="0">
                          <a:ln>
                            <a:noFill/>
                          </a:ln>
                          <a:solidFill>
                            <a:schemeClr val="tx1"/>
                          </a:solidFill>
                          <a:effectLst/>
                          <a:latin typeface="Arial" pitchFamily="34" charset="0"/>
                        </a:rPr>
                      </a:br>
                      <a:r>
                        <a:rPr kumimoji="0" lang="it-IT" sz="7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FATTURAZIONE</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Regolarità nelle lettura dei contatori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Correttezza degli importi in bolletta</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Chiarezza e facilità di lettura della bolletta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7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1178799">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SEGNALAZIONE GUASTI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facilità di trovare libera la linea </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i tempi di attesa al telefono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facilità di seguire le indicazioni date dal risponditore automatico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chiarezza e le correttezza delle informazioni fornite dall’addetto che le ha risposto al telefono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la cortesia dell’operatore che ha risposto al telefono</a:t>
                      </a:r>
                      <a:endParaRPr kumimoji="0" lang="it-IT" sz="700" b="1" i="0" u="none" strike="noStrike" cap="none" normalizeH="0" baseline="0" dirty="0" smtClean="0">
                        <a:ln>
                          <a:noFill/>
                        </a:ln>
                        <a:solidFill>
                          <a:srgbClr val="FF66FF"/>
                        </a:solidFill>
                        <a:effectLst/>
                        <a:latin typeface="Arial" charset="0"/>
                        <a:cs typeface="Lucida Sans Unicode" pitchFamily="34" charset="0"/>
                      </a:endParaRP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7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1178799">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facilità di  accedere al servizio, prima di richiedere di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facilità di seguire le indicazioni dal risponditore automatico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I tempi di attesa al telefono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competenza dell’operatore che ha risposto al telefono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defRPr/>
                      </a:pPr>
                      <a:r>
                        <a:rPr kumimoji="0" lang="it-IT" sz="700" b="0" i="0" u="none" strike="noStrike" kern="1200" cap="none" normalizeH="0" baseline="0" noProof="0" dirty="0" smtClean="0">
                          <a:ln>
                            <a:noFill/>
                          </a:ln>
                          <a:solidFill>
                            <a:schemeClr val="tx1"/>
                          </a:solidFill>
                          <a:effectLst/>
                          <a:latin typeface="Arial" charset="0"/>
                          <a:ea typeface="+mn-ea"/>
                          <a:cs typeface="Lucida Sans Unicode" pitchFamily="34" charset="0"/>
                        </a:rPr>
                        <a:t>La cortesia dell’operatore che ha risposto al telefono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3142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Tempo di attesa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Cortesia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Competenza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Orari di apertura dello sportello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Voto medio </a:t>
                      </a:r>
                      <a:br>
                        <a:rPr kumimoji="0" lang="it-IT" sz="700" b="0" i="0" u="none" strike="noStrike" cap="none" normalizeH="0" baseline="0" smtClean="0">
                          <a:ln>
                            <a:noFill/>
                          </a:ln>
                          <a:solidFill>
                            <a:schemeClr val="tx1"/>
                          </a:solidFill>
                          <a:effectLst/>
                          <a:latin typeface="Arial" charset="0"/>
                          <a:cs typeface="Lucida Sans Unicode" pitchFamily="34" charset="0"/>
                        </a:rPr>
                      </a:br>
                      <a:r>
                        <a:rPr kumimoji="0" lang="it-IT" sz="7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18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a:t>
                      </a:r>
                    </a:p>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COMPLESSIVO</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700" b="0" i="0" u="none" strike="noStrike" cap="none" normalizeH="0" baseline="0" dirty="0" smtClean="0">
                          <a:ln>
                            <a:noFill/>
                          </a:ln>
                          <a:solidFill>
                            <a:schemeClr val="tx1"/>
                          </a:solidFill>
                          <a:effectLst/>
                          <a:latin typeface="Arial" charset="0"/>
                          <a:cs typeface="Lucida Sans Unicode" pitchFamily="34" charset="0"/>
                        </a:rPr>
                      </a:br>
                      <a:r>
                        <a:rPr kumimoji="0" lang="it-IT" sz="700" b="0" i="0" u="none" strike="noStrike" cap="none" normalizeH="0" baseline="0" dirty="0" smtClean="0">
                          <a:ln>
                            <a:noFill/>
                          </a:ln>
                          <a:solidFill>
                            <a:schemeClr val="tx1"/>
                          </a:solidFill>
                          <a:effectLst/>
                          <a:latin typeface="Arial" charset="0"/>
                          <a:cs typeface="Lucida Sans Unicode" pitchFamily="34" charset="0"/>
                        </a:rPr>
                        <a:t>1-10</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 UTENTI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 INTENSITÀ SODDISFAZ.</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5692" name="Rectangle 2"/>
          <p:cNvSpPr>
            <a:spLocks noChangeArrowheads="1"/>
          </p:cNvSpPr>
          <p:nvPr/>
        </p:nvSpPr>
        <p:spPr bwMode="auto">
          <a:xfrm>
            <a:off x="611188" y="-26988"/>
            <a:ext cx="8204200" cy="346076"/>
          </a:xfrm>
          <a:prstGeom prst="rect">
            <a:avLst/>
          </a:prstGeom>
          <a:noFill/>
          <a:ln w="9525">
            <a:noFill/>
            <a:miter lim="800000"/>
            <a:headEnd/>
            <a:tailEnd/>
          </a:ln>
        </p:spPr>
        <p:txBody>
          <a:bodyPr/>
          <a:lstStyle/>
          <a:p>
            <a:pPr>
              <a:spcBef>
                <a:spcPct val="20000"/>
              </a:spcBef>
            </a:pPr>
            <a:r>
              <a:rPr lang="it-IT">
                <a:solidFill>
                  <a:srgbClr val="3366CC"/>
                </a:solidFill>
                <a:cs typeface="Arial" charset="0"/>
              </a:rPr>
              <a:t>LA COSTRUZIONE DEGLI INDICI /2</a:t>
            </a:r>
          </a:p>
        </p:txBody>
      </p:sp>
      <p:sp>
        <p:nvSpPr>
          <p:cNvPr id="5" name="Segnaposto numero diapositiva 4"/>
          <p:cNvSpPr>
            <a:spLocks noGrp="1"/>
          </p:cNvSpPr>
          <p:nvPr>
            <p:ph type="sldNum" sz="quarter" idx="10"/>
          </p:nvPr>
        </p:nvSpPr>
        <p:spPr/>
        <p:txBody>
          <a:bodyPr/>
          <a:lstStyle/>
          <a:p>
            <a:pPr>
              <a:defRPr/>
            </a:pPr>
            <a:fld id="{AA47EEFE-8BDF-49F9-AC42-854C023AE680}"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8769" name="Group 4"/>
          <p:cNvGrpSpPr>
            <a:grpSpLocks/>
          </p:cNvGrpSpPr>
          <p:nvPr/>
        </p:nvGrpSpPr>
        <p:grpSpPr bwMode="auto">
          <a:xfrm>
            <a:off x="4786313" y="3616325"/>
            <a:ext cx="574675" cy="215900"/>
            <a:chOff x="2629" y="2115"/>
            <a:chExt cx="342" cy="226"/>
          </a:xfrm>
        </p:grpSpPr>
        <p:sp>
          <p:nvSpPr>
            <p:cNvPr id="288788"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88789"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288770" name="Line 7"/>
          <p:cNvSpPr>
            <a:spLocks noChangeShapeType="1"/>
          </p:cNvSpPr>
          <p:nvPr/>
        </p:nvSpPr>
        <p:spPr bwMode="auto">
          <a:xfrm>
            <a:off x="8029575" y="3471863"/>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88771" name="Text Box 8"/>
          <p:cNvSpPr txBox="1">
            <a:spLocks noChangeArrowheads="1"/>
          </p:cNvSpPr>
          <p:nvPr/>
        </p:nvSpPr>
        <p:spPr bwMode="auto">
          <a:xfrm>
            <a:off x="5429250" y="3379788"/>
            <a:ext cx="3492500" cy="806450"/>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 sono le carenze che riscontra nelle funzionalità dello sportello online?  </a:t>
            </a:r>
            <a:r>
              <a:rPr lang="it-IT" sz="1200" i="1">
                <a:solidFill>
                  <a:schemeClr val="tx1"/>
                </a:solidFill>
                <a:latin typeface="Arial" charset="0"/>
              </a:rPr>
              <a:t>(risposta multipla)</a:t>
            </a:r>
          </a:p>
        </p:txBody>
      </p:sp>
      <p:sp>
        <p:nvSpPr>
          <p:cNvPr id="288772" name="Rectangle 16"/>
          <p:cNvSpPr>
            <a:spLocks noGrp="1" noChangeArrowheads="1"/>
          </p:cNvSpPr>
          <p:nvPr>
            <p:ph type="title"/>
          </p:nvPr>
        </p:nvSpPr>
        <p:spPr/>
        <p:txBody>
          <a:bodyPr/>
          <a:lstStyle/>
          <a:p>
            <a:pPr eaLnBrk="1" hangingPunct="1"/>
            <a:r>
              <a:rPr lang="it-IT" smtClean="0"/>
              <a:t>MOTIVI E MODALITÀ DI CONTATTO /4</a:t>
            </a:r>
          </a:p>
        </p:txBody>
      </p:sp>
      <p:sp>
        <p:nvSpPr>
          <p:cNvPr id="28877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88774" name="Rectangle 3"/>
          <p:cNvSpPr>
            <a:spLocks noChangeArrowheads="1"/>
          </p:cNvSpPr>
          <p:nvPr/>
        </p:nvSpPr>
        <p:spPr bwMode="auto">
          <a:xfrm>
            <a:off x="747713" y="1077913"/>
            <a:ext cx="8216900" cy="350837"/>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Operando attraverso lo sportello online riesce a trovare una risposta alle sue esigenze? </a:t>
            </a:r>
          </a:p>
        </p:txBody>
      </p:sp>
      <p:graphicFrame>
        <p:nvGraphicFramePr>
          <p:cNvPr id="50241" name="Group 65"/>
          <p:cNvGraphicFramePr>
            <a:graphicFrameLocks noGrp="1"/>
          </p:cNvGraphicFramePr>
          <p:nvPr/>
        </p:nvGraphicFramePr>
        <p:xfrm>
          <a:off x="5076825" y="4117975"/>
          <a:ext cx="3876675" cy="909638"/>
        </p:xfrm>
        <a:graphic>
          <a:graphicData uri="http://schemas.openxmlformats.org/drawingml/2006/table">
            <a:tbl>
              <a:tblPr/>
              <a:tblGrid>
                <a:gridCol w="3333750"/>
                <a:gridCol w="542925"/>
              </a:tblGrid>
              <a:tr h="530804">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it-IT" sz="1100" b="0" i="0" u="none" strike="noStrike" cap="none" normalizeH="0" baseline="0" dirty="0" smtClean="0">
                          <a:ln>
                            <a:noFill/>
                          </a:ln>
                          <a:solidFill>
                            <a:schemeClr val="tx1"/>
                          </a:solidFill>
                          <a:effectLst/>
                          <a:latin typeface="Arial" charset="0"/>
                          <a:cs typeface="Lucida Sans Unicode" pitchFamily="34" charset="0"/>
                        </a:rPr>
                        <a:t>Per concludere la pratica  ho dovuto contattare il numero verde</a:t>
                      </a:r>
                    </a:p>
                  </a:txBody>
                  <a:tcPr marL="9525" marR="9525" marT="9525" marB="0" anchor="ctr" horzOverflow="overflow">
                    <a:lnL w="28575" cap="flat" cmpd="sng" algn="ctr">
                      <a:solidFill>
                        <a:srgbClr val="FF9900"/>
                      </a:solidFill>
                      <a:prstDash val="solid"/>
                      <a:round/>
                      <a:headEnd type="none" w="med" len="med"/>
                      <a:tailEnd type="none" w="med" len="med"/>
                    </a:lnL>
                    <a:lnR>
                      <a:noFill/>
                    </a:lnR>
                    <a:lnT w="28575" cap="flat" cmpd="sng" algn="ctr">
                      <a:solidFill>
                        <a:srgbClr val="FF99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76%</a:t>
                      </a:r>
                    </a:p>
                  </a:txBody>
                  <a:tcPr marL="9525" marR="9525" marT="9525" marB="0" anchor="ctr" horzOverflow="overflow">
                    <a:lnL>
                      <a:noFill/>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a:noFill/>
                    </a:lnB>
                    <a:lnTlToBr>
                      <a:noFill/>
                    </a:lnTlToBr>
                    <a:lnBlToTr>
                      <a:noFill/>
                    </a:lnBlToTr>
                    <a:noFill/>
                  </a:tcPr>
                </a:tc>
              </a:tr>
              <a:tr h="37924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Le risposte alle mie richieste / reclami non arrivano</a:t>
                      </a:r>
                    </a:p>
                  </a:txBody>
                  <a:tcPr marL="9525" marR="9525" marT="9525" marB="0" anchor="ctr" horzOverflow="overflow">
                    <a:lnL w="28575" cap="flat" cmpd="sng" algn="ctr">
                      <a:solidFill>
                        <a:srgbClr val="FF9900"/>
                      </a:solidFill>
                      <a:prstDash val="solid"/>
                      <a:round/>
                      <a:headEnd type="none" w="med" len="med"/>
                      <a:tailEnd type="none" w="med" len="med"/>
                    </a:lnL>
                    <a:lnR>
                      <a:noFill/>
                    </a:lnR>
                    <a:lnT>
                      <a:noFill/>
                    </a:lnT>
                    <a:lnB w="28575"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29%</a:t>
                      </a:r>
                    </a:p>
                  </a:txBody>
                  <a:tcPr marL="9525" marR="9525" marT="9525" marB="0" anchor="ctr" horzOverflow="overflow">
                    <a:lnL>
                      <a:noFill/>
                    </a:lnL>
                    <a:lnR w="28575" cap="flat" cmpd="sng" algn="ctr">
                      <a:solidFill>
                        <a:srgbClr val="FF9900"/>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23" name="Segnaposto numero diapositiva 22"/>
          <p:cNvSpPr>
            <a:spLocks noGrp="1"/>
          </p:cNvSpPr>
          <p:nvPr>
            <p:ph type="sldNum" sz="quarter" idx="10"/>
          </p:nvPr>
        </p:nvSpPr>
        <p:spPr/>
        <p:txBody>
          <a:bodyPr/>
          <a:lstStyle/>
          <a:p>
            <a:pPr>
              <a:defRPr/>
            </a:pPr>
            <a:fld id="{0CDE3A9E-04FC-4CB5-A435-48B3C956A687}" type="slidenum">
              <a:rPr lang="it-IT" smtClean="0"/>
              <a:pPr>
                <a:defRPr/>
              </a:pPr>
              <a:t>110</a:t>
            </a:fld>
            <a:endParaRPr lang="it-IT"/>
          </a:p>
        </p:txBody>
      </p:sp>
      <p:sp>
        <p:nvSpPr>
          <p:cNvPr id="14" name="Text Box 10"/>
          <p:cNvSpPr txBox="1">
            <a:spLocks noChangeArrowheads="1"/>
          </p:cNvSpPr>
          <p:nvPr/>
        </p:nvSpPr>
        <p:spPr bwMode="auto">
          <a:xfrm>
            <a:off x="5429250" y="5218113"/>
            <a:ext cx="3071813"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BASE: HANNO TROVATO SOLO IN PARTE UNA RISPOSTA ALLE LORO ESIGENZE </a:t>
            </a:r>
            <a:r>
              <a:rPr lang="it-IT" sz="900" dirty="0">
                <a:solidFill>
                  <a:schemeClr val="tx1"/>
                </a:solidFill>
                <a:latin typeface="+mn-lt"/>
              </a:rPr>
              <a:t>(11%)</a:t>
            </a:r>
            <a:endParaRPr lang="it-IT" sz="900" dirty="0">
              <a:solidFill>
                <a:schemeClr val="tx1"/>
              </a:solidFill>
              <a:latin typeface="+mn-lt"/>
            </a:endParaRPr>
          </a:p>
        </p:txBody>
      </p:sp>
      <p:sp>
        <p:nvSpPr>
          <p:cNvPr id="15" name="Text Box 10"/>
          <p:cNvSpPr txBox="1">
            <a:spLocks noChangeArrowheads="1"/>
          </p:cNvSpPr>
          <p:nvPr/>
        </p:nvSpPr>
        <p:spPr bwMode="auto">
          <a:xfrm>
            <a:off x="938213" y="491013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(150 CASI AD HOC)</a:t>
            </a:r>
            <a:endParaRPr lang="it-IT" sz="900" dirty="0">
              <a:solidFill>
                <a:schemeClr val="tx1"/>
              </a:solidFill>
              <a:latin typeface="+mn-lt"/>
            </a:endParaRPr>
          </a:p>
        </p:txBody>
      </p:sp>
      <p:graphicFrame>
        <p:nvGraphicFramePr>
          <p:cNvPr id="288787" name="Object 71"/>
          <p:cNvGraphicFramePr>
            <a:graphicFrameLocks noChangeAspect="1"/>
          </p:cNvGraphicFramePr>
          <p:nvPr/>
        </p:nvGraphicFramePr>
        <p:xfrm>
          <a:off x="771525" y="2055813"/>
          <a:ext cx="4135438" cy="2649537"/>
        </p:xfrm>
        <a:graphic>
          <a:graphicData uri="http://schemas.openxmlformats.org/presentationml/2006/ole">
            <p:oleObj spid="_x0000_s288787" r:id="rId4" imgW="4133446" imgH="2651990" progId="Excel.Chart.8">
              <p:embed/>
            </p:oleObj>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CD956BD5-C3EA-4841-A7C3-7B622055144A}" type="slidenum">
              <a:rPr lang="it-IT" smtClean="0"/>
              <a:pPr>
                <a:defRPr/>
              </a:pPr>
              <a:t>111</a:t>
            </a:fld>
            <a:endParaRPr lang="it-IT"/>
          </a:p>
        </p:txBody>
      </p:sp>
      <p:sp>
        <p:nvSpPr>
          <p:cNvPr id="289794" name="Rectangle 2"/>
          <p:cNvSpPr>
            <a:spLocks noChangeArrowheads="1"/>
          </p:cNvSpPr>
          <p:nvPr/>
        </p:nvSpPr>
        <p:spPr bwMode="auto">
          <a:xfrm>
            <a:off x="971550" y="3789363"/>
            <a:ext cx="8110538"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 </a:t>
            </a:r>
          </a:p>
        </p:txBody>
      </p:sp>
      <p:sp>
        <p:nvSpPr>
          <p:cNvPr id="28979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Line 3"/>
          <p:cNvSpPr>
            <a:spLocks noChangeShapeType="1"/>
          </p:cNvSpPr>
          <p:nvPr/>
        </p:nvSpPr>
        <p:spPr bwMode="auto">
          <a:xfrm>
            <a:off x="8062913" y="4154488"/>
            <a:ext cx="647700" cy="0"/>
          </a:xfrm>
          <a:prstGeom prst="line">
            <a:avLst/>
          </a:prstGeom>
          <a:noFill/>
          <a:ln w="3175">
            <a:noFill/>
            <a:round/>
            <a:headEnd/>
            <a:tailEnd/>
          </a:ln>
        </p:spPr>
        <p:txBody>
          <a:bodyPr lIns="90000" tIns="46800" rIns="90000" bIns="46800"/>
          <a:lstStyle/>
          <a:p>
            <a:endParaRPr lang="it-IT"/>
          </a:p>
        </p:txBody>
      </p:sp>
      <p:sp>
        <p:nvSpPr>
          <p:cNvPr id="290818" name="Line 4"/>
          <p:cNvSpPr>
            <a:spLocks noChangeShapeType="1"/>
          </p:cNvSpPr>
          <p:nvPr/>
        </p:nvSpPr>
        <p:spPr bwMode="auto">
          <a:xfrm>
            <a:off x="8062913" y="242728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0819" name="Text Box 5"/>
          <p:cNvSpPr txBox="1">
            <a:spLocks noChangeArrowheads="1"/>
          </p:cNvSpPr>
          <p:nvPr/>
        </p:nvSpPr>
        <p:spPr bwMode="auto">
          <a:xfrm>
            <a:off x="5613400" y="2420938"/>
            <a:ext cx="3097213"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tx1"/>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p>
        </p:txBody>
      </p:sp>
      <p:grpSp>
        <p:nvGrpSpPr>
          <p:cNvPr id="290820" name="Group 8"/>
          <p:cNvGrpSpPr>
            <a:grpSpLocks/>
          </p:cNvGrpSpPr>
          <p:nvPr/>
        </p:nvGrpSpPr>
        <p:grpSpPr bwMode="auto">
          <a:xfrm>
            <a:off x="5081588" y="2538413"/>
            <a:ext cx="574675" cy="215900"/>
            <a:chOff x="2629" y="2115"/>
            <a:chExt cx="342" cy="226"/>
          </a:xfrm>
        </p:grpSpPr>
        <p:sp>
          <p:nvSpPr>
            <p:cNvPr id="290828"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90829"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781675" y="2997200"/>
            <a:ext cx="2928938" cy="2465388"/>
          </a:xfrm>
          <a:prstGeom prst="rect">
            <a:avLst/>
          </a:prstGeom>
          <a:noFill/>
          <a:ln w="28575" algn="ctr">
            <a:solidFill>
              <a:srgbClr val="008000"/>
            </a:solidFill>
            <a:miter lim="800000"/>
            <a:headEnd/>
            <a:tailEnd/>
          </a:ln>
        </p:spPr>
        <p:txBody>
          <a:bodyPr lIns="90000" tIns="46800" rIns="90000" bIns="46800">
            <a:spAutoFit/>
          </a:bodyPr>
          <a:lstStyle/>
          <a:p>
            <a:pPr defTabSz="449263">
              <a:spcBef>
                <a:spcPts val="600"/>
              </a:spcBef>
              <a:spcAft>
                <a:spcPts val="600"/>
              </a:spcAft>
              <a:buClr>
                <a:srgbClr val="000000"/>
              </a:buClr>
              <a:buSzPct val="100000"/>
              <a:defRPr/>
            </a:pPr>
            <a:r>
              <a:rPr lang="it-IT" sz="1300" b="1" i="1" dirty="0">
                <a:solidFill>
                  <a:schemeClr val="tx1"/>
                </a:solidFill>
                <a:latin typeface="+mn-lt"/>
              </a:rPr>
              <a:t>“Numero Verde” </a:t>
            </a:r>
            <a:r>
              <a:rPr lang="it-IT" sz="1300" b="1" i="1" dirty="0">
                <a:solidFill>
                  <a:schemeClr val="tx1"/>
                </a:solidFill>
                <a:latin typeface="+mn-lt"/>
              </a:rPr>
              <a:t>(78%)</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Sportello aziendale” (</a:t>
            </a:r>
            <a:r>
              <a:rPr lang="it-IT" sz="1300" b="1" i="1" dirty="0">
                <a:solidFill>
                  <a:schemeClr val="tx1"/>
                </a:solidFill>
                <a:latin typeface="+mn-lt"/>
              </a:rPr>
              <a:t>12%) </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Invio e-mail” </a:t>
            </a:r>
            <a:r>
              <a:rPr lang="it-IT" sz="1300" b="1" i="1" dirty="0">
                <a:solidFill>
                  <a:schemeClr val="tx1"/>
                </a:solidFill>
                <a:latin typeface="+mn-lt"/>
              </a:rPr>
              <a:t>(7%) </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Invio  lettera o fax” </a:t>
            </a:r>
            <a:r>
              <a:rPr lang="it-IT" sz="1300" b="1" i="1" dirty="0">
                <a:solidFill>
                  <a:schemeClr val="tx1"/>
                </a:solidFill>
                <a:latin typeface="+mn-lt"/>
              </a:rPr>
              <a:t>(7%)</a:t>
            </a:r>
            <a:endParaRPr lang="it-IT" sz="1300" b="1" i="1" dirty="0">
              <a:solidFill>
                <a:schemeClr val="tx1"/>
              </a:solidFill>
              <a:latin typeface="+mn-lt"/>
            </a:endParaRPr>
          </a:p>
          <a:p>
            <a:pPr defTabSz="449263">
              <a:spcBef>
                <a:spcPts val="600"/>
              </a:spcBef>
              <a:spcAft>
                <a:spcPts val="600"/>
              </a:spcAft>
              <a:buClr>
                <a:srgbClr val="000000"/>
              </a:buClr>
              <a:buSzPct val="100000"/>
              <a:buFont typeface="Times" pitchFamily="18" charset="0"/>
              <a:buNone/>
              <a:defRPr/>
            </a:pPr>
            <a:r>
              <a:rPr lang="it-IT" sz="1300" b="1" i="1" dirty="0">
                <a:solidFill>
                  <a:schemeClr val="tx1"/>
                </a:solidFill>
                <a:latin typeface="+mn-lt"/>
              </a:rPr>
              <a:t> “Contatto </a:t>
            </a:r>
            <a:r>
              <a:rPr lang="it-IT" sz="1300" b="1" i="1" dirty="0">
                <a:solidFill>
                  <a:schemeClr val="tx1"/>
                </a:solidFill>
                <a:latin typeface="+mn-lt"/>
              </a:rPr>
              <a:t>diretto/conoscenza personale con un dipendente </a:t>
            </a:r>
            <a:r>
              <a:rPr lang="it-IT" sz="1300" b="1" i="1" dirty="0">
                <a:solidFill>
                  <a:schemeClr val="tx1"/>
                </a:solidFill>
                <a:latin typeface="+mn-lt"/>
              </a:rPr>
              <a:t>Acquedotto del Fiora” (3%)</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Sportello comunale” </a:t>
            </a:r>
            <a:r>
              <a:rPr lang="it-IT" sz="1300" b="1" i="1" dirty="0">
                <a:solidFill>
                  <a:schemeClr val="tx1"/>
                </a:solidFill>
                <a:latin typeface="+mn-lt"/>
              </a:rPr>
              <a:t>(6%)</a:t>
            </a:r>
          </a:p>
        </p:txBody>
      </p:sp>
      <p:sp>
        <p:nvSpPr>
          <p:cNvPr id="29082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29082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290824"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Oltre a usare lo sportello online, ha utilizzato qualche altro canale di contatto con Acquedotto del Fiora?</a:t>
            </a:r>
          </a:p>
        </p:txBody>
      </p:sp>
      <p:sp>
        <p:nvSpPr>
          <p:cNvPr id="17" name="Segnaposto numero diapositiva 16"/>
          <p:cNvSpPr>
            <a:spLocks noGrp="1"/>
          </p:cNvSpPr>
          <p:nvPr>
            <p:ph type="sldNum" sz="quarter" idx="10"/>
          </p:nvPr>
        </p:nvSpPr>
        <p:spPr/>
        <p:txBody>
          <a:bodyPr/>
          <a:lstStyle/>
          <a:p>
            <a:pPr>
              <a:defRPr/>
            </a:pPr>
            <a:fld id="{DB650CF2-53E5-46E1-BF2B-2B91D4CB0033}" type="slidenum">
              <a:rPr lang="it-IT" smtClean="0"/>
              <a:pPr>
                <a:defRPr/>
              </a:pPr>
              <a:t>112</a:t>
            </a:fld>
            <a:endParaRPr lang="it-IT"/>
          </a:p>
        </p:txBody>
      </p:sp>
      <p:sp>
        <p:nvSpPr>
          <p:cNvPr id="15" name="Text Box 10"/>
          <p:cNvSpPr txBox="1">
            <a:spLocks noChangeArrowheads="1"/>
          </p:cNvSpPr>
          <p:nvPr/>
        </p:nvSpPr>
        <p:spPr bwMode="auto">
          <a:xfrm>
            <a:off x="1262063" y="3644900"/>
            <a:ext cx="400050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(150 CASI AD HOC)</a:t>
            </a:r>
            <a:endParaRPr lang="it-IT" sz="900" dirty="0">
              <a:solidFill>
                <a:schemeClr val="tx1"/>
              </a:solidFill>
              <a:latin typeface="+mn-lt"/>
            </a:endParaRPr>
          </a:p>
        </p:txBody>
      </p:sp>
      <p:graphicFrame>
        <p:nvGraphicFramePr>
          <p:cNvPr id="290827" name="Object 71"/>
          <p:cNvGraphicFramePr>
            <a:graphicFrameLocks noChangeAspect="1"/>
          </p:cNvGraphicFramePr>
          <p:nvPr/>
        </p:nvGraphicFramePr>
        <p:xfrm>
          <a:off x="758825" y="1171575"/>
          <a:ext cx="4391025" cy="2649538"/>
        </p:xfrm>
        <a:graphic>
          <a:graphicData uri="http://schemas.openxmlformats.org/presentationml/2006/ole">
            <p:oleObj spid="_x0000_s290827" r:id="rId4" imgW="4389500" imgH="2651990" progId="Excel.Chart.8">
              <p:embed/>
            </p:oleObj>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1842"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291843" name="Line 6"/>
          <p:cNvSpPr>
            <a:spLocks noChangeShapeType="1"/>
          </p:cNvSpPr>
          <p:nvPr/>
        </p:nvSpPr>
        <p:spPr bwMode="auto">
          <a:xfrm>
            <a:off x="8101013" y="3141663"/>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1844"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73%</a:t>
            </a:r>
          </a:p>
        </p:txBody>
      </p:sp>
      <p:sp>
        <p:nvSpPr>
          <p:cNvPr id="29184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29184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291847"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5650790B-BF66-4131-AD4E-A131DD9DAE67}" type="slidenum">
              <a:rPr lang="it-IT" smtClean="0"/>
              <a:pPr>
                <a:defRPr/>
              </a:pPr>
              <a:t>113</a:t>
            </a:fld>
            <a:endParaRPr lang="it-IT"/>
          </a:p>
        </p:txBody>
      </p:sp>
      <p:sp>
        <p:nvSpPr>
          <p:cNvPr id="14"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ALTRI  CANALI</a:t>
            </a:r>
          </a:p>
          <a:p>
            <a:pPr algn="ctr" defTabSz="449263">
              <a:buClr>
                <a:srgbClr val="000000"/>
              </a:buClr>
              <a:buSzPct val="100000"/>
              <a:buFont typeface="Times" pitchFamily="18" charset="0"/>
              <a:buNone/>
              <a:defRPr/>
            </a:pPr>
            <a:r>
              <a:rPr lang="it-IT" sz="900" b="1" dirty="0">
                <a:solidFill>
                  <a:schemeClr val="tx1"/>
                </a:solidFill>
                <a:latin typeface="+mn-lt"/>
              </a:rPr>
              <a:t>(45%)</a:t>
            </a:r>
            <a:endParaRPr lang="it-IT" sz="900" b="1" dirty="0">
              <a:solidFill>
                <a:schemeClr val="tx1"/>
              </a:solidFill>
              <a:latin typeface="+mn-lt"/>
            </a:endParaRPr>
          </a:p>
        </p:txBody>
      </p:sp>
      <p:graphicFrame>
        <p:nvGraphicFramePr>
          <p:cNvPr id="291850" name="Object 71"/>
          <p:cNvGraphicFramePr>
            <a:graphicFrameLocks noChangeAspect="1"/>
          </p:cNvGraphicFramePr>
          <p:nvPr/>
        </p:nvGraphicFramePr>
        <p:xfrm>
          <a:off x="696913" y="1654175"/>
          <a:ext cx="5605462" cy="4057650"/>
        </p:xfrm>
        <a:graphic>
          <a:graphicData uri="http://schemas.openxmlformats.org/presentationml/2006/ole">
            <p:oleObj spid="_x0000_s291850" r:id="rId4" imgW="5608806" imgH="4060288" progId="Excel.Chart.8">
              <p:embed/>
            </p:oleObj>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ChangeArrowheads="1"/>
          </p:cNvSpPr>
          <p:nvPr>
            <p:ph type="title" idx="4294967295"/>
          </p:nvPr>
        </p:nvSpPr>
        <p:spPr>
          <a:xfrm>
            <a:off x="760413" y="130175"/>
            <a:ext cx="8383587" cy="1143000"/>
          </a:xfrm>
        </p:spPr>
        <p:txBody>
          <a:bodyPr/>
          <a:lstStyle/>
          <a:p>
            <a:pPr eaLnBrk="1" hangingPunct="1"/>
            <a:r>
              <a:rPr lang="it-IT" smtClean="0"/>
              <a:t>I FATTORI DI SODDISFAZIONE DELLO SPORTELLO ON LINE</a:t>
            </a:r>
          </a:p>
        </p:txBody>
      </p:sp>
      <p:sp>
        <p:nvSpPr>
          <p:cNvPr id="556034" name="Rectangle 7"/>
          <p:cNvSpPr>
            <a:spLocks noChangeArrowheads="1"/>
          </p:cNvSpPr>
          <p:nvPr/>
        </p:nvSpPr>
        <p:spPr bwMode="auto">
          <a:xfrm>
            <a:off x="1547813" y="2492375"/>
            <a:ext cx="6696075" cy="3168650"/>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3300"/>
                </a:solidFill>
                <a:latin typeface="Arial" charset="0"/>
              </a:rPr>
              <a:t>SPORTELLO ON LINE</a:t>
            </a:r>
          </a:p>
          <a:p>
            <a:pPr marL="355600" indent="-266700" algn="ctr" defTabSz="266700" eaLnBrk="0" fontAlgn="b" hangingPunct="0">
              <a:defRPr/>
            </a:pPr>
            <a:endParaRPr lang="it-IT" sz="1200" b="1" dirty="0">
              <a:solidFill>
                <a:srgbClr val="FF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facilità di accesso ai servizi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disponibilità dello sportello on line pienamente funzionante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chiarezza delle informazioni presenti nello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 facilità di navigazione all interno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completezza delle risposte ai quesiti / reclami</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tempestività/rapidità </a:t>
            </a:r>
            <a:r>
              <a:rPr lang="it-IT" dirty="0">
                <a:solidFill>
                  <a:schemeClr val="tx1"/>
                </a:solidFill>
              </a:rPr>
              <a:t>delle risposte ai quesiti / </a:t>
            </a:r>
            <a:r>
              <a:rPr lang="it-IT" dirty="0">
                <a:solidFill>
                  <a:schemeClr val="tx1"/>
                </a:solidFill>
              </a:rPr>
              <a:t>reclami</a:t>
            </a:r>
          </a:p>
          <a:p>
            <a:pPr marL="285750" indent="-285750" algn="just" fontAlgn="b">
              <a:lnSpc>
                <a:spcPct val="150000"/>
              </a:lnSpc>
              <a:buFont typeface="Arial" panose="020B0604020202020204" pitchFamily="34" charset="0"/>
              <a:buChar char="•"/>
              <a:defRPr/>
            </a:pPr>
            <a:r>
              <a:rPr lang="it-IT" dirty="0">
                <a:solidFill>
                  <a:schemeClr val="tx1"/>
                </a:solidFill>
              </a:rPr>
              <a:t>Il </a:t>
            </a:r>
            <a:r>
              <a:rPr lang="it-IT" dirty="0">
                <a:solidFill>
                  <a:schemeClr val="tx1"/>
                </a:solidFill>
              </a:rPr>
              <a:t>numero delle operazioni che è possibile </a:t>
            </a:r>
            <a:r>
              <a:rPr lang="it-IT" dirty="0">
                <a:solidFill>
                  <a:schemeClr val="tx1"/>
                </a:solidFill>
              </a:rPr>
              <a:t>fare</a:t>
            </a:r>
            <a:endParaRPr lang="en-US" dirty="0">
              <a:solidFill>
                <a:schemeClr val="tx1"/>
              </a:solidFill>
            </a:endParaRPr>
          </a:p>
        </p:txBody>
      </p:sp>
      <p:sp>
        <p:nvSpPr>
          <p:cNvPr id="292867"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5DCE212B-AE38-417C-B56C-72D883F9A337}" type="slidenum">
              <a:rPr lang="it-IT" smtClean="0"/>
              <a:pPr>
                <a:defRPr/>
              </a:pPr>
              <a:t>114</a:t>
            </a:fld>
            <a:endParaRPr lang="it-IT"/>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SULLO SPORTELLO ON LINE</a:t>
            </a:r>
            <a:br>
              <a:rPr lang="it-IT" sz="2100">
                <a:solidFill>
                  <a:srgbClr val="3366CC"/>
                </a:solidFill>
                <a:cs typeface="Arial" charset="0"/>
              </a:rPr>
            </a:br>
            <a:r>
              <a:rPr lang="it-IT" sz="2100" i="1">
                <a:solidFill>
                  <a:srgbClr val="3366CC"/>
                </a:solidFill>
                <a:cs typeface="Arial" charset="0"/>
              </a:rPr>
              <a:t>1° SEMESTRE 2014</a:t>
            </a:r>
          </a:p>
        </p:txBody>
      </p:sp>
      <p:sp>
        <p:nvSpPr>
          <p:cNvPr id="293890" name="Text Box 3"/>
          <p:cNvSpPr txBox="1">
            <a:spLocks noChangeArrowheads="1"/>
          </p:cNvSpPr>
          <p:nvPr/>
        </p:nvSpPr>
        <p:spPr bwMode="auto">
          <a:xfrm>
            <a:off x="755650" y="1000125"/>
            <a:ext cx="8137525"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pPr>
            <a:r>
              <a:rPr lang="it-IT" sz="1200">
                <a:solidFill>
                  <a:schemeClr val="tx1"/>
                </a:solidFill>
                <a:latin typeface="Arial" charset="0"/>
                <a:cs typeface="Arial" charset="0"/>
              </a:rPr>
              <a:t>Considerando complessivamente lo sportello online di </a:t>
            </a:r>
            <a:r>
              <a:rPr lang="it-IT" sz="1200">
                <a:solidFill>
                  <a:schemeClr val="tx1"/>
                </a:solidFill>
                <a:latin typeface="Arial" charset="0"/>
              </a:rPr>
              <a:t>Acquedotto del Fiora ,</a:t>
            </a:r>
            <a:r>
              <a:rPr lang="it-IT" sz="1200">
                <a:solidFill>
                  <a:schemeClr val="tx1"/>
                </a:solidFill>
                <a:latin typeface="Arial" charset="0"/>
                <a:cs typeface="Arial" charset="0"/>
              </a:rPr>
              <a:t> negli ultimi 6 mesi, che voto dà su una scala da 1 a 10 dove 1 è il minimo della qualità e 10 il massimo?</a:t>
            </a:r>
          </a:p>
        </p:txBody>
      </p:sp>
      <p:graphicFrame>
        <p:nvGraphicFramePr>
          <p:cNvPr id="500812" name="Group 76"/>
          <p:cNvGraphicFramePr>
            <a:graphicFrameLocks noGrp="1"/>
          </p:cNvGraphicFramePr>
          <p:nvPr/>
        </p:nvGraphicFramePr>
        <p:xfrm>
          <a:off x="1692275" y="2063750"/>
          <a:ext cx="6696075" cy="3668713"/>
        </p:xfrm>
        <a:graphic>
          <a:graphicData uri="http://schemas.openxmlformats.org/drawingml/2006/table">
            <a:tbl>
              <a:tblPr/>
              <a:tblGrid>
                <a:gridCol w="1137613"/>
                <a:gridCol w="926522"/>
                <a:gridCol w="926522"/>
                <a:gridCol w="926522"/>
                <a:gridCol w="926522"/>
                <a:gridCol w="926522"/>
                <a:gridCol w="926522"/>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e non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0" i="0" u="none" strike="noStrike" dirty="0">
                          <a:solidFill>
                            <a:srgbClr val="000000"/>
                          </a:solidFill>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smtClean="0">
                          <a:solidFill>
                            <a:srgbClr val="000000"/>
                          </a:solidFill>
                          <a:effectLst/>
                          <a:latin typeface="Arial"/>
                        </a:rPr>
                        <a:t>9%</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0" i="0" u="none" strike="noStrike" dirty="0">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smtClean="0">
                          <a:solidFill>
                            <a:srgbClr val="000000"/>
                          </a:solidFill>
                          <a:effectLst/>
                          <a:latin typeface="Arial"/>
                        </a:rPr>
                        <a:t>51%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smtClean="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0" i="0" u="none" strike="noStrike" dirty="0">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smtClean="0">
                          <a:solidFill>
                            <a:srgbClr val="000000"/>
                          </a:solidFill>
                          <a:effectLst/>
                          <a:latin typeface="Arial"/>
                        </a:rPr>
                        <a:t>30%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7%</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smtClean="0">
                          <a:solidFill>
                            <a:srgbClr val="000000"/>
                          </a:solidFill>
                          <a:effectLst/>
                          <a:latin typeface="Arial"/>
                        </a:rPr>
                        <a:t>10%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2AC5DCB8-9333-44B0-BBC6-CF8BB8D68E5F}" type="slidenum">
              <a:rPr lang="it-IT" smtClean="0"/>
              <a:pPr>
                <a:defRPr/>
              </a:pPr>
              <a:t>115</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6191C220-BF80-4D48-976C-A7C8781E1BC8}" type="slidenum">
              <a:rPr lang="it-IT" smtClean="0"/>
              <a:pPr>
                <a:defRPr/>
              </a:pPr>
              <a:t>116</a:t>
            </a:fld>
            <a:endParaRPr lang="it-IT"/>
          </a:p>
        </p:txBody>
      </p:sp>
      <p:sp>
        <p:nvSpPr>
          <p:cNvPr id="29491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2014</a:t>
            </a:r>
          </a:p>
        </p:txBody>
      </p:sp>
      <p:sp>
        <p:nvSpPr>
          <p:cNvPr id="294915"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7" name="Rectangle 100"/>
          <p:cNvSpPr>
            <a:spLocks noChangeArrowheads="1"/>
          </p:cNvSpPr>
          <p:nvPr/>
        </p:nvSpPr>
        <p:spPr bwMode="auto">
          <a:xfrm>
            <a:off x="755650" y="981075"/>
            <a:ext cx="7848600"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dirty="0">
              <a:solidFill>
                <a:srgbClr val="000000"/>
              </a:solidFill>
            </a:endParaRPr>
          </a:p>
        </p:txBody>
      </p:sp>
      <p:sp>
        <p:nvSpPr>
          <p:cNvPr id="8" name="Rectangle 101"/>
          <p:cNvSpPr>
            <a:spLocks noChangeArrowheads="1"/>
          </p:cNvSpPr>
          <p:nvPr/>
        </p:nvSpPr>
        <p:spPr bwMode="auto">
          <a:xfrm>
            <a:off x="9001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9" name="Rectangle 102"/>
          <p:cNvSpPr>
            <a:spLocks noChangeArrowheads="1"/>
          </p:cNvSpPr>
          <p:nvPr/>
        </p:nvSpPr>
        <p:spPr bwMode="auto">
          <a:xfrm>
            <a:off x="792163"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294920" name="Text Box 4"/>
          <p:cNvSpPr txBox="1">
            <a:spLocks noChangeAspect="1" noChangeArrowheads="1"/>
          </p:cNvSpPr>
          <p:nvPr/>
        </p:nvSpPr>
        <p:spPr bwMode="auto">
          <a:xfrm>
            <a:off x="6372225" y="10525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30" name="Rettangolo arrotondato 29"/>
          <p:cNvSpPr/>
          <p:nvPr/>
        </p:nvSpPr>
        <p:spPr bwMode="auto">
          <a:xfrm>
            <a:off x="6372225" y="1052513"/>
            <a:ext cx="2016125" cy="4824412"/>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294922" name="Text Box 4"/>
          <p:cNvSpPr txBox="1">
            <a:spLocks noChangeAspect="1" noChangeArrowheads="1"/>
          </p:cNvSpPr>
          <p:nvPr/>
        </p:nvSpPr>
        <p:spPr bwMode="auto">
          <a:xfrm>
            <a:off x="6372225" y="1700213"/>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 SEM.2013</a:t>
            </a:r>
          </a:p>
        </p:txBody>
      </p:sp>
      <p:graphicFrame>
        <p:nvGraphicFramePr>
          <p:cNvPr id="294923" name="Object 3"/>
          <p:cNvGraphicFramePr>
            <a:graphicFrameLocks noChangeAspect="1"/>
          </p:cNvGraphicFramePr>
          <p:nvPr/>
        </p:nvGraphicFramePr>
        <p:xfrm>
          <a:off x="849313" y="1506538"/>
          <a:ext cx="5603875" cy="4421187"/>
        </p:xfrm>
        <a:graphic>
          <a:graphicData uri="http://schemas.openxmlformats.org/presentationml/2006/ole">
            <p:oleObj spid="_x0000_s294923" r:id="rId3" imgW="5608806" imgH="4419983" progId="Excel.Chart.8">
              <p:embed/>
            </p:oleObj>
          </a:graphicData>
        </a:graphic>
      </p:graphicFrame>
      <p:sp>
        <p:nvSpPr>
          <p:cNvPr id="4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(150 CASI AD HOC)</a:t>
            </a:r>
            <a:endParaRPr lang="it-IT" sz="900" dirty="0">
              <a:solidFill>
                <a:schemeClr val="tx1"/>
              </a:solidFill>
              <a:latin typeface="+mn-lt"/>
            </a:endParaRPr>
          </a:p>
        </p:txBody>
      </p:sp>
      <p:sp>
        <p:nvSpPr>
          <p:cNvPr id="28" name="Ovale 27"/>
          <p:cNvSpPr/>
          <p:nvPr/>
        </p:nvSpPr>
        <p:spPr bwMode="auto">
          <a:xfrm>
            <a:off x="6640513" y="36449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94926" name="Text Box 4"/>
          <p:cNvSpPr txBox="1">
            <a:spLocks noChangeAspect="1" noChangeArrowheads="1"/>
          </p:cNvSpPr>
          <p:nvPr/>
        </p:nvSpPr>
        <p:spPr bwMode="auto">
          <a:xfrm>
            <a:off x="7308850" y="170021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ISEM.2014</a:t>
            </a:r>
          </a:p>
        </p:txBody>
      </p:sp>
      <p:sp>
        <p:nvSpPr>
          <p:cNvPr id="32" name="Ovale 31"/>
          <p:cNvSpPr/>
          <p:nvPr/>
        </p:nvSpPr>
        <p:spPr bwMode="auto">
          <a:xfrm>
            <a:off x="6640513" y="19891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6640513" y="25415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6640513" y="419735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1" name="CasellaDiTesto 40"/>
          <p:cNvSpPr txBox="1"/>
          <p:nvPr/>
        </p:nvSpPr>
        <p:spPr>
          <a:xfrm>
            <a:off x="6765925" y="3676650"/>
            <a:ext cx="433388"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44" name="CasellaDiTesto 43"/>
          <p:cNvSpPr txBox="1"/>
          <p:nvPr/>
        </p:nvSpPr>
        <p:spPr>
          <a:xfrm>
            <a:off x="6765925" y="2014538"/>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46" name="CasellaDiTesto 45"/>
          <p:cNvSpPr txBox="1"/>
          <p:nvPr/>
        </p:nvSpPr>
        <p:spPr>
          <a:xfrm>
            <a:off x="6765925" y="2568575"/>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49" name="CasellaDiTesto 48"/>
          <p:cNvSpPr txBox="1"/>
          <p:nvPr/>
        </p:nvSpPr>
        <p:spPr>
          <a:xfrm>
            <a:off x="6765925" y="4230688"/>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50" name="Ovale 49"/>
          <p:cNvSpPr/>
          <p:nvPr/>
        </p:nvSpPr>
        <p:spPr bwMode="auto">
          <a:xfrm>
            <a:off x="6640513" y="309245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1" name="Ovale 50"/>
          <p:cNvSpPr/>
          <p:nvPr/>
        </p:nvSpPr>
        <p:spPr bwMode="auto">
          <a:xfrm>
            <a:off x="6640513" y="47498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2" name="CasellaDiTesto 51"/>
          <p:cNvSpPr txBox="1"/>
          <p:nvPr/>
        </p:nvSpPr>
        <p:spPr>
          <a:xfrm>
            <a:off x="6765925" y="3122613"/>
            <a:ext cx="433388"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53" name="CasellaDiTesto 52"/>
          <p:cNvSpPr txBox="1"/>
          <p:nvPr/>
        </p:nvSpPr>
        <p:spPr>
          <a:xfrm>
            <a:off x="6765925" y="4784725"/>
            <a:ext cx="433388" cy="307975"/>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sp>
        <p:nvSpPr>
          <p:cNvPr id="54" name="Ovale 53"/>
          <p:cNvSpPr/>
          <p:nvPr/>
        </p:nvSpPr>
        <p:spPr bwMode="auto">
          <a:xfrm>
            <a:off x="6640513" y="5300663"/>
            <a:ext cx="668337"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CasellaDiTesto 54"/>
          <p:cNvSpPr txBox="1"/>
          <p:nvPr/>
        </p:nvSpPr>
        <p:spPr>
          <a:xfrm>
            <a:off x="6765925" y="5338763"/>
            <a:ext cx="433388" cy="307975"/>
          </a:xfrm>
          <a:prstGeom prst="rect">
            <a:avLst/>
          </a:prstGeom>
          <a:noFill/>
        </p:spPr>
        <p:txBody>
          <a:bodyPr wrap="none">
            <a:spAutoFit/>
          </a:bodyPr>
          <a:lstStyle/>
          <a:p>
            <a:pPr>
              <a:defRPr/>
            </a:pPr>
            <a:r>
              <a:rPr lang="it-IT" b="1" dirty="0">
                <a:solidFill>
                  <a:schemeClr val="tx1"/>
                </a:solidFill>
                <a:latin typeface="+mn-lt"/>
              </a:rPr>
              <a:t>6,6</a:t>
            </a:r>
            <a:endParaRPr lang="it-IT" b="1" dirty="0">
              <a:solidFill>
                <a:schemeClr val="tx1"/>
              </a:solidFill>
              <a:latin typeface="+mn-lt"/>
            </a:endParaRPr>
          </a:p>
        </p:txBody>
      </p:sp>
      <p:sp>
        <p:nvSpPr>
          <p:cNvPr id="294940" name="Freccia in giù 36"/>
          <p:cNvSpPr>
            <a:spLocks noChangeArrowheads="1"/>
          </p:cNvSpPr>
          <p:nvPr/>
        </p:nvSpPr>
        <p:spPr bwMode="auto">
          <a:xfrm flipV="1">
            <a:off x="8675688" y="3108325"/>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4941" name="Freccia in giù 33"/>
          <p:cNvSpPr>
            <a:spLocks noChangeArrowheads="1"/>
          </p:cNvSpPr>
          <p:nvPr/>
        </p:nvSpPr>
        <p:spPr bwMode="auto">
          <a:xfrm flipV="1">
            <a:off x="8675688" y="197802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4942" name="Freccia in giù 34"/>
          <p:cNvSpPr>
            <a:spLocks noChangeArrowheads="1"/>
          </p:cNvSpPr>
          <p:nvPr/>
        </p:nvSpPr>
        <p:spPr bwMode="auto">
          <a:xfrm rot="10800000">
            <a:off x="8675688" y="42433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4943" name="Freccia in giù 34"/>
          <p:cNvSpPr>
            <a:spLocks noChangeArrowheads="1"/>
          </p:cNvSpPr>
          <p:nvPr/>
        </p:nvSpPr>
        <p:spPr bwMode="auto">
          <a:xfrm flipV="1">
            <a:off x="8675688" y="480853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65" name="Ovale 64"/>
          <p:cNvSpPr/>
          <p:nvPr/>
        </p:nvSpPr>
        <p:spPr bwMode="auto">
          <a:xfrm>
            <a:off x="7569200" y="36449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8" name="Ovale 67"/>
          <p:cNvSpPr/>
          <p:nvPr/>
        </p:nvSpPr>
        <p:spPr bwMode="auto">
          <a:xfrm>
            <a:off x="7569200" y="19891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1" name="Ovale 70"/>
          <p:cNvSpPr/>
          <p:nvPr/>
        </p:nvSpPr>
        <p:spPr bwMode="auto">
          <a:xfrm>
            <a:off x="7569200" y="25415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2" name="Ovale 71"/>
          <p:cNvSpPr/>
          <p:nvPr/>
        </p:nvSpPr>
        <p:spPr bwMode="auto">
          <a:xfrm>
            <a:off x="7569200" y="419735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3" name="CasellaDiTesto 72"/>
          <p:cNvSpPr txBox="1"/>
          <p:nvPr/>
        </p:nvSpPr>
        <p:spPr>
          <a:xfrm>
            <a:off x="7666038" y="3670300"/>
            <a:ext cx="433387"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74" name="CasellaDiTesto 73"/>
          <p:cNvSpPr txBox="1"/>
          <p:nvPr/>
        </p:nvSpPr>
        <p:spPr>
          <a:xfrm>
            <a:off x="7666038" y="2014538"/>
            <a:ext cx="433387"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75" name="CasellaDiTesto 74"/>
          <p:cNvSpPr txBox="1"/>
          <p:nvPr/>
        </p:nvSpPr>
        <p:spPr>
          <a:xfrm>
            <a:off x="7666038" y="2566988"/>
            <a:ext cx="433387"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76" name="CasellaDiTesto 75"/>
          <p:cNvSpPr txBox="1"/>
          <p:nvPr/>
        </p:nvSpPr>
        <p:spPr>
          <a:xfrm>
            <a:off x="7666038" y="4222750"/>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77" name="Ovale 76"/>
          <p:cNvSpPr/>
          <p:nvPr/>
        </p:nvSpPr>
        <p:spPr bwMode="auto">
          <a:xfrm>
            <a:off x="7569200" y="309245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8" name="Ovale 77"/>
          <p:cNvSpPr/>
          <p:nvPr/>
        </p:nvSpPr>
        <p:spPr bwMode="auto">
          <a:xfrm>
            <a:off x="7569200" y="47498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9" name="CasellaDiTesto 78"/>
          <p:cNvSpPr txBox="1"/>
          <p:nvPr/>
        </p:nvSpPr>
        <p:spPr>
          <a:xfrm>
            <a:off x="7666038" y="3119438"/>
            <a:ext cx="433387" cy="306387"/>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80" name="CasellaDiTesto 79"/>
          <p:cNvSpPr txBox="1"/>
          <p:nvPr/>
        </p:nvSpPr>
        <p:spPr>
          <a:xfrm>
            <a:off x="7666038" y="4775200"/>
            <a:ext cx="433387"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81" name="Ovale 80"/>
          <p:cNvSpPr/>
          <p:nvPr/>
        </p:nvSpPr>
        <p:spPr bwMode="auto">
          <a:xfrm>
            <a:off x="7550150" y="5300663"/>
            <a:ext cx="66675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82" name="CasellaDiTesto 81"/>
          <p:cNvSpPr txBox="1"/>
          <p:nvPr/>
        </p:nvSpPr>
        <p:spPr>
          <a:xfrm>
            <a:off x="7666038" y="5327650"/>
            <a:ext cx="433387" cy="306388"/>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294958" name="Freccia in giù 34"/>
          <p:cNvSpPr>
            <a:spLocks noChangeArrowheads="1"/>
          </p:cNvSpPr>
          <p:nvPr/>
        </p:nvSpPr>
        <p:spPr bwMode="auto">
          <a:xfrm rot="10800000">
            <a:off x="8675688" y="53736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4959" name="Freccia in giù 36"/>
          <p:cNvSpPr>
            <a:spLocks noChangeArrowheads="1"/>
          </p:cNvSpPr>
          <p:nvPr/>
        </p:nvSpPr>
        <p:spPr bwMode="auto">
          <a:xfrm flipV="1">
            <a:off x="8675688" y="3675063"/>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4960" name="Freccia in giù 33"/>
          <p:cNvSpPr>
            <a:spLocks noChangeArrowheads="1"/>
          </p:cNvSpPr>
          <p:nvPr/>
        </p:nvSpPr>
        <p:spPr bwMode="auto">
          <a:xfrm flipV="1">
            <a:off x="8675688" y="254317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D7B25664-D0E2-46FD-AAE5-FB92EFCF80D5}" type="slidenum">
              <a:rPr lang="it-IT" smtClean="0"/>
              <a:pPr>
                <a:defRPr/>
              </a:pPr>
              <a:t>117</a:t>
            </a:fld>
            <a:endParaRPr lang="it-IT"/>
          </a:p>
        </p:txBody>
      </p:sp>
      <p:sp>
        <p:nvSpPr>
          <p:cNvPr id="295938" name="Rectangle 2"/>
          <p:cNvSpPr>
            <a:spLocks noChangeArrowheads="1"/>
          </p:cNvSpPr>
          <p:nvPr/>
        </p:nvSpPr>
        <p:spPr bwMode="auto">
          <a:xfrm>
            <a:off x="760413" y="539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2014</a:t>
            </a:r>
          </a:p>
        </p:txBody>
      </p:sp>
      <p:sp>
        <p:nvSpPr>
          <p:cNvPr id="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7"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(150 CASI AD HOC)</a:t>
            </a:r>
            <a:endParaRPr lang="it-IT" sz="900" dirty="0">
              <a:solidFill>
                <a:schemeClr val="tx1"/>
              </a:solidFill>
              <a:latin typeface="+mn-lt"/>
            </a:endParaRPr>
          </a:p>
        </p:txBody>
      </p:sp>
      <p:graphicFrame>
        <p:nvGraphicFramePr>
          <p:cNvPr id="18" name="Group 761"/>
          <p:cNvGraphicFramePr>
            <a:graphicFrameLocks noGrp="1"/>
          </p:cNvGraphicFramePr>
          <p:nvPr/>
        </p:nvGraphicFramePr>
        <p:xfrm>
          <a:off x="760413" y="836613"/>
          <a:ext cx="8137525" cy="5307012"/>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5711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79436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575632">
                <a:tc>
                  <a:txBody>
                    <a:bodyPr/>
                    <a:lstStyle/>
                    <a:p>
                      <a:pPr algn="l" fontAlgn="ctr"/>
                      <a:r>
                        <a:rPr lang="it-IT" sz="1000" b="0" i="1" u="none" strike="noStrike" dirty="0">
                          <a:solidFill>
                            <a:srgbClr val="000000"/>
                          </a:solidFill>
                          <a:latin typeface="Arial"/>
                        </a:rPr>
                        <a:t>Facilità di navigazione </a:t>
                      </a:r>
                      <a:r>
                        <a:rPr lang="it-IT" sz="1000" b="0" i="1" u="none" strike="noStrike" dirty="0" err="1">
                          <a:solidFill>
                            <a:srgbClr val="000000"/>
                          </a:solidFill>
                          <a:latin typeface="Arial"/>
                        </a:rPr>
                        <a:t>all</a:t>
                      </a:r>
                      <a:r>
                        <a:rPr lang="it-IT" sz="1000" b="0" i="1" u="none" strike="noStrike" dirty="0">
                          <a:solidFill>
                            <a:srgbClr val="000000"/>
                          </a:solidFill>
                          <a:latin typeface="Arial"/>
                        </a:rPr>
                        <a:t> interno dello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7,5</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3%</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95%</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7,7</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Facilità di accesso ai servizi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2%</a:t>
                      </a:r>
                      <a:endParaRPr lang="it-IT" sz="1400" b="1" i="0" u="none" strike="noStrike" dirty="0">
                        <a:latin typeface="Arial"/>
                      </a:endParaRP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7,6</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Numero delle operazioni che è possibile fare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12%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93%</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Disponibilità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pienamente funzionante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93%</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7,7</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13272">
                <a:tc>
                  <a:txBody>
                    <a:bodyPr/>
                    <a:lstStyle/>
                    <a:p>
                      <a:pPr algn="l" fontAlgn="ctr"/>
                      <a:r>
                        <a:rPr lang="it-IT" sz="1000" b="0" i="1" u="none" strike="noStrike" dirty="0">
                          <a:solidFill>
                            <a:srgbClr val="000000"/>
                          </a:solidFill>
                          <a:latin typeface="Arial"/>
                        </a:rPr>
                        <a:t>Chiarezza delle informazioni presenti nello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smtClean="0">
                          <a:latin typeface="Arial"/>
                        </a:rPr>
                        <a:t>4%</a:t>
                      </a:r>
                      <a:endParaRPr lang="it-IT"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91%</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Tempestività/rapidità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12%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14%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6,6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6%</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87%</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7,2</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Completezza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13%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10%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77%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6,7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6,6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7%</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86%</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7,1</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DELLO SPORTELLO ON LINE - </a:t>
            </a:r>
            <a:r>
              <a:rPr lang="it-IT" sz="2100" i="1">
                <a:solidFill>
                  <a:srgbClr val="3366CC"/>
                </a:solidFill>
                <a:cs typeface="Arial" charset="0"/>
              </a:rPr>
              <a:t>1° SEMESTRE 2014</a:t>
            </a:r>
          </a:p>
        </p:txBody>
      </p:sp>
      <p:sp>
        <p:nvSpPr>
          <p:cNvPr id="296962" name="Text Box 3"/>
          <p:cNvSpPr txBox="1">
            <a:spLocks noChangeArrowheads="1"/>
          </p:cNvSpPr>
          <p:nvPr/>
        </p:nvSpPr>
        <p:spPr bwMode="auto">
          <a:xfrm>
            <a:off x="755650" y="10937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chemeClr val="tx1"/>
                </a:solidFill>
                <a:latin typeface="Arial" charset="0"/>
                <a:cs typeface="Arial" charset="0"/>
              </a:rPr>
              <a:t>Quali dei seguenti aspetti sono per Lei i tre più importanti? </a:t>
            </a:r>
          </a:p>
        </p:txBody>
      </p:sp>
      <p:sp>
        <p:nvSpPr>
          <p:cNvPr id="8" name="Segnaposto numero diapositiva 7"/>
          <p:cNvSpPr>
            <a:spLocks noGrp="1"/>
          </p:cNvSpPr>
          <p:nvPr>
            <p:ph type="sldNum" sz="quarter" idx="10"/>
          </p:nvPr>
        </p:nvSpPr>
        <p:spPr/>
        <p:txBody>
          <a:bodyPr/>
          <a:lstStyle/>
          <a:p>
            <a:pPr>
              <a:defRPr/>
            </a:pPr>
            <a:fld id="{F19F8600-4B81-4CF0-B973-6EA493287CDC}" type="slidenum">
              <a:rPr lang="it-IT" smtClean="0"/>
              <a:pPr>
                <a:defRPr/>
              </a:pPr>
              <a:t>118</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graphicFrame>
        <p:nvGraphicFramePr>
          <p:cNvPr id="296965" name="Object 3"/>
          <p:cNvGraphicFramePr>
            <a:graphicFrameLocks noChangeAspect="1"/>
          </p:cNvGraphicFramePr>
          <p:nvPr/>
        </p:nvGraphicFramePr>
        <p:xfrm>
          <a:off x="1425575" y="1433513"/>
          <a:ext cx="7661275" cy="4638675"/>
        </p:xfrm>
        <a:graphic>
          <a:graphicData uri="http://schemas.openxmlformats.org/presentationml/2006/ole">
            <p:oleObj spid="_x0000_s296965" r:id="rId4" imgW="7663336" imgH="4639458" progId="Excel.Chart.8">
              <p:embed/>
            </p:oleObj>
          </a:graphicData>
        </a:graphic>
      </p:graphicFrame>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(150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1537" name="Grafico 31"/>
          <p:cNvGraphicFramePr>
            <a:graphicFrameLocks/>
          </p:cNvGraphicFramePr>
          <p:nvPr/>
        </p:nvGraphicFramePr>
        <p:xfrm>
          <a:off x="1758950" y="1290638"/>
          <a:ext cx="6316663" cy="4154487"/>
        </p:xfrm>
        <a:graphic>
          <a:graphicData uri="http://schemas.openxmlformats.org/presentationml/2006/ole">
            <p:oleObj spid="_x0000_s321537" r:id="rId3" imgW="6316003" imgH="4151736" progId="Excel.Chart.8">
              <p:embed/>
            </p:oleObj>
          </a:graphicData>
        </a:graphic>
      </p:graphicFrame>
      <p:sp>
        <p:nvSpPr>
          <p:cNvPr id="307203" name="Text Box 4"/>
          <p:cNvSpPr txBox="1">
            <a:spLocks noChangeArrowheads="1"/>
          </p:cNvSpPr>
          <p:nvPr/>
        </p:nvSpPr>
        <p:spPr bwMode="auto">
          <a:xfrm>
            <a:off x="1843088"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670675"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713538"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809750"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784350" y="5749925"/>
            <a:ext cx="6072188"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587374"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1321594"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sp>
        <p:nvSpPr>
          <p:cNvPr id="32154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SPORTELLO ON LINE</a:t>
            </a:r>
          </a:p>
        </p:txBody>
      </p:sp>
      <p:pic>
        <p:nvPicPr>
          <p:cNvPr id="321546" name="Picture 40" descr="AEN_159"/>
          <p:cNvPicPr>
            <a:picLocks noChangeAspect="1" noChangeArrowheads="1"/>
          </p:cNvPicPr>
          <p:nvPr/>
        </p:nvPicPr>
        <p:blipFill>
          <a:blip r:embed="rId4"/>
          <a:srcRect/>
          <a:stretch>
            <a:fillRect/>
          </a:stretch>
        </p:blipFill>
        <p:spPr bwMode="auto">
          <a:xfrm>
            <a:off x="7927975" y="714375"/>
            <a:ext cx="582613" cy="595313"/>
          </a:xfrm>
          <a:prstGeom prst="rect">
            <a:avLst/>
          </a:prstGeom>
          <a:solidFill>
            <a:schemeClr val="bg1"/>
          </a:solidFill>
          <a:ln w="28575">
            <a:noFill/>
            <a:miter lim="800000"/>
            <a:headEnd/>
            <a:tailEnd/>
          </a:ln>
        </p:spPr>
      </p:pic>
      <p:pic>
        <p:nvPicPr>
          <p:cNvPr id="321547" name="Picture 41" descr="lente"/>
          <p:cNvPicPr>
            <a:picLocks noChangeAspect="1" noChangeArrowheads="1"/>
          </p:cNvPicPr>
          <p:nvPr/>
        </p:nvPicPr>
        <p:blipFill>
          <a:blip r:embed="rId5"/>
          <a:srcRect/>
          <a:stretch>
            <a:fillRect/>
          </a:stretch>
        </p:blipFill>
        <p:spPr bwMode="auto">
          <a:xfrm>
            <a:off x="1212850" y="752475"/>
            <a:ext cx="639763" cy="642938"/>
          </a:xfrm>
          <a:prstGeom prst="rect">
            <a:avLst/>
          </a:prstGeom>
          <a:solidFill>
            <a:schemeClr val="bg1"/>
          </a:solidFill>
          <a:ln w="28575">
            <a:noFill/>
            <a:miter lim="800000"/>
            <a:headEnd/>
            <a:tailEnd/>
          </a:ln>
        </p:spPr>
      </p:pic>
      <p:pic>
        <p:nvPicPr>
          <p:cNvPr id="321548" name="Picture 45" descr="marketing_usability_main">
            <a:hlinkClick r:id="rId6"/>
          </p:cNvPr>
          <p:cNvPicPr>
            <a:picLocks noChangeAspect="1" noChangeArrowheads="1"/>
          </p:cNvPicPr>
          <p:nvPr/>
        </p:nvPicPr>
        <p:blipFill>
          <a:blip r:embed="rId7"/>
          <a:srcRect/>
          <a:stretch>
            <a:fillRect/>
          </a:stretch>
        </p:blipFill>
        <p:spPr bwMode="auto">
          <a:xfrm>
            <a:off x="7927975" y="5429250"/>
            <a:ext cx="747713" cy="592138"/>
          </a:xfrm>
          <a:prstGeom prst="rect">
            <a:avLst/>
          </a:prstGeom>
          <a:solidFill>
            <a:schemeClr val="bg1"/>
          </a:solidFill>
          <a:ln w="28575">
            <a:noFill/>
            <a:miter lim="800000"/>
            <a:headEnd/>
            <a:tailEnd/>
          </a:ln>
        </p:spPr>
      </p:pic>
      <p:pic>
        <p:nvPicPr>
          <p:cNvPr id="321549" name="Picture 46" descr="BWBW0157"/>
          <p:cNvPicPr>
            <a:picLocks noChangeAspect="1" noChangeArrowheads="1"/>
          </p:cNvPicPr>
          <p:nvPr/>
        </p:nvPicPr>
        <p:blipFill>
          <a:blip r:embed="rId8"/>
          <a:srcRect/>
          <a:stretch>
            <a:fillRect/>
          </a:stretch>
        </p:blipFill>
        <p:spPr bwMode="auto">
          <a:xfrm>
            <a:off x="1287463"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950493" y="4453732"/>
            <a:ext cx="1579563" cy="2159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14%</a:t>
            </a:r>
            <a:endParaRPr lang="it-IT" sz="900" dirty="0">
              <a:solidFill>
                <a:schemeClr val="tx1"/>
              </a:solidFill>
              <a:latin typeface="+mn-lt"/>
            </a:endParaRPr>
          </a:p>
        </p:txBody>
      </p:sp>
      <p:sp>
        <p:nvSpPr>
          <p:cNvPr id="38" name="Text Box 36"/>
          <p:cNvSpPr txBox="1">
            <a:spLocks noChangeArrowheads="1"/>
          </p:cNvSpPr>
          <p:nvPr/>
        </p:nvSpPr>
        <p:spPr bwMode="auto">
          <a:xfrm rot="-5400000">
            <a:off x="1320006"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641475"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7339013"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9" name="Rectangle 22"/>
          <p:cNvSpPr>
            <a:spLocks noChangeArrowheads="1"/>
          </p:cNvSpPr>
          <p:nvPr/>
        </p:nvSpPr>
        <p:spPr bwMode="auto">
          <a:xfrm>
            <a:off x="3806825" y="2921000"/>
            <a:ext cx="1079500"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NUMERO DELLE OPERAZIONI CHE E’ POSSIBILE FARE</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54" name="Rectangle 23"/>
          <p:cNvSpPr>
            <a:spLocks noChangeArrowheads="1"/>
          </p:cNvSpPr>
          <p:nvPr/>
        </p:nvSpPr>
        <p:spPr bwMode="auto">
          <a:xfrm>
            <a:off x="1841500" y="3443288"/>
            <a:ext cx="2374900"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91,4</a:t>
            </a:r>
            <a:r>
              <a:rPr lang="it-IT" sz="900" b="1" dirty="0">
                <a:solidFill>
                  <a:schemeClr val="tx1"/>
                </a:solidFill>
                <a:latin typeface="+mn-lt"/>
              </a:rPr>
              <a:t>%</a:t>
            </a:r>
            <a:endParaRPr lang="it-IT" sz="900" b="1" dirty="0">
              <a:solidFill>
                <a:schemeClr val="tx1"/>
              </a:solidFill>
              <a:latin typeface="+mn-lt"/>
            </a:endParaRPr>
          </a:p>
        </p:txBody>
      </p:sp>
      <p:sp>
        <p:nvSpPr>
          <p:cNvPr id="25" name="Rectangle 22"/>
          <p:cNvSpPr>
            <a:spLocks noChangeArrowheads="1"/>
          </p:cNvSpPr>
          <p:nvPr/>
        </p:nvSpPr>
        <p:spPr bwMode="auto">
          <a:xfrm>
            <a:off x="2051050" y="2924175"/>
            <a:ext cx="1152525" cy="357188"/>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DISPONIBILITÀ PIENAMENTE FUNZIONANTE</a:t>
            </a:r>
            <a:endParaRPr lang="it-IT" sz="800" dirty="0">
              <a:solidFill>
                <a:schemeClr val="tx1"/>
              </a:solidFill>
              <a:latin typeface="+mn-lt"/>
            </a:endParaRPr>
          </a:p>
        </p:txBody>
      </p:sp>
      <p:sp>
        <p:nvSpPr>
          <p:cNvPr id="26" name="Rectangle 22"/>
          <p:cNvSpPr>
            <a:spLocks noChangeArrowheads="1"/>
          </p:cNvSpPr>
          <p:nvPr/>
        </p:nvSpPr>
        <p:spPr bwMode="auto">
          <a:xfrm>
            <a:off x="2051050" y="2276475"/>
            <a:ext cx="1584325" cy="144463"/>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ACCESSO AI SERVIZI</a:t>
            </a:r>
            <a:endParaRPr lang="it-IT" sz="800" dirty="0">
              <a:solidFill>
                <a:schemeClr val="tx1"/>
              </a:solidFill>
              <a:latin typeface="+mn-lt"/>
            </a:endParaRPr>
          </a:p>
        </p:txBody>
      </p:sp>
      <p:sp>
        <p:nvSpPr>
          <p:cNvPr id="27" name="Rectangle 22"/>
          <p:cNvSpPr>
            <a:spLocks noChangeArrowheads="1"/>
          </p:cNvSpPr>
          <p:nvPr/>
        </p:nvSpPr>
        <p:spPr bwMode="auto">
          <a:xfrm>
            <a:off x="6156325" y="3500438"/>
            <a:ext cx="1800225" cy="2857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CHIAREZZA DELLE INFORMAZIONI PRESENTI</a:t>
            </a:r>
            <a:endParaRPr lang="it-IT" sz="800" dirty="0">
              <a:solidFill>
                <a:schemeClr val="tx1"/>
              </a:solidFill>
              <a:latin typeface="+mn-lt"/>
            </a:endParaRPr>
          </a:p>
        </p:txBody>
      </p:sp>
      <p:sp>
        <p:nvSpPr>
          <p:cNvPr id="28" name="Rectangle 22"/>
          <p:cNvSpPr>
            <a:spLocks noChangeArrowheads="1"/>
          </p:cNvSpPr>
          <p:nvPr/>
        </p:nvSpPr>
        <p:spPr bwMode="auto">
          <a:xfrm>
            <a:off x="4067175" y="2205038"/>
            <a:ext cx="936625" cy="57626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NAVIGAZIONE</a:t>
            </a:r>
            <a:endParaRPr lang="it-IT" sz="800" dirty="0">
              <a:solidFill>
                <a:schemeClr val="tx1"/>
              </a:solidFill>
              <a:latin typeface="+mn-lt"/>
            </a:endParaRPr>
          </a:p>
        </p:txBody>
      </p:sp>
      <p:sp>
        <p:nvSpPr>
          <p:cNvPr id="31" name="Rectangle 22"/>
          <p:cNvSpPr>
            <a:spLocks noChangeArrowheads="1"/>
          </p:cNvSpPr>
          <p:nvPr/>
        </p:nvSpPr>
        <p:spPr bwMode="auto">
          <a:xfrm>
            <a:off x="6516688" y="4922838"/>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COMPLETEZZA DELLE RISPOSTE AI QUESITI/RECLAMI</a:t>
            </a:r>
          </a:p>
        </p:txBody>
      </p:sp>
      <p:sp>
        <p:nvSpPr>
          <p:cNvPr id="29" name="Rectangle 22"/>
          <p:cNvSpPr>
            <a:spLocks noChangeArrowheads="1"/>
          </p:cNvSpPr>
          <p:nvPr/>
        </p:nvSpPr>
        <p:spPr bwMode="auto">
          <a:xfrm>
            <a:off x="4938713" y="4557713"/>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TEMPESTIVITÀ/RAPIDITÀ DELLE RISPOSTE AI QUESITI/RECLAMI</a:t>
            </a:r>
            <a:endParaRPr lang="it-IT" sz="800" dirty="0">
              <a:solidFill>
                <a:schemeClr val="tx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ChangeArrowheads="1"/>
          </p:cNvSpPr>
          <p:nvPr/>
        </p:nvSpPr>
        <p:spPr bwMode="auto">
          <a:xfrm>
            <a:off x="755650" y="620713"/>
            <a:ext cx="8137525" cy="1295400"/>
          </a:xfrm>
          <a:prstGeom prst="rect">
            <a:avLst/>
          </a:prstGeom>
          <a:noFill/>
          <a:ln w="9525">
            <a:noFill/>
            <a:miter lim="800000"/>
            <a:headEnd/>
            <a:tailEnd/>
          </a:ln>
        </p:spPr>
        <p:txBody>
          <a:bodyPr lIns="87271" tIns="43636" rIns="87271" bIns="43636">
            <a:spAutoFit/>
          </a:bodyPr>
          <a:lstStyle/>
          <a:p>
            <a:pPr algn="just" defTabSz="871538">
              <a:lnSpc>
                <a:spcPct val="110000"/>
              </a:lnSpc>
              <a:buClr>
                <a:schemeClr val="accent2"/>
              </a:buClr>
              <a:buFont typeface="Wingdings" pitchFamily="2" charset="2"/>
              <a:buNone/>
            </a:pPr>
            <a:r>
              <a:rPr lang="it-IT" sz="1200">
                <a:solidFill>
                  <a:schemeClr val="tx1"/>
                </a:solidFill>
                <a:latin typeface="Arial" charset="0"/>
              </a:rPr>
              <a:t>Dalla valutazione integrata dell’indice di soddisfazione (la percentuale di clienti soddisfatti cioè che danno un voto da 6 a 10) e dell’importanza dei fattori di soddisfazione (rilevata su scala 1-10) si ottengono delle mappe di priorità di intervento volte a indicare all’azienda quali sono gli aspetti del servizio su cui è necessario agire. Nella mappa gli aspetti che necessitano di priorità di intervento si collocano nei due quadranti in basso (</a:t>
            </a:r>
            <a:r>
              <a:rPr lang="it-IT" sz="1200" i="1">
                <a:solidFill>
                  <a:schemeClr val="tx1"/>
                </a:solidFill>
                <a:latin typeface="Arial" charset="0"/>
              </a:rPr>
              <a:t>perfezionare</a:t>
            </a:r>
            <a:r>
              <a:rPr lang="it-IT" sz="1200">
                <a:solidFill>
                  <a:schemeClr val="tx1"/>
                </a:solidFill>
                <a:latin typeface="Arial" charset="0"/>
              </a:rPr>
              <a:t> e </a:t>
            </a:r>
            <a:r>
              <a:rPr lang="it-IT" sz="1200" i="1">
                <a:solidFill>
                  <a:schemeClr val="tx1"/>
                </a:solidFill>
                <a:latin typeface="Arial" charset="0"/>
              </a:rPr>
              <a:t>migliorare</a:t>
            </a:r>
            <a:r>
              <a:rPr lang="it-IT" sz="1200">
                <a:solidFill>
                  <a:schemeClr val="tx1"/>
                </a:solidFill>
                <a:latin typeface="Arial" charset="0"/>
              </a:rPr>
              <a:t> - maggiore insoddisfazione), con un rilievo maggiore quelli presenti nel quadrante in basso a destra </a:t>
            </a:r>
            <a:r>
              <a:rPr lang="it-IT" sz="1200" i="1">
                <a:solidFill>
                  <a:schemeClr val="tx1"/>
                </a:solidFill>
                <a:latin typeface="Arial" charset="0"/>
              </a:rPr>
              <a:t>(migliorare -</a:t>
            </a:r>
            <a:r>
              <a:rPr lang="it-IT" sz="1200">
                <a:latin typeface="Arial" charset="0"/>
              </a:rPr>
              <a:t> </a:t>
            </a:r>
            <a:r>
              <a:rPr lang="it-IT" sz="1200">
                <a:solidFill>
                  <a:schemeClr val="tx1"/>
                </a:solidFill>
                <a:latin typeface="Arial" charset="0"/>
              </a:rPr>
              <a:t>maggiore importanza).</a:t>
            </a:r>
          </a:p>
        </p:txBody>
      </p:sp>
      <p:sp>
        <p:nvSpPr>
          <p:cNvPr id="26626" name="Rectangle 5"/>
          <p:cNvSpPr>
            <a:spLocks noChangeArrowheads="1"/>
          </p:cNvSpPr>
          <p:nvPr/>
        </p:nvSpPr>
        <p:spPr bwMode="auto">
          <a:xfrm>
            <a:off x="3163888" y="6127750"/>
            <a:ext cx="3694112" cy="268288"/>
          </a:xfrm>
          <a:prstGeom prst="rect">
            <a:avLst/>
          </a:prstGeom>
          <a:noFill/>
          <a:ln w="8001">
            <a:noFill/>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DELL’IMPORTANZA</a:t>
            </a:r>
          </a:p>
        </p:txBody>
      </p:sp>
      <p:sp>
        <p:nvSpPr>
          <p:cNvPr id="26627" name="Text Box 6"/>
          <p:cNvSpPr txBox="1">
            <a:spLocks noChangeArrowheads="1"/>
          </p:cNvSpPr>
          <p:nvPr/>
        </p:nvSpPr>
        <p:spPr bwMode="auto">
          <a:xfrm rot="-5400000">
            <a:off x="-600868" y="3948906"/>
            <a:ext cx="2838450" cy="268287"/>
          </a:xfrm>
          <a:prstGeom prst="rect">
            <a:avLst/>
          </a:prstGeom>
          <a:noFill/>
          <a:ln w="9525">
            <a:noFill/>
            <a:prstDash val="sysDot"/>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DELLA SODDISFAZIONE</a:t>
            </a:r>
          </a:p>
        </p:txBody>
      </p:sp>
      <p:sp>
        <p:nvSpPr>
          <p:cNvPr id="26628" name="Text Box 11"/>
          <p:cNvSpPr txBox="1">
            <a:spLocks noChangeArrowheads="1"/>
          </p:cNvSpPr>
          <p:nvPr/>
        </p:nvSpPr>
        <p:spPr bwMode="auto">
          <a:xfrm>
            <a:off x="1004888" y="2286000"/>
            <a:ext cx="3890962" cy="1835150"/>
          </a:xfrm>
          <a:prstGeom prst="rect">
            <a:avLst/>
          </a:prstGeom>
          <a:noFill/>
          <a:ln w="28575">
            <a:solidFill>
              <a:schemeClr val="accent1"/>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4172AD"/>
                </a:solidFill>
                <a:latin typeface="Arial" charset="0"/>
                <a:ea typeface="ヒラギノ角ゴ Pro W3"/>
                <a:cs typeface="Arial" charset="0"/>
              </a:rPr>
              <a:t>SORVEGLIARE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ma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Si tratta di situazioni da tenere sotto osservazione per mantenere l’alto livello di soddisfazione.</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266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LA MAPPA DELLE PRIORITÀ DI INTERVENTO</a:t>
            </a:r>
          </a:p>
        </p:txBody>
      </p:sp>
      <p:sp>
        <p:nvSpPr>
          <p:cNvPr id="26631" name="Text Box 11"/>
          <p:cNvSpPr txBox="1">
            <a:spLocks noChangeArrowheads="1"/>
          </p:cNvSpPr>
          <p:nvPr/>
        </p:nvSpPr>
        <p:spPr bwMode="auto">
          <a:xfrm>
            <a:off x="4964113" y="2284413"/>
            <a:ext cx="3889375" cy="1835150"/>
          </a:xfrm>
          <a:prstGeom prst="rect">
            <a:avLst/>
          </a:prstGeom>
          <a:noFill/>
          <a:ln w="28575">
            <a:solidFill>
              <a:srgbClr val="660066"/>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660066"/>
                </a:solidFill>
                <a:latin typeface="Arial" charset="0"/>
                <a:ea typeface="ヒラギノ角ゴ Pro W3"/>
                <a:cs typeface="Arial" charset="0"/>
              </a:rPr>
              <a:t>COMUNICARE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È la parte positiva della mappa: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occorre mantenere questi risultati e trasmetterli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e comunicarli al cliente.</a:t>
            </a:r>
          </a:p>
        </p:txBody>
      </p:sp>
      <p:sp>
        <p:nvSpPr>
          <p:cNvPr id="26632" name="Text Box 11"/>
          <p:cNvSpPr txBox="1">
            <a:spLocks noChangeArrowheads="1"/>
          </p:cNvSpPr>
          <p:nvPr/>
        </p:nvSpPr>
        <p:spPr bwMode="auto">
          <a:xfrm>
            <a:off x="1004888" y="4225925"/>
            <a:ext cx="3890962" cy="1835150"/>
          </a:xfrm>
          <a:prstGeom prst="rect">
            <a:avLst/>
          </a:prstGeom>
          <a:noFill/>
          <a:ln w="28575">
            <a:solidFill>
              <a:srgbClr val="CC0099"/>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99"/>
                </a:solidFill>
                <a:latin typeface="Arial" charset="0"/>
                <a:ea typeface="ヒラギノ角ゴ Pro W3"/>
                <a:cs typeface="Arial" charset="0"/>
              </a:rPr>
              <a:t>PERFEZIONARE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Pur non essendo particolar-mente importanti nel determinare la soddisfazione complessiva rimangono aspetti da migliorare per la presenza di un’area di insoddisfazione.</a:t>
            </a:r>
          </a:p>
        </p:txBody>
      </p:sp>
      <p:sp>
        <p:nvSpPr>
          <p:cNvPr id="26633" name="Text Box 11"/>
          <p:cNvSpPr txBox="1">
            <a:spLocks noChangeArrowheads="1"/>
          </p:cNvSpPr>
          <p:nvPr/>
        </p:nvSpPr>
        <p:spPr bwMode="auto">
          <a:xfrm>
            <a:off x="4964113" y="4224338"/>
            <a:ext cx="3889375" cy="1835150"/>
          </a:xfrm>
          <a:prstGeom prst="rect">
            <a:avLst/>
          </a:prstGeom>
          <a:noFill/>
          <a:ln w="28575">
            <a:solidFill>
              <a:srgbClr val="CC0000"/>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00"/>
                </a:solidFill>
                <a:latin typeface="Arial" charset="0"/>
                <a:ea typeface="ヒラギノ角ゴ Pro W3"/>
                <a:cs typeface="Arial" charset="0"/>
              </a:rPr>
              <a:t>MIGLIORARE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Bisogna dedicare estrema attenzione a questo quadrante per cercare di far passare queste caratteristiche all’area della soddisfazione.</a:t>
            </a:r>
          </a:p>
        </p:txBody>
      </p:sp>
      <p:grpSp>
        <p:nvGrpSpPr>
          <p:cNvPr id="26634" name="Group 40"/>
          <p:cNvGrpSpPr>
            <a:grpSpLocks/>
          </p:cNvGrpSpPr>
          <p:nvPr/>
        </p:nvGrpSpPr>
        <p:grpSpPr bwMode="auto">
          <a:xfrm>
            <a:off x="4427538" y="3462338"/>
            <a:ext cx="936625" cy="1081087"/>
            <a:chOff x="2789" y="2181"/>
            <a:chExt cx="590" cy="681"/>
          </a:xfrm>
        </p:grpSpPr>
        <p:sp>
          <p:nvSpPr>
            <p:cNvPr id="26640" name="AutoShape 39"/>
            <p:cNvSpPr>
              <a:spLocks noChangeArrowheads="1"/>
            </p:cNvSpPr>
            <p:nvPr/>
          </p:nvSpPr>
          <p:spPr bwMode="auto">
            <a:xfrm>
              <a:off x="2789" y="2181"/>
              <a:ext cx="590" cy="681"/>
            </a:xfrm>
            <a:prstGeom prst="octagon">
              <a:avLst>
                <a:gd name="adj" fmla="val 29287"/>
              </a:avLst>
            </a:prstGeom>
            <a:solidFill>
              <a:schemeClr val="bg1"/>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pic>
          <p:nvPicPr>
            <p:cNvPr id="26641" name="Picture 27" descr="j0325858[1]"/>
            <p:cNvPicPr>
              <a:picLocks noChangeAspect="1" noChangeArrowheads="1"/>
            </p:cNvPicPr>
            <p:nvPr/>
          </p:nvPicPr>
          <p:blipFill>
            <a:blip r:embed="rId3"/>
            <a:srcRect/>
            <a:stretch>
              <a:fillRect/>
            </a:stretch>
          </p:blipFill>
          <p:spPr bwMode="auto">
            <a:xfrm rot="-1073335">
              <a:off x="2810" y="2235"/>
              <a:ext cx="520" cy="620"/>
            </a:xfrm>
            <a:prstGeom prst="rect">
              <a:avLst/>
            </a:prstGeom>
            <a:solidFill>
              <a:schemeClr val="bg1"/>
            </a:solidFill>
            <a:ln w="9525">
              <a:noFill/>
              <a:miter lim="800000"/>
              <a:headEnd/>
              <a:tailEnd/>
            </a:ln>
          </p:spPr>
        </p:pic>
      </p:grpSp>
      <p:pic>
        <p:nvPicPr>
          <p:cNvPr id="26635" name="Picture 40" descr="AEN_159"/>
          <p:cNvPicPr>
            <a:picLocks noChangeAspect="1" noChangeArrowheads="1"/>
          </p:cNvPicPr>
          <p:nvPr/>
        </p:nvPicPr>
        <p:blipFill>
          <a:blip r:embed="rId4"/>
          <a:srcRect/>
          <a:stretch>
            <a:fillRect/>
          </a:stretch>
        </p:blipFill>
        <p:spPr bwMode="auto">
          <a:xfrm>
            <a:off x="8418513" y="2324100"/>
            <a:ext cx="363537" cy="371475"/>
          </a:xfrm>
          <a:prstGeom prst="rect">
            <a:avLst/>
          </a:prstGeom>
          <a:solidFill>
            <a:schemeClr val="bg1"/>
          </a:solidFill>
          <a:ln w="28575">
            <a:noFill/>
            <a:miter lim="800000"/>
            <a:headEnd/>
            <a:tailEnd/>
          </a:ln>
        </p:spPr>
      </p:pic>
      <p:pic>
        <p:nvPicPr>
          <p:cNvPr id="26636" name="Picture 41" descr="lente"/>
          <p:cNvPicPr>
            <a:picLocks noChangeAspect="1" noChangeArrowheads="1"/>
          </p:cNvPicPr>
          <p:nvPr/>
        </p:nvPicPr>
        <p:blipFill>
          <a:blip r:embed="rId5"/>
          <a:srcRect/>
          <a:stretch>
            <a:fillRect/>
          </a:stretch>
        </p:blipFill>
        <p:spPr bwMode="auto">
          <a:xfrm>
            <a:off x="1030288" y="2314575"/>
            <a:ext cx="368300" cy="369888"/>
          </a:xfrm>
          <a:prstGeom prst="rect">
            <a:avLst/>
          </a:prstGeom>
          <a:solidFill>
            <a:schemeClr val="bg1"/>
          </a:solidFill>
          <a:ln w="28575">
            <a:noFill/>
            <a:miter lim="800000"/>
            <a:headEnd/>
            <a:tailEnd/>
          </a:ln>
        </p:spPr>
      </p:pic>
      <p:pic>
        <p:nvPicPr>
          <p:cNvPr id="26637" name="Picture 45" descr="marketing_usability_main">
            <a:hlinkClick r:id="rId6"/>
          </p:cNvPr>
          <p:cNvPicPr>
            <a:picLocks noChangeAspect="1" noChangeArrowheads="1"/>
          </p:cNvPicPr>
          <p:nvPr/>
        </p:nvPicPr>
        <p:blipFill>
          <a:blip r:embed="rId7"/>
          <a:srcRect/>
          <a:stretch>
            <a:fillRect/>
          </a:stretch>
        </p:blipFill>
        <p:spPr bwMode="auto">
          <a:xfrm>
            <a:off x="8426450" y="4267200"/>
            <a:ext cx="376238" cy="298450"/>
          </a:xfrm>
          <a:prstGeom prst="rect">
            <a:avLst/>
          </a:prstGeom>
          <a:solidFill>
            <a:schemeClr val="bg1"/>
          </a:solidFill>
          <a:ln w="28575">
            <a:noFill/>
            <a:miter lim="800000"/>
            <a:headEnd/>
            <a:tailEnd/>
          </a:ln>
        </p:spPr>
      </p:pic>
      <p:pic>
        <p:nvPicPr>
          <p:cNvPr id="26638" name="Picture 46" descr="BWBW0157"/>
          <p:cNvPicPr>
            <a:picLocks noChangeAspect="1" noChangeArrowheads="1"/>
          </p:cNvPicPr>
          <p:nvPr/>
        </p:nvPicPr>
        <p:blipFill>
          <a:blip r:embed="rId8"/>
          <a:srcRect/>
          <a:stretch>
            <a:fillRect/>
          </a:stretch>
        </p:blipFill>
        <p:spPr bwMode="auto">
          <a:xfrm>
            <a:off x="1042988" y="4292600"/>
            <a:ext cx="280987" cy="320675"/>
          </a:xfrm>
          <a:prstGeom prst="rect">
            <a:avLst/>
          </a:prstGeom>
          <a:noFill/>
          <a:ln w="9525">
            <a:noFill/>
            <a:miter lim="800000"/>
            <a:headEnd/>
            <a:tailEnd/>
          </a:ln>
        </p:spPr>
      </p:pic>
      <p:sp>
        <p:nvSpPr>
          <p:cNvPr id="18" name="Segnaposto numero diapositiva 17"/>
          <p:cNvSpPr>
            <a:spLocks noGrp="1"/>
          </p:cNvSpPr>
          <p:nvPr>
            <p:ph type="sldNum" sz="quarter" idx="10"/>
          </p:nvPr>
        </p:nvSpPr>
        <p:spPr/>
        <p:txBody>
          <a:bodyPr/>
          <a:lstStyle/>
          <a:p>
            <a:pPr>
              <a:defRPr/>
            </a:pPr>
            <a:fld id="{D39F6257-56C1-4521-944A-43E078068613}"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comunicazione dell’azienda</a:t>
            </a:r>
          </a:p>
        </p:txBody>
      </p:sp>
      <p:sp>
        <p:nvSpPr>
          <p:cNvPr id="3" name="Segnaposto numero diapositiva 2"/>
          <p:cNvSpPr>
            <a:spLocks noGrp="1"/>
          </p:cNvSpPr>
          <p:nvPr>
            <p:ph type="sldNum" sz="quarter" idx="10"/>
          </p:nvPr>
        </p:nvSpPr>
        <p:spPr/>
        <p:txBody>
          <a:bodyPr/>
          <a:lstStyle/>
          <a:p>
            <a:pPr>
              <a:defRPr/>
            </a:pPr>
            <a:fld id="{60125E72-5A14-498D-90A4-61469995DA87}" type="slidenum">
              <a:rPr lang="it-IT" smtClean="0"/>
              <a:pPr>
                <a:defRPr/>
              </a:pPr>
              <a:t>120</a:t>
            </a:fld>
            <a:endParaRPr lang="it-IT"/>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p:cNvSpPr>
          <p:nvPr>
            <p:ph type="title"/>
          </p:nvPr>
        </p:nvSpPr>
        <p:spPr/>
        <p:txBody>
          <a:bodyPr/>
          <a:lstStyle/>
          <a:p>
            <a:pPr eaLnBrk="1" hangingPunct="1"/>
            <a:r>
              <a:rPr lang="it-IT" smtClean="0"/>
              <a:t>LA COMUNICAZIONE DELL’AZIENDA /1</a:t>
            </a:r>
          </a:p>
        </p:txBody>
      </p:sp>
      <p:sp>
        <p:nvSpPr>
          <p:cNvPr id="300034" name="Rectangle 3"/>
          <p:cNvSpPr>
            <a:spLocks noChangeArrowheads="1"/>
          </p:cNvSpPr>
          <p:nvPr/>
        </p:nvSpPr>
        <p:spPr bwMode="auto">
          <a:xfrm>
            <a:off x="747713" y="981075"/>
            <a:ext cx="4392612"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Parliamo ora dei messaggi di comunicazione forniti da Acquedotto del Fiora spa, quali ad esempio quelli relativi al risparmio idrico, alla guida ai canali di contatto con l’azienda. Lei si ricorda di avere visto o sentito qualche messaggio di Acquedotto del Fiora Spa?</a:t>
            </a:r>
          </a:p>
        </p:txBody>
      </p:sp>
      <p:graphicFrame>
        <p:nvGraphicFramePr>
          <p:cNvPr id="300035" name="Object 4"/>
          <p:cNvGraphicFramePr>
            <a:graphicFrameLocks noChangeAspect="1"/>
          </p:cNvGraphicFramePr>
          <p:nvPr/>
        </p:nvGraphicFramePr>
        <p:xfrm>
          <a:off x="787400" y="2082800"/>
          <a:ext cx="4216400" cy="3024188"/>
        </p:xfrm>
        <a:graphic>
          <a:graphicData uri="http://schemas.openxmlformats.org/presentationml/2006/ole">
            <p:oleObj spid="_x0000_s300035" r:id="rId4" imgW="4218798" imgH="3023878" progId="Excel.Chart.8">
              <p:embed/>
            </p:oleObj>
          </a:graphicData>
        </a:graphic>
      </p:graphicFrame>
      <p:sp>
        <p:nvSpPr>
          <p:cNvPr id="300036" name="Line 5"/>
          <p:cNvSpPr>
            <a:spLocks noChangeShapeType="1"/>
          </p:cNvSpPr>
          <p:nvPr/>
        </p:nvSpPr>
        <p:spPr bwMode="auto">
          <a:xfrm>
            <a:off x="4356100" y="2276475"/>
            <a:ext cx="1079500" cy="0"/>
          </a:xfrm>
          <a:prstGeom prst="line">
            <a:avLst/>
          </a:prstGeom>
          <a:noFill/>
          <a:ln w="28575">
            <a:solidFill>
              <a:srgbClr val="008000"/>
            </a:solidFill>
            <a:round/>
            <a:headEnd/>
            <a:tailEnd type="triangle" w="med" len="med"/>
          </a:ln>
        </p:spPr>
        <p:txBody>
          <a:bodyPr lIns="90000" tIns="46800" rIns="90000" bIns="46800"/>
          <a:lstStyle/>
          <a:p>
            <a:endParaRPr lang="it-IT"/>
          </a:p>
        </p:txBody>
      </p:sp>
      <p:sp>
        <p:nvSpPr>
          <p:cNvPr id="300037" name="Rectangle 5"/>
          <p:cNvSpPr>
            <a:spLocks noChangeArrowheads="1"/>
          </p:cNvSpPr>
          <p:nvPr/>
        </p:nvSpPr>
        <p:spPr bwMode="auto">
          <a:xfrm>
            <a:off x="5673725" y="1143000"/>
            <a:ext cx="3327400" cy="793750"/>
          </a:xfrm>
          <a:prstGeom prst="rect">
            <a:avLst/>
          </a:prstGeom>
          <a:noFill/>
          <a:ln w="9525">
            <a:noFill/>
            <a:miter lim="800000"/>
            <a:headEnd/>
            <a:tailEnd/>
          </a:ln>
        </p:spPr>
        <p:txBody>
          <a:bodyPr lIns="90000" tIns="46800" rIns="90000" bIns="46800"/>
          <a:lstStyle/>
          <a:p>
            <a:pPr marL="177800" indent="-177800" eaLnBrk="0" hangingPunct="0">
              <a:spcBef>
                <a:spcPct val="20000"/>
              </a:spcBef>
              <a:buFontTx/>
              <a:buBlip>
                <a:blip r:embed="rId5"/>
              </a:buBlip>
            </a:pPr>
            <a:r>
              <a:rPr lang="it-IT" sz="1200">
                <a:solidFill>
                  <a:schemeClr val="tx1"/>
                </a:solidFill>
                <a:latin typeface="Arial" charset="0"/>
                <a:cs typeface="Arial" charset="0"/>
              </a:rPr>
              <a:t>Dove ha visto o sentito questi messaggi di comunicazione di Acquedotto del Fiora Spa? (risposta multipla)</a:t>
            </a:r>
          </a:p>
        </p:txBody>
      </p:sp>
      <p:graphicFrame>
        <p:nvGraphicFramePr>
          <p:cNvPr id="300038" name="Object 8"/>
          <p:cNvGraphicFramePr>
            <a:graphicFrameLocks noChangeAspect="1"/>
          </p:cNvGraphicFramePr>
          <p:nvPr/>
        </p:nvGraphicFramePr>
        <p:xfrm>
          <a:off x="5635625" y="1743075"/>
          <a:ext cx="3813175" cy="4079875"/>
        </p:xfrm>
        <a:graphic>
          <a:graphicData uri="http://schemas.openxmlformats.org/presentationml/2006/ole">
            <p:oleObj spid="_x0000_s300038" r:id="rId6" imgW="3816427" imgH="4078577" progId="Excel.Chart.8">
              <p:embed/>
            </p:oleObj>
          </a:graphicData>
        </a:graphic>
      </p:graphicFrame>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300040" name="Text Box 10"/>
          <p:cNvSpPr txBox="1">
            <a:spLocks noChangeArrowheads="1"/>
          </p:cNvSpPr>
          <p:nvPr/>
        </p:nvSpPr>
        <p:spPr bwMode="auto">
          <a:xfrm>
            <a:off x="5857875" y="5788025"/>
            <a:ext cx="31686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(9</a:t>
            </a:r>
            <a:r>
              <a:rPr lang="it-IT" sz="900">
                <a:solidFill>
                  <a:schemeClr val="tx1"/>
                </a:solidFill>
                <a:latin typeface="Arial" charset="0"/>
              </a:rPr>
              <a:t>%)</a:t>
            </a:r>
          </a:p>
        </p:txBody>
      </p:sp>
      <p:sp>
        <p:nvSpPr>
          <p:cNvPr id="13" name="Segnaposto numero diapositiva 12"/>
          <p:cNvSpPr>
            <a:spLocks noGrp="1"/>
          </p:cNvSpPr>
          <p:nvPr>
            <p:ph type="sldNum" sz="quarter" idx="10"/>
          </p:nvPr>
        </p:nvSpPr>
        <p:spPr/>
        <p:txBody>
          <a:bodyPr/>
          <a:lstStyle/>
          <a:p>
            <a:pPr>
              <a:defRPr/>
            </a:pPr>
            <a:fld id="{3DE2D5C2-174B-41F1-8743-8CEA2ED17D97}" type="slidenum">
              <a:rPr lang="it-IT" smtClean="0"/>
              <a:pPr>
                <a:defRPr/>
              </a:pPr>
              <a:t>121</a:t>
            </a:fld>
            <a:endParaRPr lang="it-IT"/>
          </a:p>
        </p:txBody>
      </p:sp>
      <p:sp>
        <p:nvSpPr>
          <p:cNvPr id="300042" name="Text Box 10"/>
          <p:cNvSpPr txBox="1">
            <a:spLocks noChangeArrowheads="1"/>
          </p:cNvSpPr>
          <p:nvPr/>
        </p:nvSpPr>
        <p:spPr bwMode="auto">
          <a:xfrm>
            <a:off x="1187450" y="507365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800">
                <a:solidFill>
                  <a:schemeClr val="tx1"/>
                </a:solidFill>
                <a:latin typeface="Arial" charset="0"/>
              </a:rPr>
              <a:t>UNIVERSO</a:t>
            </a:r>
            <a:r>
              <a:rPr lang="it-IT" sz="900">
                <a:solidFill>
                  <a:schemeClr val="tx1"/>
                </a:solidFill>
                <a:latin typeface="Arial" charset="0"/>
              </a:rPr>
              <a:t>: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8"/>
          <p:cNvSpPr>
            <a:spLocks noGrp="1"/>
          </p:cNvSpPr>
          <p:nvPr>
            <p:ph type="title"/>
          </p:nvPr>
        </p:nvSpPr>
        <p:spPr/>
        <p:txBody>
          <a:bodyPr/>
          <a:lstStyle/>
          <a:p>
            <a:pPr eaLnBrk="1" hangingPunct="1"/>
            <a:r>
              <a:rPr lang="it-IT" smtClean="0"/>
              <a:t>LA COMUNICAZIONE DELL’AZIENDA /2</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COMUNICAZIONE DELL’AZIENDA</a:t>
            </a:r>
            <a:endParaRPr lang="it-IT" sz="1800" i="1" dirty="0">
              <a:solidFill>
                <a:schemeClr val="bg1"/>
              </a:solidFill>
              <a:effectLst>
                <a:outerShdw blurRad="38100" dist="38100" dir="2700000" algn="tl">
                  <a:srgbClr val="C0C0C0"/>
                </a:outerShdw>
              </a:effectLst>
            </a:endParaRPr>
          </a:p>
        </p:txBody>
      </p:sp>
      <p:sp>
        <p:nvSpPr>
          <p:cNvPr id="301059"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177800" indent="-177800" algn="just">
              <a:spcBef>
                <a:spcPct val="20000"/>
              </a:spcBef>
              <a:buFont typeface="Arial" charset="0"/>
              <a:buBlip>
                <a:blip r:embed="rId3"/>
              </a:buBlip>
            </a:pPr>
            <a:r>
              <a:rPr lang="it-IT" sz="1200">
                <a:solidFill>
                  <a:schemeClr val="tx1"/>
                </a:solidFill>
                <a:latin typeface="Arial" charset="0"/>
              </a:rPr>
              <a:t>Il giudizio che Lei dà di queste informazioni per quanto riguarda la loro facilità di lettura e comprensione, è …</a:t>
            </a:r>
          </a:p>
        </p:txBody>
      </p:sp>
      <p:graphicFrame>
        <p:nvGraphicFramePr>
          <p:cNvPr id="301060" name="Object 71"/>
          <p:cNvGraphicFramePr>
            <a:graphicFrameLocks noChangeAspect="1"/>
          </p:cNvGraphicFramePr>
          <p:nvPr/>
        </p:nvGraphicFramePr>
        <p:xfrm>
          <a:off x="1209675" y="1382713"/>
          <a:ext cx="6992938" cy="4945062"/>
        </p:xfrm>
        <a:graphic>
          <a:graphicData uri="http://schemas.openxmlformats.org/presentationml/2006/ole">
            <p:oleObj spid="_x0000_s301060" r:id="rId4" imgW="6998815" imgH="4944285" progId="Excel.Chart.8">
              <p:embed/>
            </p:oleObj>
          </a:graphicData>
        </a:graphic>
      </p:graphicFrame>
      <p:sp>
        <p:nvSpPr>
          <p:cNvPr id="8" name="Segnaposto numero diapositiva 7"/>
          <p:cNvSpPr>
            <a:spLocks noGrp="1"/>
          </p:cNvSpPr>
          <p:nvPr>
            <p:ph type="sldNum" sz="quarter" idx="10"/>
          </p:nvPr>
        </p:nvSpPr>
        <p:spPr/>
        <p:txBody>
          <a:bodyPr/>
          <a:lstStyle/>
          <a:p>
            <a:pPr>
              <a:defRPr/>
            </a:pPr>
            <a:fld id="{94DDF91B-9873-436E-9C98-E444746A5463}" type="slidenum">
              <a:rPr lang="it-IT" smtClean="0"/>
              <a:pPr>
                <a:defRPr/>
              </a:pPr>
              <a:t>122</a:t>
            </a:fld>
            <a:endParaRPr lang="it-IT"/>
          </a:p>
        </p:txBody>
      </p:sp>
      <p:sp>
        <p:nvSpPr>
          <p:cNvPr id="301062" name="Text Box 10"/>
          <p:cNvSpPr txBox="1">
            <a:spLocks noChangeArrowheads="1"/>
          </p:cNvSpPr>
          <p:nvPr/>
        </p:nvSpPr>
        <p:spPr bwMode="auto">
          <a:xfrm>
            <a:off x="3571875" y="6200775"/>
            <a:ext cx="371475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(9%)</a:t>
            </a:r>
            <a:endParaRPr lang="it-IT" sz="900">
              <a:solidFill>
                <a:schemeClr val="tx1"/>
              </a:solidFill>
              <a:latin typeface="Arial"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Terza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Numero Verde commerciale</a:t>
            </a:r>
          </a:p>
        </p:txBody>
      </p:sp>
      <p:sp>
        <p:nvSpPr>
          <p:cNvPr id="302082"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(300 interviste a persone che hanno contattato il numero verde </a:t>
            </a:r>
            <a:br>
              <a:rPr lang="it-IT" sz="1200" i="1">
                <a:solidFill>
                  <a:schemeClr val="tx1"/>
                </a:solidFill>
              </a:rPr>
            </a:br>
            <a:r>
              <a:rPr lang="it-IT" sz="1200" i="1">
                <a:solidFill>
                  <a:schemeClr val="tx1"/>
                </a:solidFill>
              </a:rPr>
              <a:t>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7DF531BC-F090-47C4-A621-07BB2DA620C6}" type="slidenum">
              <a:rPr lang="it-IT" smtClean="0"/>
              <a:pPr>
                <a:defRPr/>
              </a:pPr>
              <a:t>123</a:t>
            </a:fld>
            <a:endParaRPr lang="it-IT"/>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0310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D26F67BC-DD53-434B-AEC8-9AE4043D7448}" type="slidenum">
              <a:rPr lang="it-IT" smtClean="0"/>
              <a:pPr>
                <a:defRPr/>
              </a:pPr>
              <a:t>124</a:t>
            </a:fld>
            <a:endParaRPr lang="it-IT"/>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04130" name="Rectangle 8"/>
          <p:cNvSpPr>
            <a:spLocks noGrp="1"/>
          </p:cNvSpPr>
          <p:nvPr>
            <p:ph type="title"/>
          </p:nvPr>
        </p:nvSpPr>
        <p:spPr/>
        <p:txBody>
          <a:bodyPr/>
          <a:lstStyle/>
          <a:p>
            <a:pPr eaLnBrk="1" hangingPunct="1"/>
            <a:r>
              <a:rPr lang="it-IT" smtClean="0"/>
              <a:t>MOTIVI E MODALITÀ DI CONTATTO /1</a:t>
            </a:r>
          </a:p>
        </p:txBody>
      </p:sp>
      <p:sp>
        <p:nvSpPr>
          <p:cNvPr id="304131" name="Rectangle 3"/>
          <p:cNvSpPr>
            <a:spLocks noChangeArrowheads="1"/>
          </p:cNvSpPr>
          <p:nvPr/>
        </p:nvSpPr>
        <p:spPr bwMode="auto">
          <a:xfrm>
            <a:off x="684213"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Parliamo della sua ultima telefonata al </a:t>
            </a:r>
            <a:r>
              <a:rPr lang="it-IT" sz="1200">
                <a:solidFill>
                  <a:schemeClr val="tx1"/>
                </a:solidFill>
                <a:latin typeface="Arial" charset="0"/>
                <a:cs typeface="Arial" charset="0"/>
              </a:rPr>
              <a:t>Call Center </a:t>
            </a:r>
            <a:r>
              <a:rPr lang="it-IT" sz="1200">
                <a:solidFill>
                  <a:schemeClr val="tx1"/>
                </a:solidFill>
                <a:latin typeface="Arial" charset="0"/>
              </a:rPr>
              <a:t>di Acquedotto del Fiora Spa. Per quali motivi ha chiamato il </a:t>
            </a:r>
            <a:r>
              <a:rPr lang="it-IT" sz="1200">
                <a:solidFill>
                  <a:schemeClr val="tx1"/>
                </a:solidFill>
                <a:latin typeface="Arial" charset="0"/>
                <a:cs typeface="Arial" charset="0"/>
              </a:rPr>
              <a:t>Call Center </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60196149-0CF4-4160-8EBE-503E4575F4FB}" type="slidenum">
              <a:rPr lang="it-IT" smtClean="0"/>
              <a:pPr>
                <a:defRPr/>
              </a:pPr>
              <a:t>125</a:t>
            </a:fld>
            <a:endParaRPr lang="it-IT"/>
          </a:p>
        </p:txBody>
      </p:sp>
      <p:sp>
        <p:nvSpPr>
          <p:cNvPr id="9" name="Text Box 10"/>
          <p:cNvSpPr txBox="1">
            <a:spLocks noChangeArrowheads="1"/>
          </p:cNvSpPr>
          <p:nvPr/>
        </p:nvSpPr>
        <p:spPr bwMode="auto">
          <a:xfrm>
            <a:off x="3348038" y="6097588"/>
            <a:ext cx="3887787"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(300 CASI AD HOC)</a:t>
            </a:r>
            <a:endParaRPr lang="it-IT" sz="900" dirty="0">
              <a:solidFill>
                <a:schemeClr val="tx1"/>
              </a:solidFill>
              <a:latin typeface="+mn-lt"/>
            </a:endParaRPr>
          </a:p>
        </p:txBody>
      </p:sp>
      <p:graphicFrame>
        <p:nvGraphicFramePr>
          <p:cNvPr id="304134" name="Object 2"/>
          <p:cNvGraphicFramePr>
            <a:graphicFrameLocks noChangeAspect="1"/>
          </p:cNvGraphicFramePr>
          <p:nvPr/>
        </p:nvGraphicFramePr>
        <p:xfrm>
          <a:off x="849313" y="1146175"/>
          <a:ext cx="7416800" cy="4598988"/>
        </p:xfrm>
        <a:graphic>
          <a:graphicData uri="http://schemas.openxmlformats.org/presentationml/2006/ole">
            <p:oleObj spid="_x0000_s304134" r:id="rId4" imgW="7419475" imgH="4596782" progId="Excel.Chart.8">
              <p:embed/>
            </p:oleObj>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5153" name="Object 2"/>
          <p:cNvGraphicFramePr>
            <a:graphicFrameLocks noChangeAspect="1"/>
          </p:cNvGraphicFramePr>
          <p:nvPr/>
        </p:nvGraphicFramePr>
        <p:xfrm>
          <a:off x="663575" y="1450975"/>
          <a:ext cx="7847013" cy="4598988"/>
        </p:xfrm>
        <a:graphic>
          <a:graphicData uri="http://schemas.openxmlformats.org/presentationml/2006/ole">
            <p:oleObj spid="_x0000_s305153" r:id="rId3" imgW="7846232" imgH="4596782" progId="Excel.Chart.8">
              <p:embed/>
            </p:oleObj>
          </a:graphicData>
        </a:graphic>
      </p:graphicFrame>
      <p:sp>
        <p:nvSpPr>
          <p:cNvPr id="30515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05155" name="Rectangle 8"/>
          <p:cNvSpPr>
            <a:spLocks noGrp="1"/>
          </p:cNvSpPr>
          <p:nvPr>
            <p:ph type="title"/>
          </p:nvPr>
        </p:nvSpPr>
        <p:spPr/>
        <p:txBody>
          <a:bodyPr/>
          <a:lstStyle/>
          <a:p>
            <a:pPr eaLnBrk="1" hangingPunct="1"/>
            <a:r>
              <a:rPr lang="it-IT" smtClean="0"/>
              <a:t>MOTIVI E MODALITÀ DI CONTATTO /2</a:t>
            </a:r>
          </a:p>
        </p:txBody>
      </p:sp>
      <p:sp>
        <p:nvSpPr>
          <p:cNvPr id="305156"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Dove ha reperito il numero </a:t>
            </a:r>
            <a:r>
              <a:rPr lang="it-IT" sz="1200">
                <a:solidFill>
                  <a:schemeClr val="tx1"/>
                </a:solidFill>
                <a:latin typeface="Arial" charset="0"/>
                <a:cs typeface="Arial" charset="0"/>
              </a:rPr>
              <a:t>verde o a pagamento </a:t>
            </a:r>
            <a:r>
              <a:rPr lang="it-IT" sz="1200">
                <a:solidFill>
                  <a:schemeClr val="tx1"/>
                </a:solidFill>
                <a:latin typeface="Arial" charset="0"/>
              </a:rPr>
              <a:t>di Acquedotto del Fiora Spa al quale ha telefonato? (risposta multipla) </a:t>
            </a:r>
          </a:p>
        </p:txBody>
      </p:sp>
      <p:sp>
        <p:nvSpPr>
          <p:cNvPr id="9" name="Segnaposto numero diapositiva 8"/>
          <p:cNvSpPr>
            <a:spLocks noGrp="1"/>
          </p:cNvSpPr>
          <p:nvPr>
            <p:ph type="sldNum" sz="quarter" idx="10"/>
          </p:nvPr>
        </p:nvSpPr>
        <p:spPr/>
        <p:txBody>
          <a:bodyPr/>
          <a:lstStyle/>
          <a:p>
            <a:pPr>
              <a:defRPr/>
            </a:pPr>
            <a:fld id="{0AE1B8E9-B0AE-45A8-A3AF-30191BFA8DF8}" type="slidenum">
              <a:rPr lang="it-IT" smtClean="0"/>
              <a:pPr>
                <a:defRPr/>
              </a:pPr>
              <a:t>126</a:t>
            </a:fld>
            <a:endParaRPr lang="it-IT"/>
          </a:p>
        </p:txBody>
      </p:sp>
      <p:sp>
        <p:nvSpPr>
          <p:cNvPr id="11" name="Text Box 10"/>
          <p:cNvSpPr txBox="1">
            <a:spLocks noChangeArrowheads="1"/>
          </p:cNvSpPr>
          <p:nvPr/>
        </p:nvSpPr>
        <p:spPr bwMode="auto">
          <a:xfrm>
            <a:off x="3429000" y="6097588"/>
            <a:ext cx="38798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177" name="Object 8"/>
          <p:cNvGraphicFramePr>
            <a:graphicFrameLocks noGrp="1" noChangeAspect="1"/>
          </p:cNvGraphicFramePr>
          <p:nvPr>
            <p:ph sz="half" idx="4294967295"/>
          </p:nvPr>
        </p:nvGraphicFramePr>
        <p:xfrm>
          <a:off x="1549400" y="1422400"/>
          <a:ext cx="6807200" cy="4321175"/>
        </p:xfrm>
        <a:graphic>
          <a:graphicData uri="http://schemas.openxmlformats.org/presentationml/2006/ole">
            <p:oleObj spid="_x0000_s306177" r:id="rId3" imgW="6809822" imgH="4322439" progId="Excel.Chart.8">
              <p:embed/>
            </p:oleObj>
          </a:graphicData>
        </a:graphic>
      </p:graphicFrame>
      <p:sp>
        <p:nvSpPr>
          <p:cNvPr id="30617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/3</a:t>
            </a:r>
          </a:p>
        </p:txBody>
      </p:sp>
      <p:sp>
        <p:nvSpPr>
          <p:cNvPr id="306180"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Quando ha chiamato il Call Center ha trovato la linea telefonica libera al primo tentativo oppure ha sentito il segnale di occupato? </a:t>
            </a:r>
          </a:p>
        </p:txBody>
      </p:sp>
      <p:sp>
        <p:nvSpPr>
          <p:cNvPr id="7" name="Segnaposto numero diapositiva 6"/>
          <p:cNvSpPr>
            <a:spLocks noGrp="1"/>
          </p:cNvSpPr>
          <p:nvPr>
            <p:ph type="sldNum" sz="quarter" idx="10"/>
          </p:nvPr>
        </p:nvSpPr>
        <p:spPr/>
        <p:txBody>
          <a:bodyPr/>
          <a:lstStyle/>
          <a:p>
            <a:pPr>
              <a:defRPr/>
            </a:pPr>
            <a:fld id="{EBB4DB38-4241-4AD2-B475-CA373F54A2B4}" type="slidenum">
              <a:rPr lang="it-IT" smtClean="0"/>
              <a:pPr>
                <a:defRPr/>
              </a:pPr>
              <a:t>127</a:t>
            </a:fld>
            <a:endParaRPr lang="it-IT"/>
          </a:p>
        </p:txBody>
      </p:sp>
      <p:sp>
        <p:nvSpPr>
          <p:cNvPr id="9" name="Text Box 10"/>
          <p:cNvSpPr txBox="1">
            <a:spLocks noChangeArrowheads="1"/>
          </p:cNvSpPr>
          <p:nvPr/>
        </p:nvSpPr>
        <p:spPr bwMode="auto">
          <a:xfrm>
            <a:off x="3429000" y="6097588"/>
            <a:ext cx="3951288"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01" name="Object 8"/>
          <p:cNvGraphicFramePr>
            <a:graphicFrameLocks noGrp="1" noChangeAspect="1"/>
          </p:cNvGraphicFramePr>
          <p:nvPr>
            <p:ph sz="half" idx="4294967295"/>
          </p:nvPr>
        </p:nvGraphicFramePr>
        <p:xfrm>
          <a:off x="979488" y="1397000"/>
          <a:ext cx="7567612" cy="4216400"/>
        </p:xfrm>
        <a:graphic>
          <a:graphicData uri="http://schemas.openxmlformats.org/presentationml/2006/ole">
            <p:oleObj spid="_x0000_s307201" r:id="rId3" imgW="7565792" imgH="4218798" progId="Excel.Chart.8">
              <p:embed/>
            </p:oleObj>
          </a:graphicData>
        </a:graphic>
      </p:graphicFrame>
      <p:sp>
        <p:nvSpPr>
          <p:cNvPr id="30720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/4</a:t>
            </a:r>
          </a:p>
        </p:txBody>
      </p:sp>
      <p:sp>
        <p:nvSpPr>
          <p:cNvPr id="307204"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Quante altre volte ha dovuto richiamare lo stesso giorno, prima di trovare la linea libera?</a:t>
            </a:r>
          </a:p>
        </p:txBody>
      </p:sp>
      <p:sp>
        <p:nvSpPr>
          <p:cNvPr id="7" name="Segnaposto numero diapositiva 6"/>
          <p:cNvSpPr>
            <a:spLocks noGrp="1"/>
          </p:cNvSpPr>
          <p:nvPr>
            <p:ph type="sldNum" sz="quarter" idx="10"/>
          </p:nvPr>
        </p:nvSpPr>
        <p:spPr/>
        <p:txBody>
          <a:bodyPr/>
          <a:lstStyle/>
          <a:p>
            <a:pPr>
              <a:defRPr/>
            </a:pPr>
            <a:fld id="{2A675CA3-A481-4E04-90BC-AA1F42B31724}" type="slidenum">
              <a:rPr lang="it-IT" smtClean="0"/>
              <a:pPr>
                <a:defRPr/>
              </a:pPr>
              <a:t>128</a:t>
            </a:fld>
            <a:endParaRPr lang="it-IT"/>
          </a:p>
        </p:txBody>
      </p:sp>
      <p:sp>
        <p:nvSpPr>
          <p:cNvPr id="9" name="Text Box 10"/>
          <p:cNvSpPr txBox="1">
            <a:spLocks noChangeArrowheads="1"/>
          </p:cNvSpPr>
          <p:nvPr/>
        </p:nvSpPr>
        <p:spPr bwMode="auto">
          <a:xfrm>
            <a:off x="3429000" y="6097588"/>
            <a:ext cx="38798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coloro che hanno trovato la linea occupata (10% campione)</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225" name="Object 3"/>
          <p:cNvGraphicFramePr>
            <a:graphicFrameLocks noGrp="1" noChangeAspect="1"/>
          </p:cNvGraphicFramePr>
          <p:nvPr>
            <p:ph sz="half" idx="1"/>
          </p:nvPr>
        </p:nvGraphicFramePr>
        <p:xfrm>
          <a:off x="839788" y="974725"/>
          <a:ext cx="3917950" cy="3759200"/>
        </p:xfrm>
        <a:graphic>
          <a:graphicData uri="http://schemas.openxmlformats.org/presentationml/2006/ole">
            <p:oleObj spid="_x0000_s308225" r:id="rId3" imgW="3913971" imgH="3761558" progId="Excel.Chart.8">
              <p:embed/>
            </p:oleObj>
          </a:graphicData>
        </a:graphic>
      </p:graphicFrame>
      <p:grpSp>
        <p:nvGrpSpPr>
          <p:cNvPr id="60419" name="Group 4"/>
          <p:cNvGrpSpPr>
            <a:grpSpLocks/>
          </p:cNvGrpSpPr>
          <p:nvPr/>
        </p:nvGrpSpPr>
        <p:grpSpPr bwMode="auto">
          <a:xfrm>
            <a:off x="4285357" y="4077196"/>
            <a:ext cx="574675" cy="215900"/>
            <a:chOff x="2629" y="2115"/>
            <a:chExt cx="342" cy="226"/>
          </a:xfrm>
          <a:solidFill>
            <a:srgbClr val="F8FF00"/>
          </a:solidFill>
        </p:grpSpPr>
        <p:sp>
          <p:nvSpPr>
            <p:cNvPr id="60465" name="AutoShape 5"/>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0466" name="AutoShape 6"/>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308227"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08228" name="Text Box 8"/>
          <p:cNvSpPr txBox="1">
            <a:spLocks noChangeArrowheads="1"/>
          </p:cNvSpPr>
          <p:nvPr/>
        </p:nvSpPr>
        <p:spPr bwMode="auto">
          <a:xfrm>
            <a:off x="5076825" y="39338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Cosa dovrà fare ancora?</a:t>
            </a:r>
            <a:r>
              <a:rPr lang="it-IT" sz="1200" i="1">
                <a:solidFill>
                  <a:schemeClr val="tx1"/>
                </a:solidFill>
                <a:latin typeface="Arial" charset="0"/>
              </a:rPr>
              <a:t> (risposta multipla)</a:t>
            </a:r>
            <a:endParaRPr lang="it-IT" sz="1200">
              <a:solidFill>
                <a:schemeClr val="tx1"/>
              </a:solidFill>
              <a:latin typeface="Arial" charset="0"/>
            </a:endParaRPr>
          </a:p>
        </p:txBody>
      </p:sp>
      <p:sp>
        <p:nvSpPr>
          <p:cNvPr id="308229" name="Text Box 10"/>
          <p:cNvSpPr txBox="1">
            <a:spLocks noChangeArrowheads="1"/>
          </p:cNvSpPr>
          <p:nvPr/>
        </p:nvSpPr>
        <p:spPr bwMode="auto">
          <a:xfrm>
            <a:off x="4787900" y="750888"/>
            <a:ext cx="36004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Per quali motivi non è riuscito a risolvere la sua richiesta? </a:t>
            </a:r>
            <a:r>
              <a:rPr lang="it-IT" sz="1200" i="1">
                <a:solidFill>
                  <a:schemeClr val="tx1"/>
                </a:solidFill>
                <a:latin typeface="Arial" charset="0"/>
              </a:rPr>
              <a:t>(risposta multipla)</a:t>
            </a:r>
          </a:p>
        </p:txBody>
      </p:sp>
      <p:grpSp>
        <p:nvGrpSpPr>
          <p:cNvPr id="308230" name="Group 11"/>
          <p:cNvGrpSpPr>
            <a:grpSpLocks/>
          </p:cNvGrpSpPr>
          <p:nvPr/>
        </p:nvGrpSpPr>
        <p:grpSpPr bwMode="auto">
          <a:xfrm>
            <a:off x="4357688" y="1628775"/>
            <a:ext cx="574675" cy="215900"/>
            <a:chOff x="2629" y="2115"/>
            <a:chExt cx="342" cy="226"/>
          </a:xfrm>
        </p:grpSpPr>
        <p:sp>
          <p:nvSpPr>
            <p:cNvPr id="308266" name="AutoShape 12"/>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08267" name="AutoShape 13"/>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08231" name="Rectangle 16"/>
          <p:cNvSpPr>
            <a:spLocks noGrp="1" noChangeArrowheads="1"/>
          </p:cNvSpPr>
          <p:nvPr>
            <p:ph type="title"/>
          </p:nvPr>
        </p:nvSpPr>
        <p:spPr>
          <a:xfrm>
            <a:off x="760413" y="53975"/>
            <a:ext cx="8204200" cy="1143000"/>
          </a:xfrm>
        </p:spPr>
        <p:txBody>
          <a:bodyPr/>
          <a:lstStyle/>
          <a:p>
            <a:pPr eaLnBrk="1" hangingPunct="1"/>
            <a:r>
              <a:rPr lang="it-IT" smtClean="0"/>
              <a:t>MOTIVI E MODALITÀ DI CONTATTO /5</a:t>
            </a:r>
          </a:p>
        </p:txBody>
      </p:sp>
      <p:sp>
        <p:nvSpPr>
          <p:cNvPr id="30823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08233" name="Rectangle 3"/>
          <p:cNvSpPr>
            <a:spLocks noChangeArrowheads="1"/>
          </p:cNvSpPr>
          <p:nvPr/>
        </p:nvSpPr>
        <p:spPr bwMode="auto">
          <a:xfrm>
            <a:off x="747713" y="549275"/>
            <a:ext cx="8216900" cy="350838"/>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Con la telefonata al Call Center è riuscito a definire la sua richiesta? </a:t>
            </a:r>
          </a:p>
        </p:txBody>
      </p:sp>
      <p:graphicFrame>
        <p:nvGraphicFramePr>
          <p:cNvPr id="22" name="Tabella 21"/>
          <p:cNvGraphicFramePr>
            <a:graphicFrameLocks noGrp="1"/>
          </p:cNvGraphicFramePr>
          <p:nvPr/>
        </p:nvGraphicFramePr>
        <p:xfrm>
          <a:off x="4932363" y="4292600"/>
          <a:ext cx="3960812" cy="1828800"/>
        </p:xfrm>
        <a:graphic>
          <a:graphicData uri="http://schemas.openxmlformats.org/drawingml/2006/table">
            <a:tbl>
              <a:tblPr>
                <a:tableStyleId>{9D7B26C5-4107-4FEC-AEDC-1716B250A1EF}</a:tableStyleId>
              </a:tblPr>
              <a:tblGrid>
                <a:gridCol w="3417518"/>
                <a:gridCol w="543625"/>
              </a:tblGrid>
              <a:tr h="210527">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T w="28575" cap="flat" cmpd="sng" algn="ctr">
                      <a:solidFill>
                        <a:srgbClr val="FFFF00"/>
                      </a:solidFill>
                      <a:prstDash val="solid"/>
                      <a:round/>
                      <a:headEnd type="none" w="med" len="med"/>
                      <a:tailEnd type="none" w="med" len="med"/>
                    </a:lnT>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tcPr>
                </a:tc>
              </a:tr>
              <a:tr h="149513">
                <a:tc>
                  <a:txBody>
                    <a:bodyPr/>
                    <a:lstStyle/>
                    <a:p>
                      <a:pPr algn="l" fontAlgn="b"/>
                      <a:r>
                        <a:rPr lang="it-IT" sz="1000" b="0" i="0" u="none" strike="noStrike" dirty="0">
                          <a:latin typeface="Arial"/>
                        </a:rPr>
                        <a:t>Attendere una chiamata dell'azienda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54%</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smtClean="0">
                          <a:latin typeface="Arial"/>
                        </a:rPr>
                        <a:t>Recarmi presso gli sportelli dell’azienda</a:t>
                      </a:r>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19%</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a:latin typeface="Arial"/>
                        </a:rPr>
                        <a:t>Chiamare nuovamente il servizio clienti del  call center</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14%</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a:latin typeface="Arial"/>
                        </a:rPr>
                        <a:t>Presentare della documentazione necessaria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11%</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280280">
                <a:tc>
                  <a:txBody>
                    <a:bodyPr/>
                    <a:lstStyle/>
                    <a:p>
                      <a:pPr algn="l" fontAlgn="b"/>
                      <a:r>
                        <a:rPr lang="it-IT" sz="1000" b="0" i="0" u="none" strike="noStrike" dirty="0" smtClean="0">
                          <a:latin typeface="Arial"/>
                        </a:rPr>
                        <a:t>Fare</a:t>
                      </a:r>
                      <a:r>
                        <a:rPr lang="it-IT" sz="1000" b="0" i="0" u="none" strike="noStrike" baseline="0" dirty="0" smtClean="0">
                          <a:latin typeface="Arial"/>
                        </a:rPr>
                        <a:t> dei pagamenti per dar corso alla pratica</a:t>
                      </a:r>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noFill/>
                  </a:tcPr>
                </a:tc>
                <a:tc>
                  <a:txBody>
                    <a:bodyPr/>
                    <a:lstStyle/>
                    <a:p>
                      <a:pPr algn="ctr" fontAlgn="ctr"/>
                      <a:r>
                        <a:rPr lang="it-IT" sz="1100" b="0" i="0" u="none" strike="noStrike" dirty="0" smtClean="0">
                          <a:latin typeface="Arial"/>
                        </a:rPr>
                        <a:t>5%</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noFill/>
                  </a:tcPr>
                </a:tc>
              </a:tr>
              <a:tr h="210527">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B w="28575" cap="flat" cmpd="sng" algn="ctr">
                      <a:solidFill>
                        <a:srgbClr val="FFFF00"/>
                      </a:solidFill>
                      <a:prstDash val="solid"/>
                      <a:round/>
                      <a:headEnd type="none" w="med" len="med"/>
                      <a:tailEnd type="none" w="med" len="med"/>
                    </a:lnB>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B w="28575" cap="flat" cmpd="sng" algn="ctr">
                      <a:solidFill>
                        <a:srgbClr val="FFFF00"/>
                      </a:solidFill>
                      <a:prstDash val="solid"/>
                      <a:round/>
                      <a:headEnd type="none" w="med" len="med"/>
                      <a:tailEnd type="none" w="med" len="med"/>
                    </a:lnB>
                  </a:tcPr>
                </a:tc>
              </a:tr>
            </a:tbl>
          </a:graphicData>
        </a:graphic>
      </p:graphicFrame>
      <p:graphicFrame>
        <p:nvGraphicFramePr>
          <p:cNvPr id="25" name="Tabella 24"/>
          <p:cNvGraphicFramePr>
            <a:graphicFrameLocks noGrp="1"/>
          </p:cNvGraphicFramePr>
          <p:nvPr/>
        </p:nvGraphicFramePr>
        <p:xfrm>
          <a:off x="4999038" y="1254125"/>
          <a:ext cx="3676650" cy="1131888"/>
        </p:xfrm>
        <a:graphic>
          <a:graphicData uri="http://schemas.openxmlformats.org/drawingml/2006/table">
            <a:tbl>
              <a:tblPr>
                <a:tableStyleId>{9D7B26C5-4107-4FEC-AEDC-1716B250A1EF}</a:tableStyleId>
              </a:tblPr>
              <a:tblGrid>
                <a:gridCol w="3214710"/>
                <a:gridCol w="462832"/>
              </a:tblGrid>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it-IT" sz="1100" b="0" i="0" u="none" strike="noStrike" kern="1200" dirty="0" smtClean="0">
                        <a:solidFill>
                          <a:schemeClr val="tx1"/>
                        </a:solidFill>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Rimandato a più persone ma non sono riuscito comunque a risolvere </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fontAlgn="ctr"/>
                      <a:r>
                        <a:rPr lang="it-IT" sz="1100" b="0" i="0" u="none" strike="noStrike" kern="1200" dirty="0" smtClean="0">
                          <a:solidFill>
                            <a:schemeClr val="tx1"/>
                          </a:solidFill>
                          <a:latin typeface="Arial"/>
                          <a:ea typeface="+mn-ea"/>
                          <a:cs typeface="+mn-cs"/>
                        </a:rPr>
                        <a:t>50%</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r>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Devo andare di persona all’ufficio competente</a:t>
                      </a:r>
                    </a:p>
                  </a:txBody>
                  <a:tcPr marL="9525" marR="9525" marT="9525" marB="0" anchor="ctr">
                    <a:lnL w="28575" cap="flat" cmpd="sng" algn="ctr">
                      <a:solidFill>
                        <a:srgbClr val="FF0000"/>
                      </a:solidFill>
                      <a:prstDash val="solid"/>
                      <a:round/>
                      <a:headEnd type="none" w="med" len="med"/>
                      <a:tailEnd type="none" w="med" len="med"/>
                    </a:lnL>
                  </a:tcPr>
                </a:tc>
                <a:tc>
                  <a:txBody>
                    <a:bodyPr/>
                    <a:lstStyle/>
                    <a:p>
                      <a:pPr algn="ctr" fontAlgn="ctr"/>
                      <a:r>
                        <a:rPr lang="it-IT" sz="1100" b="0" i="0" u="none" strike="noStrike" kern="1200" dirty="0" smtClean="0">
                          <a:solidFill>
                            <a:schemeClr val="tx1"/>
                          </a:solidFill>
                          <a:latin typeface="Arial"/>
                          <a:ea typeface="+mn-ea"/>
                          <a:cs typeface="+mn-cs"/>
                        </a:rPr>
                        <a:t>43%</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tcPr>
                </a:tc>
              </a:tr>
              <a:tr h="273846">
                <a:tc>
                  <a:txBody>
                    <a:bodyPr/>
                    <a:lstStyle/>
                    <a:p>
                      <a:pPr algn="l" rtl="0" fontAlgn="t"/>
                      <a:r>
                        <a:rPr lang="it-IT" sz="1100" b="0" i="0" u="none" strike="noStrike" kern="1200" dirty="0" smtClean="0">
                          <a:solidFill>
                            <a:schemeClr val="tx1"/>
                          </a:solidFill>
                          <a:latin typeface="+mn-lt"/>
                          <a:ea typeface="+mn-ea"/>
                          <a:cs typeface="+mn-cs"/>
                        </a:rPr>
                        <a:t>Devo procurarmi della documentazione e poi ricontattarli</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noFill/>
                  </a:tcPr>
                </a:tc>
                <a:tc>
                  <a:txBody>
                    <a:bodyPr/>
                    <a:lstStyle/>
                    <a:p>
                      <a:pPr algn="ctr" fontAlgn="ctr"/>
                      <a:r>
                        <a:rPr lang="it-IT" sz="1100" b="0" i="0" u="none" strike="noStrike" kern="1200" dirty="0" smtClean="0">
                          <a:solidFill>
                            <a:schemeClr val="tx1"/>
                          </a:solidFill>
                          <a:latin typeface="Arial"/>
                          <a:ea typeface="+mn-ea"/>
                          <a:cs typeface="+mn-cs"/>
                        </a:rPr>
                        <a:t>7%</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noFill/>
                  </a:tcPr>
                </a:tc>
              </a:tr>
            </a:tbl>
          </a:graphicData>
        </a:graphic>
      </p:graphicFrame>
      <p:sp>
        <p:nvSpPr>
          <p:cNvPr id="23" name="Segnaposto numero diapositiva 22"/>
          <p:cNvSpPr>
            <a:spLocks noGrp="1"/>
          </p:cNvSpPr>
          <p:nvPr>
            <p:ph type="sldNum" sz="quarter" idx="10"/>
          </p:nvPr>
        </p:nvSpPr>
        <p:spPr/>
        <p:txBody>
          <a:bodyPr/>
          <a:lstStyle/>
          <a:p>
            <a:pPr>
              <a:defRPr/>
            </a:pPr>
            <a:fld id="{AAC4A1F4-3E73-484D-B54D-8B08696FBC58}" type="slidenum">
              <a:rPr lang="it-IT" smtClean="0"/>
              <a:pPr>
                <a:defRPr/>
              </a:pPr>
              <a:t>129</a:t>
            </a:fld>
            <a:endParaRPr lang="it-IT"/>
          </a:p>
        </p:txBody>
      </p:sp>
      <p:sp>
        <p:nvSpPr>
          <p:cNvPr id="26" name="Text Box 10"/>
          <p:cNvSpPr txBox="1">
            <a:spLocks noChangeArrowheads="1"/>
          </p:cNvSpPr>
          <p:nvPr/>
        </p:nvSpPr>
        <p:spPr bwMode="auto">
          <a:xfrm>
            <a:off x="3429000" y="6097588"/>
            <a:ext cx="38798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giudizio globale</a:t>
            </a:r>
          </a:p>
          <a:p>
            <a:pPr algn="r">
              <a:spcBef>
                <a:spcPct val="50000"/>
              </a:spcBef>
            </a:pPr>
            <a:r>
              <a:rPr kumimoji="1" lang="it-IT" sz="2400" b="1" i="1">
                <a:solidFill>
                  <a:schemeClr val="tx1"/>
                </a:solidFill>
              </a:rPr>
              <a:t>(Overall)</a:t>
            </a:r>
          </a:p>
        </p:txBody>
      </p:sp>
      <p:sp>
        <p:nvSpPr>
          <p:cNvPr id="3" name="Segnaposto numero diapositiva 2"/>
          <p:cNvSpPr>
            <a:spLocks noGrp="1"/>
          </p:cNvSpPr>
          <p:nvPr>
            <p:ph type="sldNum" sz="quarter" idx="10"/>
          </p:nvPr>
        </p:nvSpPr>
        <p:spPr/>
        <p:txBody>
          <a:bodyPr/>
          <a:lstStyle/>
          <a:p>
            <a:pPr>
              <a:defRPr/>
            </a:pPr>
            <a:fld id="{263D6C81-5F3C-408A-8A63-6BFCBEFE1CF4}" type="slidenum">
              <a:rPr lang="it-IT" smtClean="0"/>
              <a:pPr>
                <a:defRPr/>
              </a:pPr>
              <a:t>13</a:t>
            </a:fld>
            <a:endParaRPr lang="it-IT"/>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249" name="Object 8"/>
          <p:cNvGraphicFramePr>
            <a:graphicFrameLocks noGrp="1" noChangeAspect="1"/>
          </p:cNvGraphicFramePr>
          <p:nvPr>
            <p:ph sz="half" idx="4294967295"/>
          </p:nvPr>
        </p:nvGraphicFramePr>
        <p:xfrm>
          <a:off x="1320800" y="1492250"/>
          <a:ext cx="6578600" cy="3833813"/>
        </p:xfrm>
        <a:graphic>
          <a:graphicData uri="http://schemas.openxmlformats.org/presentationml/2006/ole">
            <p:oleObj spid="_x0000_s309249" r:id="rId3" imgW="6578154" imgH="3834716" progId="Excel.Chart.8">
              <p:embed/>
            </p:oleObj>
          </a:graphicData>
        </a:graphic>
      </p:graphicFrame>
      <p:sp>
        <p:nvSpPr>
          <p:cNvPr id="30925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/6</a:t>
            </a:r>
          </a:p>
        </p:txBody>
      </p:sp>
      <p:sp>
        <p:nvSpPr>
          <p:cNvPr id="309252"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complesso ricorda quanto è durata la telefonata di cui stiamo parlando, da quando ha preso la linea?</a:t>
            </a:r>
          </a:p>
        </p:txBody>
      </p:sp>
      <p:sp>
        <p:nvSpPr>
          <p:cNvPr id="7" name="Segnaposto numero diapositiva 6"/>
          <p:cNvSpPr>
            <a:spLocks noGrp="1"/>
          </p:cNvSpPr>
          <p:nvPr>
            <p:ph type="sldNum" sz="quarter" idx="10"/>
          </p:nvPr>
        </p:nvSpPr>
        <p:spPr/>
        <p:txBody>
          <a:bodyPr/>
          <a:lstStyle/>
          <a:p>
            <a:pPr>
              <a:defRPr/>
            </a:pPr>
            <a:fld id="{C3D927FD-49DE-4433-A5E2-B5E458C381E6}" type="slidenum">
              <a:rPr lang="it-IT" smtClean="0"/>
              <a:pPr>
                <a:defRPr/>
              </a:pPr>
              <a:t>130</a:t>
            </a:fld>
            <a:endParaRPr lang="it-IT"/>
          </a:p>
        </p:txBody>
      </p:sp>
      <p:sp>
        <p:nvSpPr>
          <p:cNvPr id="9" name="Text Box 10"/>
          <p:cNvSpPr txBox="1">
            <a:spLocks noChangeArrowheads="1"/>
          </p:cNvSpPr>
          <p:nvPr/>
        </p:nvSpPr>
        <p:spPr bwMode="auto">
          <a:xfrm>
            <a:off x="3348038" y="6097588"/>
            <a:ext cx="3887787"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31027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2A94E39A-7261-445F-B7D0-E2B48AA6196D}" type="slidenum">
              <a:rPr lang="it-IT" smtClean="0"/>
              <a:pPr>
                <a:defRPr/>
              </a:pPr>
              <a:t>131</a:t>
            </a:fld>
            <a:endParaRPr lang="it-IT"/>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71" name="Text Box 10"/>
          <p:cNvSpPr txBox="1">
            <a:spLocks noChangeArrowheads="1"/>
          </p:cNvSpPr>
          <p:nvPr/>
        </p:nvSpPr>
        <p:spPr bwMode="auto">
          <a:xfrm>
            <a:off x="5370513" y="5937250"/>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b="1" dirty="0">
                <a:solidFill>
                  <a:schemeClr val="tx1"/>
                </a:solidFill>
                <a:latin typeface="+mn-lt"/>
              </a:rPr>
              <a:t>BASE: HANNO CONTATTATO IL </a:t>
            </a:r>
            <a:r>
              <a:rPr lang="it-IT" sz="900" b="1" dirty="0" err="1">
                <a:solidFill>
                  <a:schemeClr val="tx1"/>
                </a:solidFill>
                <a:latin typeface="+mn-lt"/>
              </a:rPr>
              <a:t>N.V.</a:t>
            </a:r>
            <a:r>
              <a:rPr lang="it-IT" sz="900" b="1" dirty="0">
                <a:solidFill>
                  <a:schemeClr val="tx1"/>
                </a:solidFill>
                <a:latin typeface="+mn-lt"/>
              </a:rPr>
              <a:t> PIÙ DI DUE VOLTE PER LO STESSO MOTIVO </a:t>
            </a:r>
            <a:r>
              <a:rPr lang="it-IT" sz="900" b="1" dirty="0">
                <a:solidFill>
                  <a:schemeClr val="tx1"/>
                </a:solidFill>
                <a:latin typeface="+mn-lt"/>
              </a:rPr>
              <a:t>(12%) </a:t>
            </a:r>
            <a:endParaRPr lang="it-IT" sz="900" b="1" dirty="0">
              <a:solidFill>
                <a:schemeClr val="tx1"/>
              </a:solidFill>
              <a:latin typeface="+mn-lt"/>
            </a:endParaRPr>
          </a:p>
        </p:txBody>
      </p:sp>
      <p:sp>
        <p:nvSpPr>
          <p:cNvPr id="31129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1445" name="Rectangle 3"/>
          <p:cNvSpPr>
            <a:spLocks noChangeArrowheads="1"/>
          </p:cNvSpPr>
          <p:nvPr/>
        </p:nvSpPr>
        <p:spPr bwMode="auto">
          <a:xfrm>
            <a:off x="747713" y="1077913"/>
            <a:ext cx="8216900" cy="56515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defRPr/>
            </a:pPr>
            <a:r>
              <a:rPr lang="it-IT" sz="1200" dirty="0">
                <a:solidFill>
                  <a:schemeClr val="tx1"/>
                </a:solidFill>
                <a:latin typeface="Arial" charset="0"/>
              </a:rPr>
              <a:t>La telefonata di cui abbiamo appena parlato era la prima o si era trattato di una chiamata successiva ad altre, effettuata sempre </a:t>
            </a:r>
            <a:r>
              <a:rPr lang="it-IT" sz="1200" dirty="0">
                <a:solidFill>
                  <a:schemeClr val="tx1"/>
                </a:solidFill>
                <a:latin typeface="+mn-lt"/>
              </a:rPr>
              <a:t>allo stesso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Arial" charset="0"/>
              </a:rPr>
              <a:t>?</a:t>
            </a:r>
            <a:endParaRPr lang="it-IT" sz="1200" dirty="0">
              <a:solidFill>
                <a:schemeClr val="tx1"/>
              </a:solidFill>
              <a:latin typeface="Arial" charset="0"/>
            </a:endParaRPr>
          </a:p>
        </p:txBody>
      </p:sp>
      <p:graphicFrame>
        <p:nvGraphicFramePr>
          <p:cNvPr id="311300" name="Segnaposto contenuto 25"/>
          <p:cNvGraphicFramePr>
            <a:graphicFrameLocks noGrp="1"/>
          </p:cNvGraphicFramePr>
          <p:nvPr>
            <p:ph idx="1"/>
          </p:nvPr>
        </p:nvGraphicFramePr>
        <p:xfrm>
          <a:off x="776288" y="1722438"/>
          <a:ext cx="4422775" cy="3101975"/>
        </p:xfrm>
        <a:graphic>
          <a:graphicData uri="http://schemas.openxmlformats.org/presentationml/2006/ole">
            <p:oleObj spid="_x0000_s311300" r:id="rId4" imgW="4426080" imgH="3103133" progId="Excel.Chart.8">
              <p:embed/>
            </p:oleObj>
          </a:graphicData>
        </a:graphic>
      </p:graphicFrame>
      <p:sp>
        <p:nvSpPr>
          <p:cNvPr id="65566" name="Text Box 6"/>
          <p:cNvSpPr txBox="1">
            <a:spLocks noChangeArrowheads="1"/>
          </p:cNvSpPr>
          <p:nvPr/>
        </p:nvSpPr>
        <p:spPr bwMode="auto">
          <a:xfrm>
            <a:off x="5454650" y="1500188"/>
            <a:ext cx="36893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Quante altre volte aveva già chiamato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per la specifica richiesta ?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a:off x="5004048" y="1988840"/>
            <a:ext cx="500065" cy="357189"/>
            <a:chOff x="2629" y="2115"/>
            <a:chExt cx="342" cy="226"/>
          </a:xfrm>
          <a:solidFill>
            <a:srgbClr val="F8FF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6156325" y="2133600"/>
          <a:ext cx="2381250" cy="1052513"/>
        </p:xfrm>
        <a:graphic>
          <a:graphicData uri="http://schemas.openxmlformats.org/drawingml/2006/table">
            <a:tbl>
              <a:tblPr>
                <a:tableStyleId>{9D7B26C5-4107-4FEC-AEDC-1716B250A1EF}</a:tableStyleId>
              </a:tblPr>
              <a:tblGrid>
                <a:gridCol w="1714512"/>
                <a:gridCol w="666732"/>
              </a:tblGrid>
              <a:tr h="303042">
                <a:tc>
                  <a:txBody>
                    <a:bodyPr/>
                    <a:lstStyle/>
                    <a:p>
                      <a:pPr algn="l" fontAlgn="t"/>
                      <a:r>
                        <a:rPr lang="it-IT" sz="1100" b="0" i="0" u="none" strike="noStrike" dirty="0" smtClean="0">
                          <a:latin typeface="Arial"/>
                        </a:rPr>
                        <a:t>Una </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100" b="0" i="0" u="none" strike="noStrike" dirty="0" smtClean="0">
                          <a:latin typeface="Arial"/>
                        </a:rPr>
                        <a:t>23%</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75050">
                <a:tc>
                  <a:txBody>
                    <a:bodyPr/>
                    <a:lstStyle/>
                    <a:p>
                      <a:pPr algn="l" fontAlgn="t"/>
                      <a:r>
                        <a:rPr lang="it-IT" sz="1100" b="0" i="0" u="none" strike="noStrike" dirty="0" smtClean="0">
                          <a:latin typeface="Arial"/>
                        </a:rPr>
                        <a:t>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ctr" fontAlgn="ctr"/>
                      <a:r>
                        <a:rPr lang="it-IT" sz="1100" b="0" i="0" u="none" strike="noStrike" dirty="0" smtClean="0">
                          <a:latin typeface="Arial"/>
                        </a:rPr>
                        <a:t>46%</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75050">
                <a:tc>
                  <a:txBody>
                    <a:bodyPr/>
                    <a:lstStyle/>
                    <a:p>
                      <a:pPr algn="l" fontAlgn="t"/>
                      <a:r>
                        <a:rPr lang="it-IT" sz="1100" b="0" i="0" u="none" strike="noStrike" dirty="0" smtClean="0">
                          <a:latin typeface="Arial"/>
                        </a:rPr>
                        <a:t>Oltre 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100" b="0" i="0" u="none" strike="noStrike" dirty="0" smtClean="0">
                          <a:latin typeface="Arial"/>
                        </a:rPr>
                        <a:t>31%</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31131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C43EF782-C3D4-49FD-84C6-1287493FDDBC}" type="slidenum">
              <a:rPr lang="it-IT" smtClean="0"/>
              <a:pPr>
                <a:defRPr/>
              </a:pPr>
              <a:t>132</a:t>
            </a:fld>
            <a:endParaRPr lang="it-IT"/>
          </a:p>
        </p:txBody>
      </p:sp>
      <p:sp>
        <p:nvSpPr>
          <p:cNvPr id="14" name="Text Box 10"/>
          <p:cNvSpPr txBox="1">
            <a:spLocks noChangeArrowheads="1"/>
          </p:cNvSpPr>
          <p:nvPr/>
        </p:nvSpPr>
        <p:spPr bwMode="auto">
          <a:xfrm>
            <a:off x="760413" y="3644900"/>
            <a:ext cx="38544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(300 CASI AD HOC)</a:t>
            </a:r>
            <a:endParaRPr lang="it-IT" sz="900" dirty="0">
              <a:solidFill>
                <a:schemeClr val="tx1"/>
              </a:solidFill>
              <a:latin typeface="+mn-lt"/>
            </a:endParaRPr>
          </a:p>
        </p:txBody>
      </p:sp>
      <p:sp>
        <p:nvSpPr>
          <p:cNvPr id="15" name="Text Box 6"/>
          <p:cNvSpPr txBox="1">
            <a:spLocks noChangeArrowheads="1"/>
          </p:cNvSpPr>
          <p:nvPr/>
        </p:nvSpPr>
        <p:spPr bwMode="auto">
          <a:xfrm>
            <a:off x="4572000" y="3716338"/>
            <a:ext cx="4679950" cy="436562"/>
          </a:xfrm>
          <a:prstGeom prst="rect">
            <a:avLst/>
          </a:prstGeom>
          <a:noFill/>
          <a:ln w="9525">
            <a:noFill/>
            <a:miter lim="800000"/>
            <a:headEnd/>
            <a:tailEnd/>
          </a:ln>
        </p:spPr>
        <p:txBody>
          <a:bodyPr lIns="169695" tIns="124443" rIns="169695" bIns="124443" anchor="ctr">
            <a:spAutoFit/>
          </a:bodyPr>
          <a:lstStyle/>
          <a:p>
            <a:pPr marL="177800" indent="-177800" algn="r" defTabSz="957263">
              <a:buClr>
                <a:srgbClr val="000000"/>
              </a:buClr>
              <a:buSzPct val="100000"/>
              <a:buFontTx/>
              <a:buBlip>
                <a:blip r:embed="rId3"/>
              </a:buBlip>
              <a:defRPr/>
            </a:pPr>
            <a:r>
              <a:rPr lang="it-IT" sz="1200" dirty="0">
                <a:solidFill>
                  <a:schemeClr val="tx1"/>
                </a:solidFill>
                <a:latin typeface="+mn-lt"/>
                <a:cs typeface="Arial" pitchFamily="34" charset="0"/>
              </a:rPr>
              <a:t>Perché ha dovuto richiamare più volte</a:t>
            </a:r>
            <a:r>
              <a:rPr lang="it-IT" sz="1200" dirty="0">
                <a:solidFill>
                  <a:schemeClr val="tx1"/>
                </a:solidFill>
                <a:latin typeface="+mn-lt"/>
                <a:cs typeface="Arial" pitchFamily="34" charset="0"/>
              </a:rPr>
              <a:t>? </a:t>
            </a:r>
            <a:r>
              <a:rPr lang="it-IT" sz="1200" i="1" dirty="0">
                <a:solidFill>
                  <a:schemeClr val="tx1"/>
                </a:solidFill>
                <a:latin typeface="+mn-lt"/>
                <a:cs typeface="Arial" pitchFamily="34" charset="0"/>
              </a:rPr>
              <a:t>(risposta multipla)</a:t>
            </a:r>
            <a:r>
              <a:rPr lang="it-IT" sz="1200" dirty="0">
                <a:solidFill>
                  <a:schemeClr val="tx1"/>
                </a:solidFill>
                <a:latin typeface="+mn-lt"/>
                <a:cs typeface="Arial" pitchFamily="34" charset="0"/>
              </a:rPr>
              <a:t> </a:t>
            </a:r>
            <a:endParaRPr lang="it-IT" sz="1200" dirty="0">
              <a:solidFill>
                <a:schemeClr val="tx1"/>
              </a:solidFill>
              <a:latin typeface="+mn-lt"/>
              <a:cs typeface="Arial" pitchFamily="34" charset="0"/>
            </a:endParaRPr>
          </a:p>
        </p:txBody>
      </p:sp>
      <p:graphicFrame>
        <p:nvGraphicFramePr>
          <p:cNvPr id="16" name="Tabella 15"/>
          <p:cNvGraphicFramePr>
            <a:graphicFrameLocks noGrp="1"/>
          </p:cNvGraphicFramePr>
          <p:nvPr/>
        </p:nvGraphicFramePr>
        <p:xfrm>
          <a:off x="5154613" y="4144963"/>
          <a:ext cx="3738562" cy="1784350"/>
        </p:xfrm>
        <a:graphic>
          <a:graphicData uri="http://schemas.openxmlformats.org/drawingml/2006/table">
            <a:tbl>
              <a:tblPr>
                <a:tableStyleId>{9D7B26C5-4107-4FEC-AEDC-1716B250A1EF}</a:tableStyleId>
              </a:tblPr>
              <a:tblGrid>
                <a:gridCol w="3214710"/>
                <a:gridCol w="523860"/>
              </a:tblGrid>
              <a:tr h="273846">
                <a:tc>
                  <a:txBody>
                    <a:bodyPr/>
                    <a:lstStyle/>
                    <a:p>
                      <a:pPr algn="l" fontAlgn="t"/>
                      <a:r>
                        <a:rPr lang="it-IT" sz="1100" b="0" i="0" u="none" strike="noStrike" dirty="0" smtClean="0">
                          <a:latin typeface="+mn-lt"/>
                        </a:rPr>
                        <a:t>Dovevano verificare alcuni aspetti prima di rispondermi</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r" fontAlgn="ctr"/>
                      <a:r>
                        <a:rPr lang="it-IT" sz="1100" b="0" i="0" u="none" strike="noStrike" dirty="0" smtClean="0">
                          <a:latin typeface="Arial"/>
                        </a:rPr>
                        <a:t>31%</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273846">
                <a:tc>
                  <a:txBody>
                    <a:bodyPr/>
                    <a:lstStyle/>
                    <a:p>
                      <a:pPr algn="l" fontAlgn="t"/>
                      <a:r>
                        <a:rPr lang="it-IT" sz="1100" b="0" i="0" u="none" strike="noStrike" dirty="0" smtClean="0">
                          <a:latin typeface="+mn-lt"/>
                        </a:rPr>
                        <a:t>Restavo a lungo in attesa, senza poter parlare con nessuno</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26%</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Non riuscivo ad accedere al servizio</a:t>
                      </a:r>
                      <a:endParaRPr lang="it-IT" sz="1100" b="0" i="0" u="none" strike="noStrike" dirty="0">
                        <a:latin typeface="+mn-lt"/>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14%</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Non</a:t>
                      </a:r>
                      <a:r>
                        <a:rPr lang="it-IT" sz="1100" b="0" i="0" u="none" strike="noStrike" baseline="0" dirty="0" smtClean="0">
                          <a:latin typeface="+mn-lt"/>
                        </a:rPr>
                        <a:t> era presente l’operatore</a:t>
                      </a:r>
                      <a:r>
                        <a:rPr lang="it-IT" sz="1100" b="1" i="0" u="none" strike="noStrike" baseline="0" dirty="0" smtClean="0">
                          <a:solidFill>
                            <a:srgbClr val="FF0000"/>
                          </a:solidFill>
                          <a:latin typeface="+mn-lt"/>
                        </a:rPr>
                        <a:t> </a:t>
                      </a:r>
                      <a:r>
                        <a:rPr lang="it-IT" sz="1100" b="0" i="0" u="none" strike="noStrike" kern="1200" baseline="0" dirty="0" smtClean="0">
                          <a:solidFill>
                            <a:schemeClr val="tx1"/>
                          </a:solidFill>
                          <a:latin typeface="+mn-lt"/>
                          <a:ea typeface="+mn-ea"/>
                          <a:cs typeface="+mn-cs"/>
                        </a:rPr>
                        <a:t>informato</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11%</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kern="1200" baseline="0" dirty="0" smtClean="0">
                          <a:solidFill>
                            <a:schemeClr val="tx1"/>
                          </a:solidFill>
                          <a:latin typeface="+mn-lt"/>
                          <a:ea typeface="+mn-ea"/>
                          <a:cs typeface="+mn-cs"/>
                        </a:rPr>
                        <a:t>Dovevo verificare la fattura</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14%</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kern="1200" baseline="0" dirty="0" smtClean="0">
                          <a:solidFill>
                            <a:schemeClr val="tx1"/>
                          </a:solidFill>
                          <a:latin typeface="+mn-lt"/>
                          <a:ea typeface="+mn-ea"/>
                          <a:cs typeface="+mn-cs"/>
                        </a:rPr>
                        <a:t>Altro</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r" fontAlgn="ctr"/>
                      <a:r>
                        <a:rPr lang="it-IT" sz="1100" b="0" i="0" u="none" strike="noStrike" dirty="0" smtClean="0">
                          <a:latin typeface="Arial"/>
                        </a:rPr>
                        <a:t>3%</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12322"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12323"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a:t>
            </a:r>
          </a:p>
        </p:txBody>
      </p:sp>
      <p:graphicFrame>
        <p:nvGraphicFramePr>
          <p:cNvPr id="312324" name="Object 6"/>
          <p:cNvGraphicFramePr>
            <a:graphicFrameLocks noGrp="1" noChangeAspect="1"/>
          </p:cNvGraphicFramePr>
          <p:nvPr>
            <p:ph sz="half" idx="1"/>
          </p:nvPr>
        </p:nvGraphicFramePr>
        <p:xfrm>
          <a:off x="992188" y="1649413"/>
          <a:ext cx="4059237" cy="3863975"/>
        </p:xfrm>
        <a:graphic>
          <a:graphicData uri="http://schemas.openxmlformats.org/presentationml/2006/ole">
            <p:oleObj spid="_x0000_s312324" r:id="rId4" imgW="4060288" imgH="3865199" progId="Excel.Chart.8">
              <p:embed/>
            </p:oleObj>
          </a:graphicData>
        </a:graphic>
      </p:graphicFrame>
      <p:grpSp>
        <p:nvGrpSpPr>
          <p:cNvPr id="62470" name="Group 8"/>
          <p:cNvGrpSpPr>
            <a:grpSpLocks/>
          </p:cNvGrpSpPr>
          <p:nvPr/>
        </p:nvGrpSpPr>
        <p:grpSpPr bwMode="auto">
          <a:xfrm>
            <a:off x="4572000" y="2348880"/>
            <a:ext cx="574675" cy="215900"/>
            <a:chOff x="2629" y="2115"/>
            <a:chExt cx="342" cy="226"/>
          </a:xfrm>
          <a:solidFill>
            <a:srgbClr val="F8FF00"/>
          </a:solidFill>
        </p:grpSpPr>
        <p:sp>
          <p:nvSpPr>
            <p:cNvPr id="62477" name="AutoShape 9"/>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2478" name="AutoShape 10"/>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66604" name="Text Box 11"/>
          <p:cNvSpPr txBox="1">
            <a:spLocks noChangeArrowheads="1"/>
          </p:cNvSpPr>
          <p:nvPr/>
        </p:nvSpPr>
        <p:spPr bwMode="auto">
          <a:xfrm>
            <a:off x="5500688" y="2630488"/>
            <a:ext cx="3500437" cy="2217737"/>
          </a:xfrm>
          <a:prstGeom prst="rect">
            <a:avLst/>
          </a:prstGeom>
          <a:noFill/>
          <a:ln w="12700" algn="ctr">
            <a:solidFill>
              <a:srgbClr val="F8FF00"/>
            </a:solidFill>
            <a:miter lim="800000"/>
            <a:headEnd/>
            <a:tailEnd/>
          </a:ln>
        </p:spPr>
        <p:txBody>
          <a:bodyPr lIns="90000" tIns="46800" rIns="90000" bIns="46800">
            <a:spAutoFit/>
          </a:bodyPr>
          <a:lstStyle/>
          <a:p>
            <a:pPr defTabSz="449263">
              <a:lnSpc>
                <a:spcPct val="200000"/>
              </a:lnSpc>
              <a:spcBef>
                <a:spcPct val="50000"/>
              </a:spcBef>
              <a:buClr>
                <a:srgbClr val="000000"/>
              </a:buClr>
              <a:buSzPct val="100000"/>
              <a:defRPr/>
            </a:pPr>
            <a:r>
              <a:rPr lang="it-IT" sz="1200" b="1" i="1" dirty="0">
                <a:solidFill>
                  <a:schemeClr val="tx1"/>
                </a:solidFill>
                <a:latin typeface="+mn-lt"/>
              </a:rPr>
              <a:t>“Sportello” (</a:t>
            </a:r>
            <a:r>
              <a:rPr lang="it-IT" sz="1200" b="1" i="1" dirty="0">
                <a:solidFill>
                  <a:schemeClr val="tx1"/>
                </a:solidFill>
                <a:latin typeface="+mn-lt"/>
              </a:rPr>
              <a:t>51%) </a:t>
            </a:r>
            <a:endParaRPr lang="it-IT" sz="1200" b="1" i="1" dirty="0">
              <a:solidFill>
                <a:schemeClr val="tx1"/>
              </a:solidFill>
              <a:latin typeface="+mn-lt"/>
            </a:endParaRPr>
          </a:p>
          <a:p>
            <a:pPr defTabSz="449263">
              <a:lnSpc>
                <a:spcPct val="200000"/>
              </a:lnSpc>
              <a:spcBef>
                <a:spcPct val="50000"/>
              </a:spcBef>
              <a:buClr>
                <a:srgbClr val="000000"/>
              </a:buClr>
              <a:buSzPct val="100000"/>
              <a:defRPr/>
            </a:pPr>
            <a:r>
              <a:rPr lang="it-IT" sz="1200" b="1" i="1" dirty="0">
                <a:solidFill>
                  <a:schemeClr val="tx1"/>
                </a:solidFill>
                <a:latin typeface="+mn-lt"/>
              </a:rPr>
              <a:t>“Ho scritto” (</a:t>
            </a:r>
            <a:r>
              <a:rPr lang="it-IT" sz="1200" b="1" i="1" dirty="0">
                <a:solidFill>
                  <a:schemeClr val="tx1"/>
                </a:solidFill>
                <a:latin typeface="+mn-lt"/>
              </a:rPr>
              <a:t>32%)</a:t>
            </a:r>
            <a:endParaRPr lang="it-IT" sz="1200" b="1" i="1" dirty="0">
              <a:solidFill>
                <a:schemeClr val="tx1"/>
              </a:solidFill>
              <a:latin typeface="+mn-lt"/>
            </a:endParaRPr>
          </a:p>
          <a:p>
            <a:pPr defTabSz="449263">
              <a:lnSpc>
                <a:spcPct val="200000"/>
              </a:lnSpc>
              <a:spcBef>
                <a:spcPct val="500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Contatto diretto con dipendente Acquedotto del Fiora” </a:t>
            </a:r>
            <a:r>
              <a:rPr lang="it-IT" sz="1200" b="1" i="1" dirty="0">
                <a:solidFill>
                  <a:schemeClr val="tx1"/>
                </a:solidFill>
                <a:latin typeface="+mn-lt"/>
              </a:rPr>
              <a:t>(15%)</a:t>
            </a:r>
          </a:p>
          <a:p>
            <a:pPr defTabSz="449263">
              <a:lnSpc>
                <a:spcPct val="200000"/>
              </a:lnSpc>
              <a:spcBef>
                <a:spcPct val="50000"/>
              </a:spcBef>
              <a:buClr>
                <a:srgbClr val="000000"/>
              </a:buClr>
              <a:buSzPct val="100000"/>
              <a:defRPr/>
            </a:pPr>
            <a:r>
              <a:rPr lang="it-IT" sz="1200" b="1" i="1" dirty="0">
                <a:solidFill>
                  <a:schemeClr val="tx1"/>
                </a:solidFill>
                <a:latin typeface="+mn-lt"/>
              </a:rPr>
              <a:t>“Sito Web” (4%)</a:t>
            </a:r>
            <a:endParaRPr lang="it-IT" sz="1200" b="1" i="1" dirty="0">
              <a:solidFill>
                <a:schemeClr val="tx1"/>
              </a:solidFill>
              <a:latin typeface="+mn-lt"/>
            </a:endParaRPr>
          </a:p>
        </p:txBody>
      </p:sp>
      <p:sp>
        <p:nvSpPr>
          <p:cNvPr id="31232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1232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62474"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defRPr/>
            </a:pPr>
            <a:r>
              <a:rPr lang="it-IT" sz="1200" dirty="0">
                <a:solidFill>
                  <a:schemeClr val="tx1"/>
                </a:solidFill>
                <a:latin typeface="Arial" charset="0"/>
              </a:rPr>
              <a:t>Oltre a telefonare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a:t>
            </a:r>
            <a:r>
              <a:rPr lang="it-IT" sz="1200" dirty="0">
                <a:solidFill>
                  <a:schemeClr val="tx1"/>
                </a:solidFill>
                <a:latin typeface="+mn-lt"/>
              </a:rPr>
              <a:t>, </a:t>
            </a:r>
            <a:r>
              <a:rPr lang="it-IT" sz="1200" dirty="0">
                <a:solidFill>
                  <a:schemeClr val="tx1"/>
                </a:solidFill>
                <a:latin typeface="+mn-lt"/>
              </a:rPr>
              <a:t>ha utilizzato </a:t>
            </a:r>
            <a:r>
              <a:rPr lang="it-IT" sz="1200" dirty="0">
                <a:solidFill>
                  <a:schemeClr val="tx1"/>
                </a:solidFill>
                <a:latin typeface="Arial" charset="0"/>
              </a:rPr>
              <a:t>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C58DB5C7-B281-4269-ACBE-40EBDA20C7C0}" type="slidenum">
              <a:rPr lang="it-IT" smtClean="0"/>
              <a:pPr>
                <a:defRPr/>
              </a:pPr>
              <a:t>133</a:t>
            </a:fld>
            <a:endParaRPr lang="it-IT"/>
          </a:p>
        </p:txBody>
      </p:sp>
      <p:sp>
        <p:nvSpPr>
          <p:cNvPr id="16" name="Text Box 10"/>
          <p:cNvSpPr txBox="1">
            <a:spLocks noChangeArrowheads="1"/>
          </p:cNvSpPr>
          <p:nvPr/>
        </p:nvSpPr>
        <p:spPr bwMode="auto">
          <a:xfrm>
            <a:off x="3429000" y="6097588"/>
            <a:ext cx="3821113"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45" name="Object 4"/>
          <p:cNvGraphicFramePr>
            <a:graphicFrameLocks noGrp="1" noChangeAspect="1"/>
          </p:cNvGraphicFramePr>
          <p:nvPr>
            <p:ph sz="half" idx="1"/>
          </p:nvPr>
        </p:nvGraphicFramePr>
        <p:xfrm>
          <a:off x="1114425" y="1731963"/>
          <a:ext cx="6100763" cy="3937000"/>
        </p:xfrm>
        <a:graphic>
          <a:graphicData uri="http://schemas.openxmlformats.org/presentationml/2006/ole">
            <p:oleObj spid="_x0000_s313345" r:id="rId3" imgW="6102625" imgH="3938357" progId="Excel.Chart.8">
              <p:embed/>
            </p:oleObj>
          </a:graphicData>
        </a:graphic>
      </p:graphicFrame>
      <p:sp>
        <p:nvSpPr>
          <p:cNvPr id="313346"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60%</a:t>
            </a:r>
          </a:p>
        </p:txBody>
      </p:sp>
      <p:sp>
        <p:nvSpPr>
          <p:cNvPr id="31334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1334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313349"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F48092FD-C952-4553-AD29-AC53498A1569}" type="slidenum">
              <a:rPr lang="it-IT" smtClean="0"/>
              <a:pPr>
                <a:defRPr/>
              </a:pPr>
              <a:t>134</a:t>
            </a:fld>
            <a:endParaRPr lang="it-IT"/>
          </a:p>
        </p:txBody>
      </p:sp>
      <p:sp>
        <p:nvSpPr>
          <p:cNvPr id="15" name="Text Box 10"/>
          <p:cNvSpPr txBox="1">
            <a:spLocks noChangeArrowheads="1"/>
          </p:cNvSpPr>
          <p:nvPr/>
        </p:nvSpPr>
        <p:spPr bwMode="auto">
          <a:xfrm>
            <a:off x="3419475" y="6092825"/>
            <a:ext cx="38798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 coloro che hanno utilizzato altri canali di contatto: 16%</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del cliente nei confronti </a:t>
            </a:r>
            <a:br>
              <a:rPr kumimoji="1" lang="it-IT" sz="2400" b="1" i="1">
                <a:solidFill>
                  <a:schemeClr val="tx1"/>
                </a:solidFill>
              </a:rPr>
            </a:br>
            <a:r>
              <a:rPr kumimoji="1" lang="it-IT" sz="2400" b="1" i="1">
                <a:solidFill>
                  <a:schemeClr val="tx1"/>
                </a:solidFill>
              </a:rPr>
              <a:t>del servizio reso dal Numero Verde</a:t>
            </a:r>
          </a:p>
        </p:txBody>
      </p:sp>
      <p:sp>
        <p:nvSpPr>
          <p:cNvPr id="31437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B18ED1B7-2939-4C6E-9CF0-327891F056CC}" type="slidenum">
              <a:rPr lang="it-IT" smtClean="0"/>
              <a:pPr>
                <a:defRPr/>
              </a:pPr>
              <a:t>135</a:t>
            </a:fld>
            <a:endParaRPr lang="it-IT"/>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393" name="Group 5"/>
          <p:cNvGrpSpPr>
            <a:grpSpLocks/>
          </p:cNvGrpSpPr>
          <p:nvPr/>
        </p:nvGrpSpPr>
        <p:grpSpPr bwMode="auto">
          <a:xfrm>
            <a:off x="4427538" y="2501900"/>
            <a:ext cx="574675" cy="215900"/>
            <a:chOff x="2629" y="2115"/>
            <a:chExt cx="342" cy="226"/>
          </a:xfrm>
        </p:grpSpPr>
        <p:sp>
          <p:nvSpPr>
            <p:cNvPr id="315402"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15403"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9638" name="Text Box 8"/>
          <p:cNvSpPr txBox="1">
            <a:spLocks noChangeArrowheads="1"/>
          </p:cNvSpPr>
          <p:nvPr/>
        </p:nvSpPr>
        <p:spPr bwMode="auto">
          <a:xfrm>
            <a:off x="5435600" y="19907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Per quali motivi? </a:t>
            </a:r>
            <a:r>
              <a:rPr lang="it-IT" sz="1200" i="1" dirty="0">
                <a:solidFill>
                  <a:schemeClr val="tx1"/>
                </a:solidFill>
                <a:latin typeface="Arial" pitchFamily="34" charset="0"/>
              </a:rPr>
              <a:t>(risposta multipla)</a:t>
            </a:r>
            <a:endParaRPr lang="it-IT" sz="1200" dirty="0">
              <a:solidFill>
                <a:schemeClr val="tx1"/>
              </a:solidFill>
              <a:latin typeface="+mn-lt"/>
              <a:cs typeface="Arial" pitchFamily="34" charset="0"/>
            </a:endParaRPr>
          </a:p>
        </p:txBody>
      </p:sp>
      <p:sp>
        <p:nvSpPr>
          <p:cNvPr id="69639" name="Text Box 9"/>
          <p:cNvSpPr txBox="1">
            <a:spLocks noChangeArrowheads="1"/>
          </p:cNvSpPr>
          <p:nvPr/>
        </p:nvSpPr>
        <p:spPr bwMode="auto">
          <a:xfrm>
            <a:off x="5435600" y="2420938"/>
            <a:ext cx="3563938" cy="2063750"/>
          </a:xfrm>
          <a:prstGeom prst="rect">
            <a:avLst/>
          </a:prstGeom>
          <a:noFill/>
          <a:ln w="28575" algn="ctr">
            <a:solidFill>
              <a:srgbClr val="FF0000"/>
            </a:solidFill>
            <a:miter lim="800000"/>
            <a:headEnd/>
            <a:tailEnd/>
          </a:ln>
        </p:spPr>
        <p:txBody>
          <a:bodyPr lIns="90000" tIns="46800" rIns="90000" bIns="46800">
            <a:spAutoFit/>
          </a:bodyPr>
          <a:lstStyle/>
          <a:p>
            <a:pPr defTabSz="449263">
              <a:lnSpc>
                <a:spcPct val="150000"/>
              </a:lnSpc>
              <a:spcBef>
                <a:spcPts val="1200"/>
              </a:spcBef>
              <a:buClr>
                <a:srgbClr val="000000"/>
              </a:buClr>
              <a:buSzPct val="100000"/>
              <a:defRPr/>
            </a:pPr>
            <a:r>
              <a:rPr lang="it-IT" sz="1200" b="1" i="1" dirty="0">
                <a:solidFill>
                  <a:schemeClr val="tx1"/>
                </a:solidFill>
              </a:rPr>
              <a:t>“Dovrebbe essere attivo anche al sabato mattina fino alle 13.00” (52%)</a:t>
            </a:r>
          </a:p>
          <a:p>
            <a:pPr defTabSz="449263">
              <a:lnSpc>
                <a:spcPct val="150000"/>
              </a:lnSpc>
              <a:spcBef>
                <a:spcPts val="12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Dal lunedì al venerdì dovrebbe essere attivo fino alle 20.00” </a:t>
            </a:r>
            <a:r>
              <a:rPr lang="it-IT" sz="1200" b="1" i="1" dirty="0">
                <a:solidFill>
                  <a:schemeClr val="tx1"/>
                </a:solidFill>
                <a:latin typeface="+mn-lt"/>
              </a:rPr>
              <a:t>(36%)</a:t>
            </a:r>
          </a:p>
          <a:p>
            <a:pPr defTabSz="449263">
              <a:lnSpc>
                <a:spcPct val="150000"/>
              </a:lnSpc>
              <a:spcBef>
                <a:spcPts val="12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Dal lunedì al venerdì dovrebbe essere attivo fino alle 22.00” </a:t>
            </a:r>
            <a:r>
              <a:rPr lang="it-IT" sz="1200" b="1" i="1" dirty="0">
                <a:solidFill>
                  <a:schemeClr val="tx1"/>
                </a:solidFill>
                <a:latin typeface="+mn-lt"/>
              </a:rPr>
              <a:t>(29%)</a:t>
            </a:r>
            <a:endParaRPr lang="it-IT" sz="1200" b="1" i="1" dirty="0">
              <a:solidFill>
                <a:schemeClr val="tx1"/>
              </a:solidFill>
              <a:latin typeface="+mn-lt"/>
            </a:endParaRPr>
          </a:p>
        </p:txBody>
      </p:sp>
      <p:sp>
        <p:nvSpPr>
          <p:cNvPr id="31539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31539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64520" name="Rectangle 3"/>
          <p:cNvSpPr>
            <a:spLocks noChangeArrowheads="1"/>
          </p:cNvSpPr>
          <p:nvPr/>
        </p:nvSpPr>
        <p:spPr bwMode="auto">
          <a:xfrm>
            <a:off x="747713" y="1065213"/>
            <a:ext cx="8216900" cy="519112"/>
          </a:xfrm>
          <a:prstGeom prst="rect">
            <a:avLst/>
          </a:prstGeom>
          <a:solidFill>
            <a:schemeClr val="bg1"/>
          </a:solidFill>
          <a:ln w="9525">
            <a:noFill/>
            <a:miter lim="800000"/>
            <a:headEnd/>
            <a:tailEnd/>
          </a:ln>
        </p:spPr>
        <p:txBody>
          <a:bodyPr lIns="90000" tIns="46800" rIns="90000" bIns="46800"/>
          <a:lstStyle/>
          <a:p>
            <a:pPr marL="265113" indent="-265113" algn="just">
              <a:spcBef>
                <a:spcPct val="20000"/>
              </a:spcBef>
              <a:buFontTx/>
              <a:buBlip>
                <a:blip r:embed="rId3"/>
              </a:buBlip>
              <a:defRPr/>
            </a:pPr>
            <a:r>
              <a:rPr lang="it-IT" sz="1200" dirty="0">
                <a:solidFill>
                  <a:schemeClr val="tx1"/>
                </a:solidFill>
                <a:latin typeface="Arial" charset="0"/>
              </a:rPr>
              <a:t>Ad </a:t>
            </a:r>
            <a:r>
              <a:rPr lang="it-IT" sz="1200" dirty="0">
                <a:solidFill>
                  <a:schemeClr val="tx1"/>
                </a:solidFill>
                <a:latin typeface="+mn-lt"/>
              </a:rPr>
              <a:t>oggi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rPr>
              <a:t>di </a:t>
            </a:r>
            <a:r>
              <a:rPr lang="it-IT" sz="1200" dirty="0">
                <a:solidFill>
                  <a:schemeClr val="tx1"/>
                </a:solidFill>
                <a:latin typeface="Arial" charset="0"/>
              </a:rPr>
              <a:t>Acquedotto del </a:t>
            </a:r>
            <a:r>
              <a:rPr lang="it-IT" sz="1200" dirty="0" err="1">
                <a:solidFill>
                  <a:schemeClr val="tx1"/>
                </a:solidFill>
                <a:latin typeface="Arial" charset="0"/>
              </a:rPr>
              <a:t>Fiora</a:t>
            </a:r>
            <a:r>
              <a:rPr lang="it-IT" sz="1200" dirty="0">
                <a:solidFill>
                  <a:schemeClr val="tx1"/>
                </a:solidFill>
                <a:latin typeface="Arial" charset="0"/>
              </a:rPr>
              <a:t> </a:t>
            </a:r>
            <a:r>
              <a:rPr lang="it-IT" sz="1200" dirty="0">
                <a:solidFill>
                  <a:schemeClr val="tx1"/>
                </a:solidFill>
                <a:latin typeface="Arial" charset="0"/>
              </a:rPr>
              <a:t>Spa </a:t>
            </a:r>
            <a:r>
              <a:rPr lang="it-IT" sz="1200" dirty="0">
                <a:solidFill>
                  <a:schemeClr val="tx1"/>
                </a:solidFill>
                <a:latin typeface="Arial" charset="0"/>
              </a:rPr>
              <a:t>è attivo con operatore dal lunedì al venerdì dalle </a:t>
            </a:r>
            <a:r>
              <a:rPr lang="it-IT" sz="1200" dirty="0">
                <a:solidFill>
                  <a:schemeClr val="tx1"/>
                </a:solidFill>
                <a:latin typeface="Arial" charset="0"/>
              </a:rPr>
              <a:t>8.00 </a:t>
            </a:r>
            <a:r>
              <a:rPr lang="it-IT" sz="1200" dirty="0">
                <a:solidFill>
                  <a:schemeClr val="tx1"/>
                </a:solidFill>
                <a:latin typeface="Arial" charset="0"/>
              </a:rPr>
              <a:t>alle 18.00.  Secondo Lei questo orario è adeguato alle esigenze dei clienti</a:t>
            </a:r>
            <a:r>
              <a:rPr lang="it-IT" sz="1200" dirty="0">
                <a:solidFill>
                  <a:schemeClr val="tx1"/>
                </a:solidFill>
                <a:latin typeface="Arial" charset="0"/>
              </a:rPr>
              <a:t>? </a:t>
            </a:r>
            <a:endParaRPr lang="it-IT" sz="1200" b="1" dirty="0">
              <a:solidFill>
                <a:schemeClr val="tx1"/>
              </a:solidFill>
              <a:latin typeface="Arial" charset="0"/>
            </a:endParaRPr>
          </a:p>
        </p:txBody>
      </p:sp>
      <p:sp>
        <p:nvSpPr>
          <p:cNvPr id="14" name="Segnaposto numero diapositiva 13"/>
          <p:cNvSpPr>
            <a:spLocks noGrp="1"/>
          </p:cNvSpPr>
          <p:nvPr>
            <p:ph type="sldNum" sz="quarter" idx="10"/>
          </p:nvPr>
        </p:nvSpPr>
        <p:spPr/>
        <p:txBody>
          <a:bodyPr/>
          <a:lstStyle/>
          <a:p>
            <a:pPr>
              <a:defRPr/>
            </a:pPr>
            <a:fld id="{7BFFA9E4-474F-489A-8ACD-F8578D7CA20E}" type="slidenum">
              <a:rPr lang="it-IT" smtClean="0"/>
              <a:pPr>
                <a:defRPr/>
              </a:pPr>
              <a:t>136</a:t>
            </a:fld>
            <a:endParaRPr lang="it-IT"/>
          </a:p>
        </p:txBody>
      </p:sp>
      <p:sp>
        <p:nvSpPr>
          <p:cNvPr id="13" name="Text Box 10"/>
          <p:cNvSpPr txBox="1">
            <a:spLocks noChangeArrowheads="1"/>
          </p:cNvSpPr>
          <p:nvPr/>
        </p:nvSpPr>
        <p:spPr bwMode="auto">
          <a:xfrm>
            <a:off x="3429000" y="6097588"/>
            <a:ext cx="3951288"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(300 CASI AD HOC)</a:t>
            </a:r>
            <a:endParaRPr lang="it-IT" sz="900" dirty="0">
              <a:solidFill>
                <a:schemeClr val="tx1"/>
              </a:solidFill>
              <a:latin typeface="+mn-lt"/>
            </a:endParaRPr>
          </a:p>
        </p:txBody>
      </p:sp>
      <p:graphicFrame>
        <p:nvGraphicFramePr>
          <p:cNvPr id="315401" name="Object 4"/>
          <p:cNvGraphicFramePr>
            <a:graphicFrameLocks noGrp="1" noChangeAspect="1"/>
          </p:cNvGraphicFramePr>
          <p:nvPr>
            <p:ph sz="half" idx="1"/>
          </p:nvPr>
        </p:nvGraphicFramePr>
        <p:xfrm>
          <a:off x="725488" y="1804988"/>
          <a:ext cx="5100637" cy="3297237"/>
        </p:xfrm>
        <a:graphic>
          <a:graphicData uri="http://schemas.openxmlformats.org/presentationml/2006/ole">
            <p:oleObj spid="_x0000_s315401" r:id="rId4" imgW="5102794" imgH="3298222" progId="Excel.Chart.8">
              <p:embed/>
            </p:oleObj>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17" name="Object 2"/>
          <p:cNvGraphicFramePr>
            <a:graphicFrameLocks noChangeAspect="1"/>
          </p:cNvGraphicFramePr>
          <p:nvPr/>
        </p:nvGraphicFramePr>
        <p:xfrm>
          <a:off x="920750" y="1473200"/>
          <a:ext cx="7588250" cy="4598988"/>
        </p:xfrm>
        <a:graphic>
          <a:graphicData uri="http://schemas.openxmlformats.org/presentationml/2006/ole">
            <p:oleObj spid="_x0000_s316417" r:id="rId3" imgW="7590178" imgH="4596782" progId="Excel.Chart.8">
              <p:embed/>
            </p:oleObj>
          </a:graphicData>
        </a:graphic>
      </p:graphicFrame>
      <p:sp>
        <p:nvSpPr>
          <p:cNvPr id="31641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316419"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caso dovesse rimanere a lungo in attesa durante una chiamata al Call Center, gradirebbe di più?</a:t>
            </a:r>
          </a:p>
        </p:txBody>
      </p:sp>
      <p:sp>
        <p:nvSpPr>
          <p:cNvPr id="31642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1E05E641-BB48-4872-9032-2E3569C080A9}" type="slidenum">
              <a:rPr lang="it-IT" smtClean="0"/>
              <a:pPr>
                <a:defRPr/>
              </a:pPr>
              <a:t>137</a:t>
            </a:fld>
            <a:endParaRPr lang="it-IT"/>
          </a:p>
        </p:txBody>
      </p:sp>
      <p:sp>
        <p:nvSpPr>
          <p:cNvPr id="10" name="Text Box 10"/>
          <p:cNvSpPr txBox="1">
            <a:spLocks noChangeArrowheads="1"/>
          </p:cNvSpPr>
          <p:nvPr/>
        </p:nvSpPr>
        <p:spPr bwMode="auto">
          <a:xfrm>
            <a:off x="3429000" y="6097588"/>
            <a:ext cx="38798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a:t>
            </a:r>
            <a:r>
              <a:rPr lang="it-IT" sz="900" dirty="0">
                <a:solidFill>
                  <a:schemeClr val="tx1"/>
                </a:solidFill>
              </a:rPr>
              <a:t>NEI GIORNI PRECEDENTI ALL’INTERVISTA (300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Quarta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Sportelli</a:t>
            </a:r>
          </a:p>
          <a:p>
            <a:pPr algn="r">
              <a:spcBef>
                <a:spcPct val="50000"/>
              </a:spcBef>
            </a:pPr>
            <a:endParaRPr kumimoji="1" lang="it-IT" sz="2400" b="1" i="1">
              <a:solidFill>
                <a:schemeClr val="tx1"/>
              </a:solidFill>
            </a:endParaRPr>
          </a:p>
        </p:txBody>
      </p:sp>
      <p:sp>
        <p:nvSpPr>
          <p:cNvPr id="317442"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(151 interviste a persone che si sono recate presso gli sportelli aperti al pubblico di Grosseto e Siena 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6D68B5F9-6A07-4228-B9FD-C936F95F0B6B}" type="slidenum">
              <a:rPr lang="it-IT" smtClean="0"/>
              <a:pPr>
                <a:defRPr/>
              </a:pPr>
              <a:t>138</a:t>
            </a:fld>
            <a:endParaRPr lang="it-IT"/>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1846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B497C467-D6F8-4C5A-834C-22BFD6C946B4}" type="slidenum">
              <a:rPr lang="it-IT" smtClean="0"/>
              <a:pPr>
                <a:defRPr/>
              </a:pPr>
              <a:t>139</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71"/>
          <p:cNvGraphicFramePr>
            <a:graphicFrameLocks noChangeAspect="1"/>
          </p:cNvGraphicFramePr>
          <p:nvPr/>
        </p:nvGraphicFramePr>
        <p:xfrm>
          <a:off x="820738" y="1649413"/>
          <a:ext cx="8123237" cy="4556125"/>
        </p:xfrm>
        <a:graphic>
          <a:graphicData uri="http://schemas.openxmlformats.org/presentationml/2006/ole">
            <p:oleObj spid="_x0000_s29697" r:id="rId3" imgW="8120576" imgH="4554107" progId="Excel.Chart.8">
              <p:embed/>
            </p:oleObj>
          </a:graphicData>
        </a:graphic>
      </p:graphicFrame>
      <p:sp>
        <p:nvSpPr>
          <p:cNvPr id="25713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
        <p:nvSpPr>
          <p:cNvPr id="29699" name="Rectangle 111"/>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297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2970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Segnaposto numero diapositiva 8"/>
          <p:cNvSpPr>
            <a:spLocks noGrp="1"/>
          </p:cNvSpPr>
          <p:nvPr>
            <p:ph type="sldNum" sz="quarter" idx="10"/>
          </p:nvPr>
        </p:nvSpPr>
        <p:spPr/>
        <p:txBody>
          <a:bodyPr/>
          <a:lstStyle/>
          <a:p>
            <a:pPr>
              <a:defRPr/>
            </a:pPr>
            <a:fld id="{E155C23B-A7BB-48F8-A942-D917FF5DBD07}" type="slidenum">
              <a:rPr lang="it-IT" smtClean="0"/>
              <a:pPr>
                <a:defRPr/>
              </a:pPr>
              <a:t>14</a:t>
            </a:fld>
            <a:endParaRPr lang="it-IT"/>
          </a:p>
        </p:txBody>
      </p:sp>
      <p:sp>
        <p:nvSpPr>
          <p:cNvPr id="29704" name="Ovale 10"/>
          <p:cNvSpPr>
            <a:spLocks noChangeArrowheads="1"/>
          </p:cNvSpPr>
          <p:nvPr/>
        </p:nvSpPr>
        <p:spPr bwMode="auto">
          <a:xfrm>
            <a:off x="8220075" y="2492375"/>
            <a:ext cx="682625"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9705" name="Triangolo isoscele 12"/>
          <p:cNvSpPr>
            <a:spLocks noChangeArrowheads="1"/>
          </p:cNvSpPr>
          <p:nvPr/>
        </p:nvSpPr>
        <p:spPr bwMode="auto">
          <a:xfrm rot="10800000">
            <a:off x="8101013" y="2420938"/>
            <a:ext cx="215900" cy="144462"/>
          </a:xfrm>
          <a:prstGeom prst="triangle">
            <a:avLst>
              <a:gd name="adj"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19490" name="Rectangle 8"/>
          <p:cNvSpPr>
            <a:spLocks noGrp="1"/>
          </p:cNvSpPr>
          <p:nvPr>
            <p:ph type="title"/>
          </p:nvPr>
        </p:nvSpPr>
        <p:spPr/>
        <p:txBody>
          <a:bodyPr/>
          <a:lstStyle/>
          <a:p>
            <a:pPr eaLnBrk="1" hangingPunct="1"/>
            <a:r>
              <a:rPr lang="it-IT" smtClean="0"/>
              <a:t>MOTIVI E MODALITÀ DI CONTATTO /1</a:t>
            </a:r>
          </a:p>
        </p:txBody>
      </p:sp>
      <p:sp>
        <p:nvSpPr>
          <p:cNvPr id="319491"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Per quali motivi si è recato presso lo sportello dell’Azienda? </a:t>
            </a:r>
            <a:r>
              <a:rPr lang="it-IT" sz="1200" i="1">
                <a:solidFill>
                  <a:schemeClr val="tx1"/>
                </a:solidFill>
                <a:latin typeface="Arial" charset="0"/>
              </a:rPr>
              <a:t>(risposta multipla)</a:t>
            </a:r>
          </a:p>
        </p:txBody>
      </p:sp>
      <p:sp>
        <p:nvSpPr>
          <p:cNvPr id="7" name="Segnaposto numero diapositiva 6"/>
          <p:cNvSpPr>
            <a:spLocks noGrp="1"/>
          </p:cNvSpPr>
          <p:nvPr>
            <p:ph type="sldNum" sz="quarter" idx="10"/>
          </p:nvPr>
        </p:nvSpPr>
        <p:spPr/>
        <p:txBody>
          <a:bodyPr/>
          <a:lstStyle/>
          <a:p>
            <a:pPr>
              <a:defRPr/>
            </a:pPr>
            <a:fld id="{544E434D-C5EE-4CAA-9AEB-4841742D8B75}" type="slidenum">
              <a:rPr lang="it-IT" smtClean="0"/>
              <a:pPr>
                <a:defRPr/>
              </a:pPr>
              <a:t>140</a:t>
            </a:fld>
            <a:endParaRPr lang="it-IT"/>
          </a:p>
        </p:txBody>
      </p:sp>
      <p:graphicFrame>
        <p:nvGraphicFramePr>
          <p:cNvPr id="319493" name="Grafico 8"/>
          <p:cNvGraphicFramePr>
            <a:graphicFrameLocks/>
          </p:cNvGraphicFramePr>
          <p:nvPr/>
        </p:nvGraphicFramePr>
        <p:xfrm>
          <a:off x="1352550" y="1433513"/>
          <a:ext cx="6438900" cy="4381500"/>
        </p:xfrm>
        <a:graphic>
          <a:graphicData uri="http://schemas.openxmlformats.org/presentationml/2006/ole">
            <p:oleObj spid="_x0000_s319493" r:id="rId4" imgW="6437934" imgH="4383404" progId="Excel.Chart.8">
              <p:embed/>
            </p:oleObj>
          </a:graphicData>
        </a:graphic>
      </p:graphicFrame>
      <p:sp>
        <p:nvSpPr>
          <p:cNvPr id="319494" name="Freccia a destra 7"/>
          <p:cNvSpPr>
            <a:spLocks noChangeArrowheads="1"/>
          </p:cNvSpPr>
          <p:nvPr/>
        </p:nvSpPr>
        <p:spPr bwMode="auto">
          <a:xfrm rot="10800000">
            <a:off x="6372225" y="4941888"/>
            <a:ext cx="977900" cy="771525"/>
          </a:xfrm>
          <a:prstGeom prst="rightArrow">
            <a:avLst>
              <a:gd name="adj1" fmla="val 50000"/>
              <a:gd name="adj2" fmla="val 50048"/>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20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8204" name="Rectangle 8"/>
          <p:cNvSpPr>
            <a:spLocks noGrp="1"/>
          </p:cNvSpPr>
          <p:nvPr>
            <p:ph type="title"/>
          </p:nvPr>
        </p:nvSpPr>
        <p:spPr/>
        <p:txBody>
          <a:bodyPr/>
          <a:lstStyle/>
          <a:p>
            <a:pPr eaLnBrk="1" hangingPunct="1"/>
            <a:r>
              <a:rPr lang="it-IT" smtClean="0"/>
              <a:t>MOTIVI E MODALITÀ DI CONTATTO /2</a:t>
            </a:r>
          </a:p>
        </p:txBody>
      </p:sp>
      <p:sp>
        <p:nvSpPr>
          <p:cNvPr id="298205"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Mi ha detto di essersi recato agli sportelli di Acquedotto del Fiora per richiedere informazioni riguardanti la bolletta. In particolare, cosa non Le era risultato sufficientemente chiaro? </a:t>
            </a:r>
          </a:p>
        </p:txBody>
      </p:sp>
      <p:sp>
        <p:nvSpPr>
          <p:cNvPr id="7" name="Segnaposto numero diapositiva 6"/>
          <p:cNvSpPr>
            <a:spLocks noGrp="1"/>
          </p:cNvSpPr>
          <p:nvPr>
            <p:ph type="sldNum" sz="quarter" idx="10"/>
          </p:nvPr>
        </p:nvSpPr>
        <p:spPr/>
        <p:txBody>
          <a:bodyPr/>
          <a:lstStyle/>
          <a:p>
            <a:pPr>
              <a:defRPr/>
            </a:pPr>
            <a:fld id="{159EEA09-5DEA-4267-9340-883978CC2ABB}" type="slidenum">
              <a:rPr lang="it-IT" smtClean="0"/>
              <a:pPr>
                <a:defRPr/>
              </a:pPr>
              <a:t>141</a:t>
            </a:fld>
            <a:endParaRPr lang="it-IT"/>
          </a:p>
        </p:txBody>
      </p:sp>
      <p:sp>
        <p:nvSpPr>
          <p:cNvPr id="9"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chemeClr val="tx1"/>
                </a:solidFill>
                <a:cs typeface="Arial" pitchFamily="34" charset="0"/>
              </a:rPr>
              <a:t>ACQUEDOTTO DEL </a:t>
            </a:r>
            <a:r>
              <a:rPr lang="it-IT" sz="900" dirty="0">
                <a:solidFill>
                  <a:schemeClr val="tx1"/>
                </a:solidFill>
                <a:cs typeface="Arial" pitchFamily="34" charset="0"/>
              </a:rPr>
              <a:t>FIORA di 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a:t>
            </a:r>
            <a:r>
              <a:rPr lang="it-IT" sz="900" b="1" dirty="0">
                <a:solidFill>
                  <a:schemeClr val="tx1"/>
                </a:solidFill>
                <a:latin typeface="+mn-lt"/>
              </a:rPr>
              <a:t>(50 CASI ) </a:t>
            </a:r>
            <a:endParaRPr lang="it-IT" sz="900" b="1"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graphicFrame>
        <p:nvGraphicFramePr>
          <p:cNvPr id="298202" name="Object 218"/>
          <p:cNvGraphicFramePr>
            <a:graphicFrameLocks noChangeAspect="1"/>
          </p:cNvGraphicFramePr>
          <p:nvPr/>
        </p:nvGraphicFramePr>
        <p:xfrm>
          <a:off x="609600" y="1765300"/>
          <a:ext cx="7974013" cy="4159250"/>
        </p:xfrm>
        <a:graphic>
          <a:graphicData uri="http://schemas.openxmlformats.org/presentationml/2006/ole">
            <p:oleObj spid="_x0000_s298202" name="Worksheet" r:id="rId4" imgW="8019943" imgH="4762438" progId="Excel.Sheet.8">
              <p:embed/>
            </p:oleObj>
          </a:graphicData>
        </a:graphic>
      </p:graphicFrame>
      <p:sp>
        <p:nvSpPr>
          <p:cNvPr id="298208" name="Freccia a destra 7"/>
          <p:cNvSpPr>
            <a:spLocks noChangeArrowheads="1"/>
          </p:cNvSpPr>
          <p:nvPr/>
        </p:nvSpPr>
        <p:spPr bwMode="auto">
          <a:xfrm>
            <a:off x="5148263" y="5445125"/>
            <a:ext cx="792162" cy="46038"/>
          </a:xfrm>
          <a:prstGeom prst="rightArrow">
            <a:avLst>
              <a:gd name="adj1" fmla="val 50000"/>
              <a:gd name="adj2" fmla="val 49629"/>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561" name="Group 4"/>
          <p:cNvGrpSpPr>
            <a:grpSpLocks/>
          </p:cNvGrpSpPr>
          <p:nvPr/>
        </p:nvGrpSpPr>
        <p:grpSpPr bwMode="auto">
          <a:xfrm>
            <a:off x="4429125" y="4005263"/>
            <a:ext cx="574675" cy="215900"/>
            <a:chOff x="2629" y="2115"/>
            <a:chExt cx="342" cy="226"/>
          </a:xfrm>
        </p:grpSpPr>
        <p:sp>
          <p:nvSpPr>
            <p:cNvPr id="322594"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2595"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22562"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22563" name="Text Box 8"/>
          <p:cNvSpPr txBox="1">
            <a:spLocks noChangeArrowheads="1"/>
          </p:cNvSpPr>
          <p:nvPr/>
        </p:nvSpPr>
        <p:spPr bwMode="auto">
          <a:xfrm>
            <a:off x="5184775" y="381158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Cosa dovrà fare ancora?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322564" name="Rectangle 16"/>
          <p:cNvSpPr>
            <a:spLocks noGrp="1" noChangeArrowheads="1"/>
          </p:cNvSpPr>
          <p:nvPr>
            <p:ph type="title"/>
          </p:nvPr>
        </p:nvSpPr>
        <p:spPr>
          <a:xfrm>
            <a:off x="760413" y="130175"/>
            <a:ext cx="8204200" cy="727075"/>
          </a:xfrm>
        </p:spPr>
        <p:txBody>
          <a:bodyPr/>
          <a:lstStyle/>
          <a:p>
            <a:pPr eaLnBrk="1" hangingPunct="1"/>
            <a:r>
              <a:rPr lang="it-IT" smtClean="0"/>
              <a:t>MOTIVI E MODALITÀ DI CONTATTO /3</a:t>
            </a:r>
          </a:p>
        </p:txBody>
      </p:sp>
      <p:sp>
        <p:nvSpPr>
          <p:cNvPr id="32256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2566"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Attraverso il contatto allo sportello di cui stiamo parlando è riuscito a risolvere la sua richiesta? </a:t>
            </a:r>
          </a:p>
        </p:txBody>
      </p:sp>
      <p:sp>
        <p:nvSpPr>
          <p:cNvPr id="13" name="Segnaposto numero diapositiva 12"/>
          <p:cNvSpPr>
            <a:spLocks noGrp="1"/>
          </p:cNvSpPr>
          <p:nvPr>
            <p:ph type="sldNum" sz="quarter" idx="10"/>
          </p:nvPr>
        </p:nvSpPr>
        <p:spPr/>
        <p:txBody>
          <a:bodyPr/>
          <a:lstStyle/>
          <a:p>
            <a:pPr>
              <a:defRPr/>
            </a:pPr>
            <a:fld id="{62A6BA29-3980-445A-A5D6-B28C9D23CB0B}" type="slidenum">
              <a:rPr lang="it-IT" smtClean="0"/>
              <a:pPr>
                <a:defRPr/>
              </a:pPr>
              <a:t>142</a:t>
            </a:fld>
            <a:endParaRPr lang="it-IT"/>
          </a:p>
        </p:txBody>
      </p:sp>
      <p:grpSp>
        <p:nvGrpSpPr>
          <p:cNvPr id="322568" name="Group 5"/>
          <p:cNvGrpSpPr>
            <a:grpSpLocks/>
          </p:cNvGrpSpPr>
          <p:nvPr/>
        </p:nvGrpSpPr>
        <p:grpSpPr bwMode="auto">
          <a:xfrm>
            <a:off x="4429125" y="1700213"/>
            <a:ext cx="574675" cy="215900"/>
            <a:chOff x="2629" y="2115"/>
            <a:chExt cx="342" cy="226"/>
          </a:xfrm>
        </p:grpSpPr>
        <p:sp>
          <p:nvSpPr>
            <p:cNvPr id="322592"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2593"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22569" name="Text Box 8"/>
          <p:cNvSpPr txBox="1">
            <a:spLocks noChangeArrowheads="1"/>
          </p:cNvSpPr>
          <p:nvPr/>
        </p:nvSpPr>
        <p:spPr bwMode="auto">
          <a:xfrm>
            <a:off x="5175250" y="1484313"/>
            <a:ext cx="349250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Per quali motivi non è riuscito a risolvere la sua richiesta?(</a:t>
            </a:r>
            <a:r>
              <a:rPr lang="it-IT" sz="1200" i="1">
                <a:solidFill>
                  <a:schemeClr val="tx1"/>
                </a:solidFill>
                <a:latin typeface="Arial" charset="0"/>
              </a:rPr>
              <a:t>risposta multipla)</a:t>
            </a:r>
            <a:endParaRPr lang="it-IT" sz="1200">
              <a:solidFill>
                <a:schemeClr val="tx1"/>
              </a:solidFill>
              <a:latin typeface="Arial" charset="0"/>
            </a:endParaRPr>
          </a:p>
        </p:txBody>
      </p:sp>
      <p:graphicFrame>
        <p:nvGraphicFramePr>
          <p:cNvPr id="20" name="Tabella 19"/>
          <p:cNvGraphicFramePr>
            <a:graphicFrameLocks noGrp="1"/>
          </p:cNvGraphicFramePr>
          <p:nvPr/>
        </p:nvGraphicFramePr>
        <p:xfrm>
          <a:off x="5237163" y="4292600"/>
          <a:ext cx="3656012" cy="822325"/>
        </p:xfrm>
        <a:graphic>
          <a:graphicData uri="http://schemas.openxmlformats.org/drawingml/2006/table">
            <a:tbl>
              <a:tblPr>
                <a:tableStyleId>{9D7B26C5-4107-4FEC-AEDC-1716B250A1EF}</a:tableStyleId>
              </a:tblPr>
              <a:tblGrid>
                <a:gridCol w="3214710"/>
                <a:gridCol w="440607"/>
              </a:tblGrid>
              <a:tr h="273846">
                <a:tc>
                  <a:txBody>
                    <a:bodyPr/>
                    <a:lstStyle/>
                    <a:p>
                      <a:pPr algn="l" fontAlgn="ctr"/>
                      <a:r>
                        <a:rPr lang="it-IT" sz="1000" b="0" i="0" u="none" strike="noStrike" dirty="0">
                          <a:latin typeface="Arial"/>
                        </a:rPr>
                        <a:t>Attendere una chiamata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69%</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Devo presentare della documentazione </a:t>
                      </a:r>
                      <a:r>
                        <a:rPr lang="it-IT" sz="1000" b="0" i="0" u="none" strike="noStrike" dirty="0" smtClean="0">
                          <a:latin typeface="Arial"/>
                        </a:rPr>
                        <a:t>mancante</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8%</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Recarsi nuovamente presso gli sportelli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23%</a:t>
                      </a:r>
                      <a:endParaRPr lang="it-IT" sz="1000" b="0" i="0" u="none" strike="noStrike" dirty="0">
                        <a:latin typeface="Arial"/>
                      </a:endParaRPr>
                    </a:p>
                  </a:txBody>
                  <a:tcPr marL="9525" marR="9525" marT="9525" marB="0" anchor="ctr"/>
                </a:tc>
              </a:tr>
            </a:tbl>
          </a:graphicData>
        </a:graphic>
      </p:graphicFrame>
      <p:graphicFrame>
        <p:nvGraphicFramePr>
          <p:cNvPr id="21" name="Tabella 20"/>
          <p:cNvGraphicFramePr>
            <a:graphicFrameLocks noGrp="1"/>
          </p:cNvGraphicFramePr>
          <p:nvPr/>
        </p:nvGraphicFramePr>
        <p:xfrm>
          <a:off x="5297488" y="2081213"/>
          <a:ext cx="3738562" cy="1136650"/>
        </p:xfrm>
        <a:graphic>
          <a:graphicData uri="http://schemas.openxmlformats.org/drawingml/2006/table">
            <a:tbl>
              <a:tblPr>
                <a:tableStyleId>{9D7B26C5-4107-4FEC-AEDC-1716B250A1EF}</a:tableStyleId>
              </a:tblPr>
              <a:tblGrid>
                <a:gridCol w="3214710"/>
                <a:gridCol w="523860"/>
              </a:tblGrid>
              <a:tr h="273846">
                <a:tc>
                  <a:txBody>
                    <a:bodyPr/>
                    <a:lstStyle/>
                    <a:p>
                      <a:pPr algn="l" fontAlgn="b"/>
                      <a:r>
                        <a:rPr lang="it-IT" sz="1000" b="0" i="0" u="none" strike="noStrike" dirty="0">
                          <a:latin typeface="Arial"/>
                        </a:rPr>
                        <a:t>Il personale non ha saputo darmi una risposta esaustiva</a:t>
                      </a:r>
                    </a:p>
                  </a:txBody>
                  <a:tcPr marL="9525" marR="9525" marT="9525" marB="0" anchor="ctr"/>
                </a:tc>
                <a:tc>
                  <a:txBody>
                    <a:bodyPr/>
                    <a:lstStyle/>
                    <a:p>
                      <a:pPr algn="r" fontAlgn="ctr"/>
                      <a:r>
                        <a:rPr lang="it-IT" sz="1000" b="0" i="0" u="none" strike="noStrike" dirty="0" smtClean="0">
                          <a:latin typeface="Arial"/>
                        </a:rPr>
                        <a:t>55%</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a:latin typeface="Arial"/>
                        </a:rPr>
                        <a:t>Mi hanno risposto che la mia richiesta non può avere seguito</a:t>
                      </a:r>
                    </a:p>
                  </a:txBody>
                  <a:tcPr marL="9525" marR="9525" marT="9525" marB="0" anchor="ctr"/>
                </a:tc>
                <a:tc>
                  <a:txBody>
                    <a:bodyPr/>
                    <a:lstStyle/>
                    <a:p>
                      <a:pPr algn="r" fontAlgn="ctr"/>
                      <a:r>
                        <a:rPr lang="it-IT" sz="1000" b="0" i="0" u="none" strike="noStrike" dirty="0" smtClean="0">
                          <a:latin typeface="Arial"/>
                        </a:rPr>
                        <a:t>27%</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a:latin typeface="Arial"/>
                        </a:rPr>
                        <a:t>Devo aspettare della documentazione e poi ricontattarli</a:t>
                      </a:r>
                    </a:p>
                  </a:txBody>
                  <a:tcPr marL="9525" marR="9525" marT="9525" marB="0" anchor="ctr"/>
                </a:tc>
                <a:tc>
                  <a:txBody>
                    <a:bodyPr/>
                    <a:lstStyle/>
                    <a:p>
                      <a:pPr algn="r" fontAlgn="ctr"/>
                      <a:r>
                        <a:rPr lang="it-IT" sz="1000" b="0" i="0" u="none" strike="noStrike" dirty="0" smtClean="0">
                          <a:latin typeface="Arial"/>
                        </a:rPr>
                        <a:t>27%</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smtClean="0">
                          <a:latin typeface="Arial"/>
                        </a:rPr>
                        <a:t>L’operatore di sportello mi ha rimandato ad altra persona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9%</a:t>
                      </a:r>
                      <a:endParaRPr lang="it-IT" sz="1000" b="0" i="0" u="none" strike="noStrike" dirty="0">
                        <a:latin typeface="Arial"/>
                      </a:endParaRPr>
                    </a:p>
                  </a:txBody>
                  <a:tcPr marL="9525" marR="9525" marT="9525" marB="0" anchor="ctr"/>
                </a:tc>
              </a:tr>
            </a:tbl>
          </a:graphicData>
        </a:graphic>
      </p:graphicFrame>
      <p:graphicFrame>
        <p:nvGraphicFramePr>
          <p:cNvPr id="322590" name="Object 4"/>
          <p:cNvGraphicFramePr>
            <a:graphicFrameLocks noGrp="1" noChangeAspect="1"/>
          </p:cNvGraphicFramePr>
          <p:nvPr>
            <p:ph sz="half" idx="1"/>
          </p:nvPr>
        </p:nvGraphicFramePr>
        <p:xfrm>
          <a:off x="877888" y="1433513"/>
          <a:ext cx="5102225" cy="3598862"/>
        </p:xfrm>
        <a:graphic>
          <a:graphicData uri="http://schemas.openxmlformats.org/presentationml/2006/ole">
            <p:oleObj spid="_x0000_s322590" r:id="rId4" imgW="5102794" imgH="3603048" progId="Excel.Chart.8">
              <p:embed/>
            </p:oleObj>
          </a:graphicData>
        </a:graphic>
      </p:graphicFrame>
      <p:sp>
        <p:nvSpPr>
          <p:cNvPr id="23"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3586" name="Rectangle 8"/>
          <p:cNvSpPr>
            <a:spLocks noGrp="1"/>
          </p:cNvSpPr>
          <p:nvPr>
            <p:ph type="title"/>
          </p:nvPr>
        </p:nvSpPr>
        <p:spPr>
          <a:xfrm>
            <a:off x="760413" y="130175"/>
            <a:ext cx="8204200" cy="727075"/>
          </a:xfrm>
        </p:spPr>
        <p:txBody>
          <a:bodyPr/>
          <a:lstStyle/>
          <a:p>
            <a:pPr eaLnBrk="1" hangingPunct="1"/>
            <a:r>
              <a:rPr lang="it-IT" smtClean="0"/>
              <a:t>MOTIVI E MODALITÀ DI CONTATTO /4</a:t>
            </a:r>
          </a:p>
        </p:txBody>
      </p:sp>
      <p:sp>
        <p:nvSpPr>
          <p:cNvPr id="323587"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L’attesa prima di essere chiamato dall’operatore è durata…</a:t>
            </a:r>
          </a:p>
        </p:txBody>
      </p:sp>
      <p:sp>
        <p:nvSpPr>
          <p:cNvPr id="7" name="Segnaposto numero diapositiva 6"/>
          <p:cNvSpPr>
            <a:spLocks noGrp="1"/>
          </p:cNvSpPr>
          <p:nvPr>
            <p:ph type="sldNum" sz="quarter" idx="10"/>
          </p:nvPr>
        </p:nvSpPr>
        <p:spPr/>
        <p:txBody>
          <a:bodyPr/>
          <a:lstStyle/>
          <a:p>
            <a:pPr>
              <a:defRPr/>
            </a:pPr>
            <a:fld id="{8BFF264D-531B-412B-901C-501C57711043}" type="slidenum">
              <a:rPr lang="it-IT" smtClean="0"/>
              <a:pPr>
                <a:defRPr/>
              </a:pPr>
              <a:t>143</a:t>
            </a:fld>
            <a:endParaRPr lang="it-IT"/>
          </a:p>
        </p:txBody>
      </p:sp>
      <p:graphicFrame>
        <p:nvGraphicFramePr>
          <p:cNvPr id="323589" name="Object 4"/>
          <p:cNvGraphicFramePr>
            <a:graphicFrameLocks noGrp="1" noChangeAspect="1"/>
          </p:cNvGraphicFramePr>
          <p:nvPr>
            <p:ph sz="half" idx="1"/>
          </p:nvPr>
        </p:nvGraphicFramePr>
        <p:xfrm>
          <a:off x="1065213" y="1362075"/>
          <a:ext cx="7913687" cy="4895850"/>
        </p:xfrm>
        <a:graphic>
          <a:graphicData uri="http://schemas.openxmlformats.org/presentationml/2006/ole">
            <p:oleObj spid="_x0000_s323589" r:id="rId4" imgW="7913294" imgH="4901609" progId="Excel.Chart.8">
              <p:embed/>
            </p:oleObj>
          </a:graphicData>
        </a:graphic>
      </p:graphicFrame>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4609" name="Object 4"/>
          <p:cNvGraphicFramePr>
            <a:graphicFrameLocks noGrp="1" noChangeAspect="1"/>
          </p:cNvGraphicFramePr>
          <p:nvPr>
            <p:ph sz="half" idx="1"/>
          </p:nvPr>
        </p:nvGraphicFramePr>
        <p:xfrm>
          <a:off x="1057275" y="1184275"/>
          <a:ext cx="8137525" cy="5724525"/>
        </p:xfrm>
        <a:graphic>
          <a:graphicData uri="http://schemas.openxmlformats.org/presentationml/2006/ole">
            <p:oleObj spid="_x0000_s324609" r:id="rId3" imgW="8132769" imgH="5724640" progId="Excel.Chart.8">
              <p:embed/>
            </p:oleObj>
          </a:graphicData>
        </a:graphic>
      </p:graphicFrame>
      <p:sp>
        <p:nvSpPr>
          <p:cNvPr id="32461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7" name="Segnaposto numero diapositiva 6"/>
          <p:cNvSpPr>
            <a:spLocks noGrp="1"/>
          </p:cNvSpPr>
          <p:nvPr>
            <p:ph type="sldNum" sz="quarter" idx="10"/>
          </p:nvPr>
        </p:nvSpPr>
        <p:spPr/>
        <p:txBody>
          <a:bodyPr/>
          <a:lstStyle/>
          <a:p>
            <a:pPr>
              <a:defRPr/>
            </a:pPr>
            <a:fld id="{49EE9DEA-A9FC-4FD4-B950-482EC570C343}" type="slidenum">
              <a:rPr lang="it-IT" smtClean="0"/>
              <a:pPr>
                <a:defRPr/>
              </a:pPr>
              <a:t>144</a:t>
            </a:fld>
            <a:endParaRPr lang="it-IT"/>
          </a:p>
        </p:txBody>
      </p:sp>
      <p:sp>
        <p:nvSpPr>
          <p:cNvPr id="324612" name="Rectangle 8"/>
          <p:cNvSpPr>
            <a:spLocks noGrp="1"/>
          </p:cNvSpPr>
          <p:nvPr>
            <p:ph type="title"/>
          </p:nvPr>
        </p:nvSpPr>
        <p:spPr>
          <a:xfrm>
            <a:off x="760413" y="130175"/>
            <a:ext cx="8204200" cy="727075"/>
          </a:xfrm>
        </p:spPr>
        <p:txBody>
          <a:bodyPr/>
          <a:lstStyle/>
          <a:p>
            <a:pPr eaLnBrk="1" hangingPunct="1"/>
            <a:r>
              <a:rPr lang="it-IT" smtClean="0"/>
              <a:t>MOTIVI E MODALITÀ DI CONTATTO /5</a:t>
            </a:r>
          </a:p>
        </p:txBody>
      </p:sp>
      <p:sp>
        <p:nvSpPr>
          <p:cNvPr id="324613"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La sua permanenza con l’operatore è durata …</a:t>
            </a:r>
          </a:p>
        </p:txBody>
      </p:sp>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32563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D379F82A-51C0-4A0B-A8BA-F6285D4CCF2F}" type="slidenum">
              <a:rPr lang="it-IT" smtClean="0"/>
              <a:pPr>
                <a:defRPr/>
              </a:pPr>
              <a:t>145</a:t>
            </a:fld>
            <a:endParaRPr lang="it-IT"/>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7" name="Object 4"/>
          <p:cNvGraphicFramePr>
            <a:graphicFrameLocks noGrp="1" noChangeAspect="1"/>
          </p:cNvGraphicFramePr>
          <p:nvPr>
            <p:ph sz="half" idx="1"/>
          </p:nvPr>
        </p:nvGraphicFramePr>
        <p:xfrm>
          <a:off x="1208088" y="1258888"/>
          <a:ext cx="6843712" cy="3600450"/>
        </p:xfrm>
        <a:graphic>
          <a:graphicData uri="http://schemas.openxmlformats.org/presentationml/2006/ole">
            <p:oleObj spid="_x0000_s326657" r:id="rId3" imgW="6846401" imgH="3596952" progId="Excel.Chart.8">
              <p:embed/>
            </p:oleObj>
          </a:graphicData>
        </a:graphic>
      </p:graphicFrame>
      <p:sp>
        <p:nvSpPr>
          <p:cNvPr id="65571" name="Text Box 10"/>
          <p:cNvSpPr txBox="1">
            <a:spLocks noChangeArrowheads="1"/>
          </p:cNvSpPr>
          <p:nvPr/>
        </p:nvSpPr>
        <p:spPr bwMode="auto">
          <a:xfrm>
            <a:off x="5505450" y="5289550"/>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BASE: COLORO CHE SI ERANO RECATI PIU’ VOLTE ALLO SPORTELLO </a:t>
            </a:r>
            <a:r>
              <a:rPr lang="it-IT" sz="900" dirty="0">
                <a:solidFill>
                  <a:schemeClr val="tx1"/>
                </a:solidFill>
                <a:latin typeface="+mn-lt"/>
              </a:rPr>
              <a:t>(20%)</a:t>
            </a:r>
            <a:endParaRPr lang="it-IT" sz="900" dirty="0">
              <a:solidFill>
                <a:schemeClr val="tx1"/>
              </a:solidFill>
              <a:latin typeface="+mn-lt"/>
            </a:endParaRPr>
          </a:p>
        </p:txBody>
      </p:sp>
      <p:sp>
        <p:nvSpPr>
          <p:cNvPr id="32665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26660" name="Rectangle 3"/>
          <p:cNvSpPr>
            <a:spLocks noChangeArrowheads="1"/>
          </p:cNvSpPr>
          <p:nvPr/>
        </p:nvSpPr>
        <p:spPr bwMode="auto">
          <a:xfrm>
            <a:off x="747713" y="1077913"/>
            <a:ext cx="8216900" cy="447675"/>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Relativamente alla visita allo sportello di cui abbiamo appena parlato era la prima o si era trattato di una visita successiva ad altre? </a:t>
            </a:r>
          </a:p>
        </p:txBody>
      </p:sp>
      <p:sp>
        <p:nvSpPr>
          <p:cNvPr id="65566" name="Text Box 6"/>
          <p:cNvSpPr txBox="1">
            <a:spLocks noChangeArrowheads="1"/>
          </p:cNvSpPr>
          <p:nvPr/>
        </p:nvSpPr>
        <p:spPr bwMode="auto">
          <a:xfrm>
            <a:off x="5219700" y="3275013"/>
            <a:ext cx="3832225"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Quante altre volte si era già recato allo sportello </a:t>
            </a:r>
            <a:r>
              <a:rPr lang="it-IT" sz="1200" dirty="0">
                <a:solidFill>
                  <a:schemeClr val="tx1"/>
                </a:solidFill>
                <a:latin typeface="+mn-lt"/>
                <a:cs typeface="Arial" pitchFamily="34" charset="0"/>
              </a:rPr>
              <a:t>per concludere la stessa pratica?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rot="5400000">
            <a:off x="7059612" y="2630659"/>
            <a:ext cx="500065" cy="357189"/>
            <a:chOff x="2629" y="2115"/>
            <a:chExt cx="342" cy="226"/>
          </a:xfrm>
          <a:solidFill>
            <a:srgbClr val="FFC0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5800725" y="3921125"/>
          <a:ext cx="2571750" cy="963613"/>
        </p:xfrm>
        <a:graphic>
          <a:graphicData uri="http://schemas.openxmlformats.org/drawingml/2006/table">
            <a:tbl>
              <a:tblPr>
                <a:tableStyleId>{9D7B26C5-4107-4FEC-AEDC-1716B250A1EF}</a:tableStyleId>
              </a:tblPr>
              <a:tblGrid>
                <a:gridCol w="1988496"/>
                <a:gridCol w="583272"/>
              </a:tblGrid>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UNA VOLTA</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200" b="0" i="0" u="none" strike="noStrike" dirty="0" smtClean="0">
                          <a:latin typeface="Arial"/>
                        </a:rPr>
                        <a:t>20%</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tcPr>
                </a:tc>
                <a:tc>
                  <a:txBody>
                    <a:bodyPr/>
                    <a:lstStyle/>
                    <a:p>
                      <a:pPr algn="ctr" fontAlgn="ctr"/>
                      <a:r>
                        <a:rPr lang="it-IT" sz="1200" b="0" i="0" u="none" strike="noStrike" dirty="0" smtClean="0">
                          <a:latin typeface="Arial"/>
                        </a:rPr>
                        <a:t>43%</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OLTRE 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200" b="0" i="0" u="none" strike="noStrike" dirty="0" smtClean="0">
                          <a:latin typeface="Arial"/>
                        </a:rPr>
                        <a:t>37%</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32667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9E9C44A2-6930-46AB-90C4-6DC31384B61D}" type="slidenum">
              <a:rPr lang="it-IT" smtClean="0"/>
              <a:pPr>
                <a:defRPr/>
              </a:pPr>
              <a:t>146</a:t>
            </a:fld>
            <a:endParaRPr lang="it-IT"/>
          </a:p>
        </p:txBody>
      </p:sp>
      <p:sp>
        <p:nvSpPr>
          <p:cNvPr id="14" name="Text Box 10"/>
          <p:cNvSpPr txBox="1">
            <a:spLocks noChangeArrowheads="1"/>
          </p:cNvSpPr>
          <p:nvPr/>
        </p:nvSpPr>
        <p:spPr bwMode="auto">
          <a:xfrm>
            <a:off x="1524000" y="3862388"/>
            <a:ext cx="3714750" cy="787400"/>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(151 CASI AD HOC)</a:t>
            </a:r>
            <a:endParaRPr lang="it-IT" sz="900" dirty="0">
              <a:solidFill>
                <a:schemeClr val="tx1"/>
              </a:solidFill>
              <a:latin typeface="+mn-lt"/>
            </a:endParaRPr>
          </a:p>
          <a:p>
            <a:pP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71"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6572"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6573"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 </a:t>
            </a:r>
          </a:p>
        </p:txBody>
      </p:sp>
      <p:graphicFrame>
        <p:nvGraphicFramePr>
          <p:cNvPr id="356570" name="Object 218"/>
          <p:cNvGraphicFramePr>
            <a:graphicFrameLocks noGrp="1" noChangeAspect="1"/>
          </p:cNvGraphicFramePr>
          <p:nvPr>
            <p:ph sz="half" idx="1"/>
          </p:nvPr>
        </p:nvGraphicFramePr>
        <p:xfrm>
          <a:off x="166688" y="1579563"/>
          <a:ext cx="5918200" cy="3798887"/>
        </p:xfrm>
        <a:graphic>
          <a:graphicData uri="http://schemas.openxmlformats.org/presentationml/2006/ole">
            <p:oleObj spid="_x0000_s356570" name="Worksheet" r:id="rId4" imgW="9525134" imgH="6115075" progId="Excel.Sheet.8">
              <p:embed/>
            </p:oleObj>
          </a:graphicData>
        </a:graphic>
      </p:graphicFrame>
      <p:grpSp>
        <p:nvGrpSpPr>
          <p:cNvPr id="356574" name="Group 8"/>
          <p:cNvGrpSpPr>
            <a:grpSpLocks/>
          </p:cNvGrpSpPr>
          <p:nvPr/>
        </p:nvGrpSpPr>
        <p:grpSpPr bwMode="auto">
          <a:xfrm>
            <a:off x="4572000" y="2349500"/>
            <a:ext cx="574675" cy="215900"/>
            <a:chOff x="2629" y="2115"/>
            <a:chExt cx="342" cy="226"/>
          </a:xfrm>
        </p:grpSpPr>
        <p:sp>
          <p:nvSpPr>
            <p:cNvPr id="356581"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56582"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610225" y="2630488"/>
            <a:ext cx="3138488" cy="1433512"/>
          </a:xfrm>
          <a:prstGeom prst="rect">
            <a:avLst/>
          </a:prstGeom>
          <a:noFill/>
          <a:ln w="12700" algn="ctr">
            <a:solidFill>
              <a:srgbClr val="006600"/>
            </a:solidFill>
            <a:miter lim="800000"/>
            <a:headEnd/>
            <a:tailEnd/>
          </a:ln>
        </p:spPr>
        <p:txBody>
          <a:bodyPr lIns="90000" tIns="46800" rIns="90000" bIns="46800">
            <a:spAutoFit/>
          </a:bodyPr>
          <a:lstStyle/>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“Contatto telefonico al call center” (68%)</a:t>
            </a:r>
            <a:endParaRPr lang="it-IT" sz="1200" b="1" i="1" dirty="0">
              <a:solidFill>
                <a:schemeClr val="tx1"/>
              </a:solidFill>
              <a:latin typeface="+mn-lt"/>
            </a:endParaRP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a:t>
            </a:r>
            <a:r>
              <a:rPr lang="it-IT" sz="1200" b="1" i="1" dirty="0">
                <a:solidFill>
                  <a:schemeClr val="tx1"/>
                </a:solidFill>
                <a:latin typeface="+mn-lt"/>
              </a:rPr>
              <a:t>Invio </a:t>
            </a:r>
            <a:r>
              <a:rPr lang="it-IT" sz="1200" b="1" i="1" dirty="0">
                <a:solidFill>
                  <a:schemeClr val="tx1"/>
                </a:solidFill>
                <a:latin typeface="+mn-lt"/>
              </a:rPr>
              <a:t>di corrispondenza” (23%)</a:t>
            </a:r>
          </a:p>
          <a:p>
            <a:pPr defTabSz="449263">
              <a:lnSpc>
                <a:spcPct val="150000"/>
              </a:lnSpc>
              <a:spcBef>
                <a:spcPts val="600"/>
              </a:spcBef>
              <a:buClr>
                <a:srgbClr val="000000"/>
              </a:buClr>
              <a:buSzPct val="100000"/>
              <a:defRPr/>
            </a:pPr>
            <a:r>
              <a:rPr lang="it-IT" sz="1200" b="1" i="1" dirty="0">
                <a:solidFill>
                  <a:schemeClr val="tx1"/>
                </a:solidFill>
                <a:latin typeface="+mn-lt"/>
              </a:rPr>
              <a:t>“Sportello  </a:t>
            </a:r>
            <a:r>
              <a:rPr lang="it-IT" sz="1200" b="1" i="1" dirty="0">
                <a:solidFill>
                  <a:schemeClr val="tx1"/>
                </a:solidFill>
                <a:latin typeface="+mn-lt"/>
              </a:rPr>
              <a:t>web” (5%)</a:t>
            </a: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“Siti web” (5%)</a:t>
            </a:r>
          </a:p>
        </p:txBody>
      </p:sp>
      <p:sp>
        <p:nvSpPr>
          <p:cNvPr id="35657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65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356578"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Oltre a recarsi presso gli sportelli, ha utilizzato 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1A31C0E4-F168-46C6-A029-F4BB015B1D3E}" type="slidenum">
              <a:rPr lang="it-IT" smtClean="0"/>
              <a:pPr>
                <a:defRPr/>
              </a:pPr>
              <a:t>147</a:t>
            </a:fld>
            <a:endParaRPr lang="it-IT"/>
          </a:p>
        </p:txBody>
      </p:sp>
      <p:sp>
        <p:nvSpPr>
          <p:cNvPr id="16"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7378"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7379" name="Line 6"/>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7380"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67%</a:t>
            </a:r>
          </a:p>
        </p:txBody>
      </p:sp>
      <p:sp>
        <p:nvSpPr>
          <p:cNvPr id="35738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73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357383"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F92AE639-B9C0-4EDF-A912-02B46DC7117E}" type="slidenum">
              <a:rPr lang="it-IT" smtClean="0"/>
              <a:pPr>
                <a:defRPr/>
              </a:pPr>
              <a:t>148</a:t>
            </a:fld>
            <a:endParaRPr lang="it-IT" dirty="0"/>
          </a:p>
        </p:txBody>
      </p:sp>
      <p:sp>
        <p:nvSpPr>
          <p:cNvPr id="14"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PIÙ VOLTE ALLO SPORTELLO O HANNO </a:t>
            </a:r>
            <a:r>
              <a:rPr lang="it-IT" sz="900" b="1" dirty="0">
                <a:solidFill>
                  <a:schemeClr val="tx1"/>
                </a:solidFill>
                <a:latin typeface="+mn-lt"/>
              </a:rPr>
              <a:t>UTILIZZATO ALTRI CANALI </a:t>
            </a:r>
            <a:r>
              <a:rPr lang="it-IT" sz="900" b="1" dirty="0">
                <a:solidFill>
                  <a:schemeClr val="tx1"/>
                </a:solidFill>
                <a:latin typeface="+mn-lt"/>
              </a:rPr>
              <a:t>(15%) </a:t>
            </a:r>
            <a:endParaRPr lang="it-IT" sz="900" b="1" dirty="0">
              <a:solidFill>
                <a:schemeClr val="tx1"/>
              </a:solidFill>
              <a:latin typeface="+mn-lt"/>
            </a:endParaRPr>
          </a:p>
        </p:txBody>
      </p:sp>
      <p:graphicFrame>
        <p:nvGraphicFramePr>
          <p:cNvPr id="357386" name="Object 4"/>
          <p:cNvGraphicFramePr>
            <a:graphicFrameLocks noGrp="1" noChangeAspect="1"/>
          </p:cNvGraphicFramePr>
          <p:nvPr>
            <p:ph sz="half" idx="1"/>
          </p:nvPr>
        </p:nvGraphicFramePr>
        <p:xfrm>
          <a:off x="200025" y="1577975"/>
          <a:ext cx="8031163" cy="3598863"/>
        </p:xfrm>
        <a:graphic>
          <a:graphicData uri="http://schemas.openxmlformats.org/presentationml/2006/ole">
            <p:oleObj spid="_x0000_s357386" r:id="rId4" imgW="8029128" imgH="3596952" progId="Excel.Chart.8">
              <p:embed/>
            </p:oleObj>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nei confronti della qualità e delle modalità di erogazione del servizio</a:t>
            </a:r>
          </a:p>
        </p:txBody>
      </p:sp>
      <p:sp>
        <p:nvSpPr>
          <p:cNvPr id="36454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D0DBE8AF-54F3-411A-8C63-6BCE4C1A0595}" type="slidenum">
              <a:rPr lang="it-IT" smtClean="0"/>
              <a:pPr>
                <a:defRPr/>
              </a:pPr>
              <a:t>149</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897" name="Group 761"/>
          <p:cNvGraphicFramePr>
            <a:graphicFrameLocks noGrp="1"/>
          </p:cNvGraphicFramePr>
          <p:nvPr/>
        </p:nvGraphicFramePr>
        <p:xfrm>
          <a:off x="755650" y="1839913"/>
          <a:ext cx="8208963" cy="4038600"/>
        </p:xfrm>
        <a:graphic>
          <a:graphicData uri="http://schemas.openxmlformats.org/drawingml/2006/table">
            <a:tbl>
              <a:tblPr/>
              <a:tblGrid>
                <a:gridCol w="1045924"/>
                <a:gridCol w="651185"/>
                <a:gridCol w="651185"/>
                <a:gridCol w="651185"/>
                <a:gridCol w="651185"/>
                <a:gridCol w="651185"/>
                <a:gridCol w="651185"/>
                <a:gridCol w="651185"/>
                <a:gridCol w="651185"/>
                <a:gridCol w="651185"/>
                <a:gridCol w="651185"/>
                <a:gridCol w="651185"/>
              </a:tblGrid>
              <a:tr h="511175">
                <a:tc grid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2007</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2008</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smtClean="0">
                          <a:ln>
                            <a:noFill/>
                          </a:ln>
                          <a:solidFill>
                            <a:schemeClr val="tx1"/>
                          </a:solidFill>
                          <a:effectLst/>
                          <a:latin typeface="Arial" pitchFamily="34" charset="0"/>
                        </a:rPr>
                        <a:t>2009</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2010</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rPr>
                        <a:t>Eccellenza</a:t>
                      </a:r>
                      <a:r>
                        <a:rPr kumimoji="0" lang="it-IT" sz="11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pitchFamily="34" charset="0"/>
                        </a:rPr>
                        <a:t>(voti </a:t>
                      </a:r>
                      <a:r>
                        <a:rPr kumimoji="0" lang="it-IT" sz="1100" b="0" i="0" u="none" strike="noStrike" cap="none" normalizeH="0" baseline="0" dirty="0" err="1" smtClean="0">
                          <a:ln>
                            <a:noFill/>
                          </a:ln>
                          <a:solidFill>
                            <a:schemeClr val="tx1"/>
                          </a:solidFill>
                          <a:effectLst/>
                          <a:latin typeface="Arial" pitchFamily="34" charset="0"/>
                        </a:rPr>
                        <a:t>9</a:t>
                      </a:r>
                      <a:r>
                        <a:rPr kumimoji="0" lang="it-IT" sz="11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12%</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13%</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0"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1" i="0" u="none" strike="noStrike" dirty="0" smtClean="0">
                          <a:solidFill>
                            <a:srgbClr val="000000"/>
                          </a:solidFill>
                          <a:effectLst/>
                          <a:latin typeface="Arial"/>
                        </a:rPr>
                        <a:t>12%</a:t>
                      </a:r>
                      <a:endParaRPr lang="it-IT" sz="12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rPr>
                        <a:t>Bontà</a:t>
                      </a:r>
                      <a:r>
                        <a:rPr kumimoji="0" lang="it-IT" sz="11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solidFill>
                            <a:srgbClr val="000000"/>
                          </a:solidFill>
                          <a:latin typeface="Arial"/>
                        </a:rPr>
                        <a:t>34%</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solidFill>
                            <a:srgbClr val="000000"/>
                          </a:solidFill>
                          <a:latin typeface="Arial"/>
                        </a:rPr>
                        <a:t>39%</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0" i="0" u="none" strike="noStrike" dirty="0">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0" i="0" u="none" strike="noStrike" dirty="0">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1" i="0" u="none" strike="noStrike" dirty="0" smtClean="0">
                          <a:solidFill>
                            <a:srgbClr val="000000"/>
                          </a:solidFill>
                          <a:effectLst/>
                          <a:latin typeface="Arial"/>
                        </a:rPr>
                        <a:t>35%</a:t>
                      </a:r>
                      <a:endParaRPr lang="it-IT" sz="12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rPr>
                        <a:t>Sufficienza</a:t>
                      </a:r>
                      <a:r>
                        <a:rPr kumimoji="0" lang="it-IT" sz="11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37%</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52%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44%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51%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solidFill>
                            <a:srgbClr val="000000"/>
                          </a:solidFill>
                          <a:latin typeface="Arial"/>
                        </a:rPr>
                        <a:t>43%</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solidFill>
                            <a:srgbClr val="000000"/>
                          </a:solidFill>
                          <a:latin typeface="Arial"/>
                        </a:rPr>
                        <a:t>38%</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0" i="0" u="none" strike="noStrike" dirty="0">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0"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1"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Insufficienza</a:t>
                      </a:r>
                      <a:r>
                        <a:rPr kumimoji="0" lang="it-IT" sz="10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smtClean="0">
                          <a:ln>
                            <a:noFill/>
                          </a:ln>
                          <a:solidFill>
                            <a:schemeClr val="tx1"/>
                          </a:solidFill>
                          <a:effectLst/>
                          <a:latin typeface="Arial" pitchFamily="34" charset="0"/>
                          <a:ea typeface="+mn-ea"/>
                          <a:cs typeface="+mn-cs"/>
                        </a:rPr>
                        <a:t>21%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solidFill>
                            <a:srgbClr val="000000"/>
                          </a:solidFill>
                          <a:latin typeface="Arial"/>
                        </a:rPr>
                        <a:t>11%</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smtClean="0">
                          <a:solidFill>
                            <a:srgbClr val="000000"/>
                          </a:solidFill>
                          <a:latin typeface="Arial"/>
                        </a:rPr>
                        <a:t>10%</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0"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1" i="0" u="none" strike="noStrike" dirty="0">
                          <a:solidFill>
                            <a:srgbClr val="000000"/>
                          </a:solidFill>
                          <a:effectLst/>
                          <a:latin typeface="Arial"/>
                        </a:rPr>
                        <a:t>8</a:t>
                      </a:r>
                      <a:r>
                        <a:rPr lang="it-IT" sz="1200" b="1" i="0" u="none" strike="noStrike" dirty="0" smtClean="0">
                          <a:solidFill>
                            <a:srgbClr val="000000"/>
                          </a:solidFill>
                          <a:effectLst/>
                          <a:latin typeface="Arial"/>
                        </a:rPr>
                        <a:t>%</a:t>
                      </a:r>
                      <a:endParaRPr lang="it-IT" sz="12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200" b="1" i="0" u="none" strike="noStrike" kern="1200" cap="none" normalizeH="0" baseline="0" dirty="0" smtClean="0">
                          <a:ln>
                            <a:noFill/>
                          </a:ln>
                          <a:solidFill>
                            <a:schemeClr val="tx1"/>
                          </a:solidFill>
                          <a:effectLst/>
                          <a:latin typeface="Arial" pitchFamily="34" charset="0"/>
                          <a:ea typeface="+mn-ea"/>
                          <a:cs typeface="+mn-cs"/>
                        </a:rPr>
                        <a:t>6,8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200" b="1" i="0" u="none" strike="noStrike" kern="1200" cap="none" normalizeH="0" baseline="0" dirty="0" smtClean="0">
                          <a:ln>
                            <a:noFill/>
                          </a:ln>
                          <a:solidFill>
                            <a:schemeClr val="tx1"/>
                          </a:solidFill>
                          <a:effectLst/>
                          <a:latin typeface="Arial" pitchFamily="34" charset="0"/>
                          <a:ea typeface="+mn-ea"/>
                          <a:cs typeface="+mn-cs"/>
                        </a:rPr>
                        <a:t>7,0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kern="1200" cap="none" normalizeH="0" baseline="0" dirty="0" smtClean="0">
                          <a:ln>
                            <a:noFill/>
                          </a:ln>
                          <a:solidFill>
                            <a:schemeClr val="tx1"/>
                          </a:solidFill>
                          <a:effectLst/>
                          <a:latin typeface="Arial" pitchFamily="34" charset="0"/>
                          <a:ea typeface="+mn-ea"/>
                          <a:cs typeface="+mn-cs"/>
                        </a:rPr>
                        <a:t>7,1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200" b="1" i="0" u="none" strike="noStrike" dirty="0">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smtClean="0">
                          <a:latin typeface="+mn-lt"/>
                        </a:rPr>
                        <a:t>7,2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 SODDISFATTI</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79%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88%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08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CF0233B4-9189-4DB6-95B9-682ED98E275B}" type="slidenum">
              <a:rPr lang="it-IT" smtClean="0"/>
              <a:pPr>
                <a:defRPr/>
              </a:pPr>
              <a:t>15</a:t>
            </a:fld>
            <a:endParaRPr lang="it-IT"/>
          </a:p>
        </p:txBody>
      </p:sp>
      <p:sp>
        <p:nvSpPr>
          <p:cNvPr id="3083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6593" name="Object 2"/>
          <p:cNvGraphicFramePr>
            <a:graphicFrameLocks noChangeAspect="1"/>
          </p:cNvGraphicFramePr>
          <p:nvPr/>
        </p:nvGraphicFramePr>
        <p:xfrm>
          <a:off x="2433638" y="1146175"/>
          <a:ext cx="5068887" cy="4144963"/>
        </p:xfrm>
        <a:graphic>
          <a:graphicData uri="http://schemas.openxmlformats.org/presentationml/2006/ole">
            <p:oleObj spid="_x0000_s366593" r:id="rId3" imgW="5072312" imgH="4145639" progId="Excel.Chart.8">
              <p:embed/>
            </p:oleObj>
          </a:graphicData>
        </a:graphic>
      </p:graphicFrame>
      <p:sp>
        <p:nvSpPr>
          <p:cNvPr id="36659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366595" name="Rectangle 2"/>
          <p:cNvSpPr>
            <a:spLocks noChangeArrowheads="1"/>
          </p:cNvSpPr>
          <p:nvPr/>
        </p:nvSpPr>
        <p:spPr bwMode="auto">
          <a:xfrm>
            <a:off x="760413" y="130175"/>
            <a:ext cx="8204200" cy="655638"/>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74760" name="Rectangle 3"/>
          <p:cNvSpPr>
            <a:spLocks noChangeArrowheads="1"/>
          </p:cNvSpPr>
          <p:nvPr/>
        </p:nvSpPr>
        <p:spPr bwMode="auto">
          <a:xfrm>
            <a:off x="755650" y="908050"/>
            <a:ext cx="7993063" cy="720725"/>
          </a:xfrm>
          <a:prstGeom prst="rect">
            <a:avLst/>
          </a:prstGeom>
          <a:noFill/>
          <a:ln w="9525">
            <a:noFill/>
            <a:miter lim="800000"/>
            <a:headEnd/>
            <a:tailEnd/>
          </a:ln>
        </p:spPr>
        <p:txBody>
          <a:bodyPr lIns="90000" tIns="46800" rIns="90000" bIns="46800"/>
          <a:lstStyle/>
          <a:p>
            <a:pPr>
              <a:defRPr/>
            </a:pPr>
            <a:r>
              <a:rPr lang="it-IT" sz="1200" dirty="0">
                <a:solidFill>
                  <a:schemeClr val="tx1"/>
                </a:solidFill>
                <a:latin typeface="Arial" charset="0"/>
              </a:rPr>
              <a:t>Ad oggi gli sportelli di Acquedotto del </a:t>
            </a:r>
            <a:r>
              <a:rPr lang="it-IT" sz="1200" dirty="0" err="1">
                <a:solidFill>
                  <a:schemeClr val="tx1"/>
                </a:solidFill>
                <a:latin typeface="Arial" charset="0"/>
              </a:rPr>
              <a:t>Fiora</a:t>
            </a:r>
            <a:r>
              <a:rPr lang="it-IT" sz="1200" dirty="0">
                <a:solidFill>
                  <a:schemeClr val="tx1"/>
                </a:solidFill>
                <a:latin typeface="Arial" charset="0"/>
              </a:rPr>
              <a:t> spa presenti a SIENA E GROSSETO sono aperti al pubblico il LUNEDI‘ e </a:t>
            </a:r>
            <a:r>
              <a:rPr lang="it-IT" sz="1200" dirty="0" err="1">
                <a:solidFill>
                  <a:schemeClr val="tx1"/>
                </a:solidFill>
                <a:latin typeface="Arial" charset="0"/>
              </a:rPr>
              <a:t>GIOVEDì</a:t>
            </a:r>
            <a:r>
              <a:rPr lang="it-IT" sz="1200" dirty="0">
                <a:solidFill>
                  <a:schemeClr val="tx1"/>
                </a:solidFill>
                <a:latin typeface="Arial" charset="0"/>
              </a:rPr>
              <a:t> 08.30-12.45 e 14.15-16.00, il MERCOLEDI’ 08.30 – 12.45. Secondo Lei questo orario di apertura degli sportelli è adeguato alle esigenze dei clienti? </a:t>
            </a:r>
          </a:p>
          <a:p>
            <a:pPr marL="265113" indent="-265113" algn="just">
              <a:spcBef>
                <a:spcPct val="20000"/>
              </a:spcBef>
              <a:defRPr/>
            </a:pPr>
            <a:endParaRPr lang="it-IT" sz="1200" dirty="0">
              <a:solidFill>
                <a:schemeClr val="tx1"/>
              </a:solidFill>
              <a:latin typeface="Arial" charset="0"/>
            </a:endParaRPr>
          </a:p>
        </p:txBody>
      </p:sp>
      <p:sp>
        <p:nvSpPr>
          <p:cNvPr id="14" name="Segnaposto numero diapositiva 13"/>
          <p:cNvSpPr>
            <a:spLocks noGrp="1"/>
          </p:cNvSpPr>
          <p:nvPr>
            <p:ph type="sldNum" sz="quarter" idx="10"/>
          </p:nvPr>
        </p:nvSpPr>
        <p:spPr/>
        <p:txBody>
          <a:bodyPr/>
          <a:lstStyle/>
          <a:p>
            <a:pPr>
              <a:defRPr/>
            </a:pPr>
            <a:fld id="{AFC5B92B-FCE9-4092-ACCA-4244A061630C}" type="slidenum">
              <a:rPr lang="it-IT" smtClean="0"/>
              <a:pPr>
                <a:defRPr/>
              </a:pPr>
              <a:t>150</a:t>
            </a:fld>
            <a:endParaRPr lang="it-IT"/>
          </a:p>
        </p:txBody>
      </p:sp>
      <p:sp>
        <p:nvSpPr>
          <p:cNvPr id="13"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360450" name="Rectangle 3"/>
          <p:cNvSpPr>
            <a:spLocks noChangeArrowheads="1"/>
          </p:cNvSpPr>
          <p:nvPr/>
        </p:nvSpPr>
        <p:spPr bwMode="auto">
          <a:xfrm>
            <a:off x="747713" y="928688"/>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Per quali motivi ha scelto di recarsi presso gli sportelli di Acquedotto del Fiora invece che contattare il Call Center ?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36045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BEE41251-C03D-4267-AEA2-369BD8140E3E}" type="slidenum">
              <a:rPr lang="it-IT" smtClean="0"/>
              <a:pPr>
                <a:defRPr/>
              </a:pPr>
              <a:t>151</a:t>
            </a:fld>
            <a:endParaRPr lang="it-IT"/>
          </a:p>
        </p:txBody>
      </p:sp>
      <p:graphicFrame>
        <p:nvGraphicFramePr>
          <p:cNvPr id="360453" name="Object 2"/>
          <p:cNvGraphicFramePr>
            <a:graphicFrameLocks noChangeAspect="1"/>
          </p:cNvGraphicFramePr>
          <p:nvPr/>
        </p:nvGraphicFramePr>
        <p:xfrm>
          <a:off x="1065213" y="1362075"/>
          <a:ext cx="7416800" cy="4598988"/>
        </p:xfrm>
        <a:graphic>
          <a:graphicData uri="http://schemas.openxmlformats.org/presentationml/2006/ole">
            <p:oleObj spid="_x0000_s360453" r:id="rId4" imgW="7413378" imgH="4602879" progId="Excel.Chart.8">
              <p:embed/>
            </p:oleObj>
          </a:graphicData>
        </a:graphic>
      </p:graphicFrame>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Quinta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Segnalazione Guasti</a:t>
            </a:r>
          </a:p>
        </p:txBody>
      </p:sp>
      <p:sp>
        <p:nvSpPr>
          <p:cNvPr id="361474" name="Rettangolo 3"/>
          <p:cNvSpPr>
            <a:spLocks noChangeArrowheads="1"/>
          </p:cNvSpPr>
          <p:nvPr/>
        </p:nvSpPr>
        <p:spPr bwMode="auto">
          <a:xfrm>
            <a:off x="3084513" y="5373688"/>
            <a:ext cx="6000750" cy="276225"/>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(102 interviste a persone che hanno chiamato il numero verde)</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5C4538C1-80C5-47FF-AAF3-45EB45801D5C}" type="slidenum">
              <a:rPr lang="it-IT" smtClean="0"/>
              <a:pPr>
                <a:defRPr/>
              </a:pPr>
              <a:t>152</a:t>
            </a:fld>
            <a:endParaRPr lang="it-IT"/>
          </a:p>
        </p:txBody>
      </p:sp>
      <p:sp>
        <p:nvSpPr>
          <p:cNvPr id="361476" name="Rettangolo 5"/>
          <p:cNvSpPr>
            <a:spLocks noChangeArrowheads="1"/>
          </p:cNvSpPr>
          <p:nvPr/>
        </p:nvSpPr>
        <p:spPr bwMode="auto">
          <a:xfrm>
            <a:off x="5000625" y="1000125"/>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61477" name="Rettangolo 6"/>
          <p:cNvSpPr>
            <a:spLocks noChangeArrowheads="1"/>
          </p:cNvSpPr>
          <p:nvPr/>
        </p:nvSpPr>
        <p:spPr bwMode="auto">
          <a:xfrm>
            <a:off x="5143500" y="1214438"/>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6249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4" name="Segnaposto numero diapositiva 3"/>
          <p:cNvSpPr>
            <a:spLocks noGrp="1"/>
          </p:cNvSpPr>
          <p:nvPr>
            <p:ph type="sldNum" sz="quarter" idx="10"/>
          </p:nvPr>
        </p:nvSpPr>
        <p:spPr/>
        <p:txBody>
          <a:bodyPr/>
          <a:lstStyle/>
          <a:p>
            <a:pPr>
              <a:defRPr/>
            </a:pPr>
            <a:fld id="{0C699550-AEC6-470B-BAAB-28B1F754572F}" type="slidenum">
              <a:rPr lang="it-IT" smtClean="0"/>
              <a:pPr>
                <a:defRPr/>
              </a:pPr>
              <a:t>153</a:t>
            </a:fld>
            <a:endParaRPr lang="it-IT"/>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620" name="Object 220"/>
          <p:cNvGraphicFramePr>
            <a:graphicFrameLocks noChangeAspect="1"/>
          </p:cNvGraphicFramePr>
          <p:nvPr/>
        </p:nvGraphicFramePr>
        <p:xfrm>
          <a:off x="900113" y="1196975"/>
          <a:ext cx="8102600" cy="4552950"/>
        </p:xfrm>
        <a:graphic>
          <a:graphicData uri="http://schemas.openxmlformats.org/presentationml/2006/ole">
            <p:oleObj spid="_x0000_s358620" name="Worksheet" r:id="rId3" imgW="9544029" imgH="5695868" progId="Excel.Sheet.8">
              <p:embed/>
            </p:oleObj>
          </a:graphicData>
        </a:graphic>
      </p:graphicFrame>
      <p:sp>
        <p:nvSpPr>
          <p:cNvPr id="358621" name="Rectangle 8"/>
          <p:cNvSpPr>
            <a:spLocks noGrp="1"/>
          </p:cNvSpPr>
          <p:nvPr>
            <p:ph type="title"/>
          </p:nvPr>
        </p:nvSpPr>
        <p:spPr/>
        <p:txBody>
          <a:bodyPr/>
          <a:lstStyle/>
          <a:p>
            <a:pPr eaLnBrk="1" hangingPunct="1"/>
            <a:r>
              <a:rPr lang="it-IT" smtClean="0"/>
              <a:t>MOTIVI DI CONTATTO</a:t>
            </a:r>
          </a:p>
        </p:txBody>
      </p:sp>
      <p:sp>
        <p:nvSpPr>
          <p:cNvPr id="358622" name="Rectangle 3"/>
          <p:cNvSpPr>
            <a:spLocks noChangeArrowheads="1"/>
          </p:cNvSpPr>
          <p:nvPr/>
        </p:nvSpPr>
        <p:spPr bwMode="auto">
          <a:xfrm>
            <a:off x="755650"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4"/>
              </a:buBlip>
            </a:pPr>
            <a:r>
              <a:rPr lang="it-IT" sz="1200">
                <a:solidFill>
                  <a:schemeClr val="tx1"/>
                </a:solidFill>
                <a:latin typeface="Arial" charset="0"/>
              </a:rPr>
              <a:t>Per quali motivi ha chiamato il NV </a:t>
            </a:r>
            <a:r>
              <a:rPr lang="it-IT" sz="1200">
                <a:solidFill>
                  <a:schemeClr val="tx1"/>
                </a:solidFill>
              </a:rPr>
              <a:t>per la segnalazione dei guasti</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A8B22A88-D2C4-4C97-8401-8AE50596A36F}" type="slidenum">
              <a:rPr lang="it-IT" smtClean="0"/>
              <a:pPr>
                <a:defRPr/>
              </a:pPr>
              <a:t>154</a:t>
            </a:fld>
            <a:endParaRPr lang="it-IT"/>
          </a:p>
        </p:txBody>
      </p:sp>
      <p:sp>
        <p:nvSpPr>
          <p:cNvPr id="35862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358625"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(102 CASI AD HOC)</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644" name="Rectangle 8"/>
          <p:cNvSpPr>
            <a:spLocks noGrp="1"/>
          </p:cNvSpPr>
          <p:nvPr>
            <p:ph type="title"/>
          </p:nvPr>
        </p:nvSpPr>
        <p:spPr/>
        <p:txBody>
          <a:bodyPr/>
          <a:lstStyle/>
          <a:p>
            <a:pPr eaLnBrk="1" hangingPunct="1"/>
            <a:r>
              <a:rPr lang="it-IT" smtClean="0"/>
              <a:t>MOTIVI DI CONTATTO</a:t>
            </a:r>
          </a:p>
        </p:txBody>
      </p:sp>
      <p:sp>
        <p:nvSpPr>
          <p:cNvPr id="359645" name="Rectangle 3"/>
          <p:cNvSpPr>
            <a:spLocks noChangeArrowheads="1"/>
          </p:cNvSpPr>
          <p:nvPr/>
        </p:nvSpPr>
        <p:spPr bwMode="auto">
          <a:xfrm>
            <a:off x="755650" y="765175"/>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il NV di SEGNALAZIONE GUASTI di  Acquedotto del Fiora al quale ha telefonato?</a:t>
            </a:r>
          </a:p>
          <a:p>
            <a:pPr marL="265113" indent="-265113" algn="just">
              <a:spcBef>
                <a:spcPct val="20000"/>
              </a:spcBef>
            </a:pP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EA40950A-2003-43D0-9F3C-905C3137747B}" type="slidenum">
              <a:rPr lang="it-IT" smtClean="0"/>
              <a:pPr>
                <a:defRPr/>
              </a:pPr>
              <a:t>155</a:t>
            </a:fld>
            <a:endParaRPr lang="it-IT"/>
          </a:p>
        </p:txBody>
      </p:sp>
      <p:sp>
        <p:nvSpPr>
          <p:cNvPr id="35964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359648"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(102 CASI AD HOC)</a:t>
            </a:r>
          </a:p>
        </p:txBody>
      </p:sp>
      <p:graphicFrame>
        <p:nvGraphicFramePr>
          <p:cNvPr id="359643" name="Object 219"/>
          <p:cNvGraphicFramePr>
            <a:graphicFrameLocks noChangeAspect="1"/>
          </p:cNvGraphicFramePr>
          <p:nvPr/>
        </p:nvGraphicFramePr>
        <p:xfrm>
          <a:off x="755650" y="1196975"/>
          <a:ext cx="8128000" cy="4819650"/>
        </p:xfrm>
        <a:graphic>
          <a:graphicData uri="http://schemas.openxmlformats.org/presentationml/2006/ole">
            <p:oleObj spid="_x0000_s359643" name="Worksheet" r:id="rId4" imgW="9544029" imgH="5991176" progId="Excel.Sheet.8">
              <p:embed/>
            </p:oleObj>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0"/>
          </p:nvPr>
        </p:nvSpPr>
        <p:spPr/>
        <p:txBody>
          <a:bodyPr/>
          <a:lstStyle/>
          <a:p>
            <a:pPr>
              <a:defRPr/>
            </a:pPr>
            <a:fld id="{8B06689D-D586-4F4A-84BD-8556FE77F477}" type="slidenum">
              <a:rPr lang="it-IT" smtClean="0"/>
              <a:pPr>
                <a:defRPr/>
              </a:pPr>
              <a:t>156</a:t>
            </a:fld>
            <a:endParaRPr lang="it-IT"/>
          </a:p>
        </p:txBody>
      </p:sp>
      <p:sp>
        <p:nvSpPr>
          <p:cNvPr id="367618" name="Rectangle 8"/>
          <p:cNvSpPr>
            <a:spLocks noGrp="1"/>
          </p:cNvSpPr>
          <p:nvPr>
            <p:ph type="title"/>
          </p:nvPr>
        </p:nvSpPr>
        <p:spPr>
          <a:xfrm>
            <a:off x="760413" y="130175"/>
            <a:ext cx="8204200" cy="727075"/>
          </a:xfrm>
        </p:spPr>
        <p:txBody>
          <a:bodyPr/>
          <a:lstStyle/>
          <a:p>
            <a:pPr eaLnBrk="1" hangingPunct="1"/>
            <a:r>
              <a:rPr lang="it-IT" smtClean="0"/>
              <a:t>LA GESTIONE DELLA SEGNALAZIONE DEL GUASTO</a:t>
            </a:r>
          </a:p>
        </p:txBody>
      </p:sp>
      <p:sp>
        <p:nvSpPr>
          <p:cNvPr id="367619" name="Rectangle 3"/>
          <p:cNvSpPr>
            <a:spLocks noChangeArrowheads="1"/>
          </p:cNvSpPr>
          <p:nvPr/>
        </p:nvSpPr>
        <p:spPr bwMode="auto">
          <a:xfrm>
            <a:off x="684213" y="476250"/>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2"/>
              </a:buBlip>
            </a:pPr>
            <a:r>
              <a:rPr lang="it-IT" sz="1200">
                <a:solidFill>
                  <a:schemeClr val="tx1"/>
                </a:solidFill>
                <a:latin typeface="Arial" charset="0"/>
              </a:rPr>
              <a:t>Passando invece all’aspetto tecnico di gestione della sua segnalazione di un guasto (perdita idrica, rottura di un contatore, sversamento fognario ecc.) mi dovrebbe dire, quanto è stato soddisfatto della rapidità con cui Acquedotto del Fiora ha effettuato l’intervento.</a:t>
            </a:r>
          </a:p>
        </p:txBody>
      </p:sp>
      <p:sp>
        <p:nvSpPr>
          <p:cNvPr id="8"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La soddisfazione</a:t>
            </a:r>
            <a:endParaRPr lang="it-IT" sz="1800" i="1" dirty="0">
              <a:solidFill>
                <a:schemeClr val="bg1"/>
              </a:solidFill>
              <a:effectLst>
                <a:outerShdw blurRad="38100" dist="38100" dir="2700000" algn="tl">
                  <a:srgbClr val="C0C0C0"/>
                </a:outerShdw>
              </a:effectLst>
            </a:endParaRPr>
          </a:p>
        </p:txBody>
      </p:sp>
      <p:graphicFrame>
        <p:nvGraphicFramePr>
          <p:cNvPr id="11" name="Group 76"/>
          <p:cNvGraphicFramePr>
            <a:graphicFrameLocks noGrp="1"/>
          </p:cNvGraphicFramePr>
          <p:nvPr/>
        </p:nvGraphicFramePr>
        <p:xfrm>
          <a:off x="2987675" y="1557338"/>
          <a:ext cx="3605213" cy="3814762"/>
        </p:xfrm>
        <a:graphic>
          <a:graphicData uri="http://schemas.openxmlformats.org/drawingml/2006/table">
            <a:tbl>
              <a:tblPr/>
              <a:tblGrid>
                <a:gridCol w="1986668"/>
                <a:gridCol w="1618031"/>
              </a:tblGrid>
              <a:tr h="5381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r>
              <a:tr h="685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1" i="0" u="none" strike="noStrike" dirty="0">
                          <a:solidFill>
                            <a:srgbClr val="000000"/>
                          </a:solidFill>
                          <a:effectLst/>
                          <a:latin typeface="Arial"/>
                        </a:rPr>
                        <a:t>2</a:t>
                      </a:r>
                      <a:r>
                        <a:rPr lang="it-IT" sz="1400" b="1" i="0" u="none" strike="noStrike" dirty="0" smtClean="0">
                          <a:solidFill>
                            <a:srgbClr val="000000"/>
                          </a:solidFill>
                          <a:effectLst/>
                          <a:latin typeface="Arial"/>
                        </a:rPr>
                        <a:t>7</a:t>
                      </a:r>
                      <a:r>
                        <a:rPr lang="it-IT" sz="1400" b="1" i="0" u="none" strike="noStrike" dirty="0">
                          <a:solidFill>
                            <a:srgbClr val="000000"/>
                          </a:solidFill>
                          <a:effectLst/>
                          <a:latin typeface="Arial"/>
                        </a:rPr>
                        <a:t>%</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1"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1" i="0" u="none" strike="noStrike" dirty="0" smtClean="0">
                          <a:solidFill>
                            <a:srgbClr val="000000"/>
                          </a:solidFill>
                          <a:effectLst/>
                          <a:latin typeface="Arial"/>
                        </a:rPr>
                        <a:t>32%</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1" i="0" u="none" strike="noStrike" dirty="0" smtClean="0">
                          <a:solidFill>
                            <a:srgbClr val="000000"/>
                          </a:solidFill>
                          <a:effectLst/>
                          <a:latin typeface="Arial"/>
                        </a:rPr>
                        <a:t>6%</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7,6</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367647"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(102 CASI AD HOC)</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2FC5E67E-F881-4F96-AF3A-1FA10FF1C9FC}" type="slidenum">
              <a:rPr lang="it-IT" smtClean="0"/>
              <a:pPr>
                <a:defRPr/>
              </a:pPr>
              <a:t>157</a:t>
            </a:fld>
            <a:endParaRPr lang="it-IT"/>
          </a:p>
        </p:txBody>
      </p:sp>
      <p:sp>
        <p:nvSpPr>
          <p:cNvPr id="368642"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Sesta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Intervento Tecnico</a:t>
            </a:r>
          </a:p>
        </p:txBody>
      </p:sp>
      <p:sp>
        <p:nvSpPr>
          <p:cNvPr id="368643" name="Rettangolo 3"/>
          <p:cNvSpPr>
            <a:spLocks noChangeArrowheads="1"/>
          </p:cNvSpPr>
          <p:nvPr/>
        </p:nvSpPr>
        <p:spPr bwMode="auto">
          <a:xfrm>
            <a:off x="3084513" y="537368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a:t>
            </a:r>
            <a:r>
              <a:rPr lang="it-IT" sz="1200" b="1" i="1">
                <a:solidFill>
                  <a:schemeClr val="tx1"/>
                </a:solidFill>
              </a:rPr>
              <a:t>(301 interviste: 209 interviste per interventi AREA e 92 interviste per interventi AST)</a:t>
            </a:r>
            <a:endParaRPr lang="it-IT" sz="1200" b="1">
              <a:solidFill>
                <a:schemeClr val="tx1"/>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665" name="Object 3"/>
          <p:cNvGraphicFramePr>
            <a:graphicFrameLocks noChangeAspect="1"/>
          </p:cNvGraphicFramePr>
          <p:nvPr/>
        </p:nvGraphicFramePr>
        <p:xfrm>
          <a:off x="411163" y="1397000"/>
          <a:ext cx="8478837" cy="4908550"/>
        </p:xfrm>
        <a:graphic>
          <a:graphicData uri="http://schemas.openxmlformats.org/presentationml/2006/ole">
            <p:oleObj spid="_x0000_s369665" r:id="rId3" imgW="8480271" imgH="4907705" progId="Excel.Chart.8">
              <p:embed/>
            </p:oleObj>
          </a:graphicData>
        </a:graphic>
      </p:graphicFrame>
      <p:sp>
        <p:nvSpPr>
          <p:cNvPr id="7" name="Segnaposto numero diapositiva 6"/>
          <p:cNvSpPr>
            <a:spLocks noGrp="1"/>
          </p:cNvSpPr>
          <p:nvPr>
            <p:ph type="sldNum" sz="quarter" idx="10"/>
          </p:nvPr>
        </p:nvSpPr>
        <p:spPr/>
        <p:txBody>
          <a:bodyPr/>
          <a:lstStyle/>
          <a:p>
            <a:pPr>
              <a:defRPr/>
            </a:pPr>
            <a:fld id="{15D63E2D-D539-4C5D-8723-84EEFC91EEA7}" type="slidenum">
              <a:rPr lang="it-IT" smtClean="0"/>
              <a:pPr>
                <a:defRPr/>
              </a:pPr>
              <a:t>158</a:t>
            </a:fld>
            <a:endParaRPr lang="it-IT"/>
          </a:p>
        </p:txBody>
      </p:sp>
      <p:sp>
        <p:nvSpPr>
          <p:cNvPr id="36966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INTERVENTO TECNICO</a:t>
            </a:r>
          </a:p>
          <a:p>
            <a:pPr defTabSz="449263">
              <a:buClr>
                <a:srgbClr val="000000"/>
              </a:buClr>
              <a:buSzPct val="100000"/>
              <a:buFont typeface="Times" pitchFamily="18" charset="0"/>
              <a:buNone/>
            </a:pPr>
            <a:endParaRPr lang="it-IT" sz="1800">
              <a:solidFill>
                <a:schemeClr val="bg1"/>
              </a:solidFill>
            </a:endParaRPr>
          </a:p>
        </p:txBody>
      </p:sp>
      <p:sp>
        <p:nvSpPr>
          <p:cNvPr id="369668" name="Rectangle 8"/>
          <p:cNvSpPr>
            <a:spLocks noGrp="1"/>
          </p:cNvSpPr>
          <p:nvPr>
            <p:ph type="title"/>
          </p:nvPr>
        </p:nvSpPr>
        <p:spPr/>
        <p:txBody>
          <a:bodyPr/>
          <a:lstStyle/>
          <a:p>
            <a:pPr eaLnBrk="1" hangingPunct="1"/>
            <a:r>
              <a:rPr lang="it-IT" smtClean="0"/>
              <a:t>MOTIVI DI CONTATTO</a:t>
            </a:r>
            <a:br>
              <a:rPr lang="it-IT" smtClean="0"/>
            </a:br>
            <a:endParaRPr lang="it-IT" smtClean="0"/>
          </a:p>
        </p:txBody>
      </p:sp>
      <p:sp>
        <p:nvSpPr>
          <p:cNvPr id="369669"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Negli ultimi 6 mesi, ha contattato Acquedotto del Fiora per uno o più dei seguenti motivi? </a:t>
            </a:r>
            <a:r>
              <a:rPr lang="it-IT" sz="1200" i="1">
                <a:solidFill>
                  <a:schemeClr val="tx1"/>
                </a:solidFill>
                <a:latin typeface="Arial" charset="0"/>
              </a:rPr>
              <a:t>(risposta multipla)</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(301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Allegati</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Questionari</a:t>
            </a:r>
          </a:p>
        </p:txBody>
      </p:sp>
      <p:sp>
        <p:nvSpPr>
          <p:cNvPr id="3" name="Segnaposto numero diapositiva 2"/>
          <p:cNvSpPr>
            <a:spLocks noGrp="1"/>
          </p:cNvSpPr>
          <p:nvPr>
            <p:ph type="sldNum" sz="quarter" idx="10"/>
          </p:nvPr>
        </p:nvSpPr>
        <p:spPr/>
        <p:txBody>
          <a:bodyPr/>
          <a:lstStyle/>
          <a:p>
            <a:pPr>
              <a:defRPr/>
            </a:pPr>
            <a:fld id="{59922D97-6E63-4FF0-A14A-561211EF0629}" type="slidenum">
              <a:rPr lang="it-IT" smtClean="0"/>
              <a:pPr>
                <a:defRPr/>
              </a:pPr>
              <a:t>159</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715"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1" i="0" u="none" strike="noStrike" dirty="0" smtClean="0">
                          <a:solidFill>
                            <a:srgbClr val="000000"/>
                          </a:solidFill>
                          <a:effectLst/>
                          <a:latin typeface="Arial"/>
                        </a:rPr>
                        <a:t>12%</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1" i="0" u="none" strike="noStrike" dirty="0" smtClean="0">
                          <a:solidFill>
                            <a:srgbClr val="000000"/>
                          </a:solidFill>
                          <a:effectLst/>
                          <a:latin typeface="Arial"/>
                        </a:rPr>
                        <a:t>35%</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1"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latin typeface="Arial"/>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1" i="0" u="none" strike="noStrike" dirty="0">
                          <a:solidFill>
                            <a:srgbClr val="000000"/>
                          </a:solidFill>
                          <a:effectLst/>
                          <a:latin typeface="Arial"/>
                        </a:rPr>
                        <a:t>8</a:t>
                      </a:r>
                      <a:r>
                        <a:rPr lang="it-IT" sz="1400" b="1" i="0" u="none" strike="noStrike" dirty="0" smtClean="0">
                          <a:solidFill>
                            <a:srgbClr val="000000"/>
                          </a:solidFill>
                          <a:effectLst/>
                          <a:latin typeface="Arial"/>
                        </a:rPr>
                        <a:t>%</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7,1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7,3</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a:solidFill>
                            <a:srgbClr val="000000"/>
                          </a:solidFill>
                          <a:effectLst/>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17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1° SEMESTRE 2014</a:t>
            </a:r>
          </a:p>
        </p:txBody>
      </p:sp>
      <p:sp>
        <p:nvSpPr>
          <p:cNvPr id="7" name="Segnaposto numero diapositiva 6"/>
          <p:cNvSpPr>
            <a:spLocks noGrp="1"/>
          </p:cNvSpPr>
          <p:nvPr>
            <p:ph type="sldNum" sz="quarter" idx="10"/>
          </p:nvPr>
        </p:nvSpPr>
        <p:spPr/>
        <p:txBody>
          <a:bodyPr/>
          <a:lstStyle/>
          <a:p>
            <a:pPr>
              <a:defRPr/>
            </a:pPr>
            <a:fld id="{8C0DBF71-2BC8-4842-A010-9241BDAE82AF}" type="slidenum">
              <a:rPr lang="it-IT" smtClean="0"/>
              <a:pPr>
                <a:defRPr/>
              </a:pPr>
              <a:t>16</a:t>
            </a:fld>
            <a:endParaRPr lang="it-IT"/>
          </a:p>
        </p:txBody>
      </p:sp>
      <p:sp>
        <p:nvSpPr>
          <p:cNvPr id="3179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1EE96314-86BF-49D4-9104-5163AE11EDA2}" type="slidenum">
              <a:rPr lang="it-IT" smtClean="0"/>
              <a:pPr>
                <a:defRPr/>
              </a:pPr>
              <a:t>160</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71715" name="Rectangle 1"/>
          <p:cNvSpPr>
            <a:spLocks noChangeArrowheads="1"/>
          </p:cNvSpPr>
          <p:nvPr/>
        </p:nvSpPr>
        <p:spPr bwMode="auto">
          <a:xfrm>
            <a:off x="739775" y="711200"/>
            <a:ext cx="8286750" cy="5170488"/>
          </a:xfrm>
          <a:prstGeom prst="rect">
            <a:avLst/>
          </a:prstGeom>
          <a:noFill/>
          <a:ln w="9525">
            <a:noFill/>
            <a:miter lim="800000"/>
            <a:headEnd/>
            <a:tailEnd/>
          </a:ln>
        </p:spPr>
        <p:txBody>
          <a:bodyPr anchor="ctr">
            <a:spAutoFit/>
          </a:bodyPr>
          <a:lstStyle/>
          <a:p>
            <a:pPr>
              <a:tabLst>
                <a:tab pos="384175" algn="l"/>
                <a:tab pos="571500" algn="l"/>
              </a:tabLst>
            </a:pPr>
            <a:r>
              <a:rPr lang="it-IT" sz="1000">
                <a:solidFill>
                  <a:schemeClr val="tx1"/>
                </a:solidFill>
                <a:latin typeface="Arial" charset="0"/>
                <a:cs typeface="Times New Roman" pitchFamily="18" charset="0"/>
              </a:rPr>
              <a:t>In primo luogo vorrei chiederLe se Lei o qualcun altro nella Sua famiglia lavora per un istituto di ricerche di mercato o per un fornitore del servizio idrico.</a:t>
            </a:r>
            <a:endParaRPr lang="it-IT" sz="1000">
              <a:solidFill>
                <a:schemeClr val="tx1"/>
              </a:solidFill>
              <a:latin typeface="Arial" charset="0"/>
            </a:endParaRPr>
          </a:p>
          <a:p>
            <a:pPr eaLnBrk="0" hangingPunct="0">
              <a:tabLst>
                <a:tab pos="384175" algn="l"/>
                <a:tab pos="571500" algn="l"/>
              </a:tabLst>
            </a:pPr>
            <a:r>
              <a:rPr lang="it-IT" sz="1000">
                <a:solidFill>
                  <a:schemeClr val="tx1"/>
                </a:solidFill>
                <a:latin typeface="Arial" charset="0"/>
                <a:cs typeface="Times New Roman" pitchFamily="18" charset="0"/>
              </a:rPr>
              <a:t>	[1] Sì</a:t>
            </a:r>
            <a:r>
              <a:rPr lang="it-IT" sz="1000">
                <a:solidFill>
                  <a:schemeClr val="tx1"/>
                </a:solidFill>
                <a:latin typeface="Arial" charset="0"/>
                <a:cs typeface="Times New Roman" pitchFamily="18" charset="0"/>
                <a:sym typeface="Wingdings" pitchFamily="2" charset="2"/>
              </a:rPr>
              <a:t></a:t>
            </a:r>
            <a:r>
              <a:rPr lang="it-IT" sz="1000">
                <a:solidFill>
                  <a:schemeClr val="tx1"/>
                </a:solidFill>
                <a:latin typeface="Arial" charset="0"/>
                <a:cs typeface="Times New Roman" pitchFamily="18" charset="0"/>
              </a:rPr>
              <a:t> </a:t>
            </a:r>
            <a:r>
              <a:rPr lang="it-IT" sz="1000">
                <a:solidFill>
                  <a:schemeClr val="tx1"/>
                </a:solidFill>
                <a:latin typeface="Arial" charset="0"/>
                <a:cs typeface="Times New Roman" pitchFamily="18" charset="0"/>
                <a:sym typeface="Wingdings" pitchFamily="2" charset="2"/>
              </a:rPr>
              <a:t>CHIUDERE</a:t>
            </a:r>
            <a:endParaRPr lang="it-IT" sz="1000">
              <a:solidFill>
                <a:schemeClr val="tx1"/>
              </a:solidFill>
              <a:latin typeface="Arial"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[2] NO</a:t>
            </a:r>
            <a:endParaRPr lang="it-IT" sz="1000">
              <a:solidFill>
                <a:schemeClr val="tx1"/>
              </a:solidFill>
              <a:latin typeface="Arial" charset="0"/>
              <a:sym typeface="Wingdings" pitchFamily="2" charset="2"/>
            </a:endParaRPr>
          </a:p>
          <a:p>
            <a:pPr eaLnBrk="0" hangingPunct="0">
              <a:tabLst>
                <a:tab pos="384175" algn="l"/>
                <a:tab pos="571500" algn="l"/>
              </a:tabLst>
            </a:pPr>
            <a:endParaRPr lang="it-IT" sz="1000" b="1">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b="1">
                <a:solidFill>
                  <a:schemeClr val="tx1"/>
                </a:solidFill>
                <a:latin typeface="Arial" charset="0"/>
                <a:cs typeface="Times New Roman" pitchFamily="18" charset="0"/>
                <a:sym typeface="Wingdings" pitchFamily="2" charset="2"/>
              </a:rPr>
              <a:t>SEZIONE X – INFORMAZIONI GENERALI</a:t>
            </a:r>
            <a:endParaRPr lang="it-IT" sz="1000">
              <a:solidFill>
                <a:schemeClr val="tx1"/>
              </a:solidFill>
              <a:latin typeface="Arial" charset="0"/>
              <a:sym typeface="Wingdings" pitchFamily="2" charset="2"/>
            </a:endParaRPr>
          </a:p>
          <a:p>
            <a:pPr eaLnBrk="0" hangingPunct="0">
              <a:tabLst>
                <a:tab pos="384175" algn="l"/>
                <a:tab pos="571500" algn="l"/>
              </a:tabLst>
            </a:pPr>
            <a:endParaRPr lang="it-IT" sz="1000">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SEZIONE X – INFORMAZIONI E IDENTIFICAZIONE TARGET</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X.1	[DA SAMPLE] COMUNE</a:t>
            </a:r>
          </a:p>
          <a:p>
            <a:pPr eaLnBrk="0" hangingPunct="0">
              <a:tabLst>
                <a:tab pos="384175" algn="l"/>
                <a:tab pos="571500" algn="l"/>
              </a:tabLst>
            </a:pPr>
            <a:endParaRPr lang="it-IT" sz="1000">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X.2.	[DA SAMPLE] AREA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[ 1] ZONA Costa   </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[ 2] ZONA  Montagna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[ 3] ZONA Senese</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X3.	Lei ha un contratto diretto con l’azienda che eroga l’acqua potabile, cioè la sua famiglia riceve e paga direttamente la fattura dell’acqua, 	oppure il suo contratto è gestito da un amministratore condominiale?</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[ 1] Riceve e paga direttamente le fatture/utenza singola  CLIENTI DOMESTICI CON UTENZA DIRETTA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[ 2] Contratto gestito da un amministratore condominiale  CHIUDERE</a:t>
            </a:r>
          </a:p>
          <a:p>
            <a:pPr eaLnBrk="0" hangingPunct="0">
              <a:tabLst>
                <a:tab pos="384175" algn="l"/>
                <a:tab pos="571500" algn="l"/>
              </a:tabLst>
            </a:pPr>
            <a:endParaRPr lang="it-IT" sz="1000">
              <a:solidFill>
                <a:schemeClr val="tx1"/>
              </a:solidFill>
              <a:latin typeface="Arial" charset="0"/>
              <a:sym typeface="Symbol" pitchFamily="18" charset="2"/>
            </a:endParaRPr>
          </a:p>
          <a:p>
            <a:pPr eaLnBrk="0" hangingPunct="0">
              <a:buFont typeface="Times" pitchFamily="18" charset="0"/>
              <a:buNone/>
              <a:tabLst>
                <a:tab pos="384175" algn="l"/>
                <a:tab pos="571500" algn="l"/>
              </a:tabLst>
            </a:pPr>
            <a:r>
              <a:rPr lang="it-IT" sz="1000" b="1">
                <a:solidFill>
                  <a:schemeClr val="tx1"/>
                </a:solidFill>
                <a:latin typeface="Arial" charset="0"/>
                <a:cs typeface="Times New Roman" pitchFamily="18" charset="0"/>
                <a:sym typeface="Symbol" pitchFamily="18" charset="2"/>
              </a:rPr>
              <a:t>SEZIONE A –  NOTORIETÀ DELLE SOCIETÀ CHE GESTISCONO IL SERVIZIO</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A.1.	Sa indicarmi il nome dell’azienda o ente che eroga l’acqua potabile nel suo Comune? [NON LEGGERE];   &lt;SINGOLA;&gt;</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	[ 1] Acquedotto del Fiora spa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[ 2] Direttamente il comune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[ 3] Altro [SPECIFICARE]</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[ 4] Non sa</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SE A.1 ≠ 1  L’acqua potabile nel suo comune è erogata da Acquedotto del Fiora spa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rgbClr val="FF0000"/>
                </a:solidFill>
                <a:latin typeface="Arial" charset="0"/>
                <a:cs typeface="Times New Roman" pitchFamily="18" charset="0"/>
                <a:sym typeface="Symbol" pitchFamily="18" charset="2"/>
              </a:rPr>
              <a:t>.</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96B186A1-E5C3-460B-ADE0-AE07B3B0510D}" type="slidenum">
              <a:rPr lang="it-IT" smtClean="0"/>
              <a:pPr>
                <a:defRPr/>
              </a:pPr>
              <a:t>161</a:t>
            </a:fld>
            <a:endParaRPr lang="it-IT"/>
          </a:p>
        </p:txBody>
      </p:sp>
      <p:sp>
        <p:nvSpPr>
          <p:cNvPr id="372738" name="Rettangolo 2"/>
          <p:cNvSpPr>
            <a:spLocks noChangeArrowheads="1"/>
          </p:cNvSpPr>
          <p:nvPr/>
        </p:nvSpPr>
        <p:spPr bwMode="auto">
          <a:xfrm>
            <a:off x="1042988" y="836613"/>
            <a:ext cx="7705725" cy="4154487"/>
          </a:xfrm>
          <a:prstGeom prst="rect">
            <a:avLst/>
          </a:prstGeom>
          <a:noFill/>
          <a:ln w="9525">
            <a:noFill/>
            <a:miter lim="800000"/>
            <a:headEnd/>
            <a:tailEnd/>
          </a:ln>
        </p:spPr>
        <p:txBody>
          <a:bodyPr>
            <a:spAutoFit/>
          </a:bodyPr>
          <a:lstStyle/>
          <a:p>
            <a:pPr eaLnBrk="0" hangingPunct="0">
              <a:buFont typeface="Times" pitchFamily="18" charset="0"/>
              <a:buNone/>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buFont typeface="Times" pitchFamily="18" charset="0"/>
              <a:buNone/>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sz="12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A.2 	Sa  indicarmi in quanti Comuni l’acqua  viene erogata dalla stessa Azienda che fornisce il servizio a Lei, ovvero da Acquedotto del Fiora?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	[ 1] meno di 15</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[ 2 ] da 10 a 25</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[ 3] da 25 a  50</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[ 4] oltre 50</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SE A.2 ≠ da 4: I comuni gestiti da Acquedotto del Fiora sono 56, 28 della provincia di Grosseto e 28 della provincia di Siena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A.3	Sa che Acquedotto del Fiora oltre il servizio idrico gestisce anche il servizio di fognatura e depurazione?</a:t>
            </a: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b="1">
                <a:solidFill>
                  <a:schemeClr val="tx1"/>
                </a:solidFill>
                <a:latin typeface="Arial" charset="0"/>
                <a:cs typeface="Times New Roman" pitchFamily="18" charset="0"/>
                <a:sym typeface="Symbol" pitchFamily="18" charset="2"/>
              </a:rPr>
              <a:t>	</a:t>
            </a:r>
            <a:r>
              <a:rPr lang="it-IT" sz="1000">
                <a:solidFill>
                  <a:schemeClr val="tx1"/>
                </a:solidFill>
                <a:latin typeface="Arial" charset="0"/>
                <a:cs typeface="Times New Roman" pitchFamily="18" charset="0"/>
              </a:rPr>
              <a:t> [1] </a:t>
            </a:r>
            <a:r>
              <a:rPr lang="it-IT" sz="1000">
                <a:solidFill>
                  <a:schemeClr val="tx1"/>
                </a:solidFill>
                <a:latin typeface="Arial" charset="0"/>
                <a:cs typeface="Times New Roman" pitchFamily="18" charset="0"/>
                <a:sym typeface="Symbol" pitchFamily="18" charset="2"/>
              </a:rPr>
              <a:t>si</a:t>
            </a:r>
            <a:r>
              <a:rPr lang="it-IT" sz="1000" b="1">
                <a:solidFill>
                  <a:schemeClr val="tx1"/>
                </a:solidFill>
                <a:latin typeface="Arial" charset="0"/>
                <a:cs typeface="Times New Roman" pitchFamily="18" charset="0"/>
                <a:sym typeface="Symbol" pitchFamily="18" charset="2"/>
              </a:rPr>
              <a:t>		</a:t>
            </a:r>
            <a:r>
              <a:rPr lang="it-IT" sz="1000">
                <a:solidFill>
                  <a:schemeClr val="tx1"/>
                </a:solidFill>
                <a:latin typeface="Arial" charset="0"/>
                <a:cs typeface="Times New Roman" pitchFamily="18" charset="0"/>
              </a:rPr>
              <a:t> [2] </a:t>
            </a:r>
            <a:r>
              <a:rPr lang="it-IT" sz="1000">
                <a:solidFill>
                  <a:schemeClr val="tx1"/>
                </a:solidFill>
                <a:latin typeface="Arial" charset="0"/>
                <a:cs typeface="Times New Roman" pitchFamily="18" charset="0"/>
                <a:sym typeface="Symbol" pitchFamily="18" charset="2"/>
              </a:rPr>
              <a:t>no</a:t>
            </a:r>
          </a:p>
          <a:p>
            <a:pPr eaLnBrk="0" hangingPunct="0">
              <a:tabLst>
                <a:tab pos="384175" algn="l"/>
                <a:tab pos="571500" algn="l"/>
              </a:tabLst>
            </a:pPr>
            <a:r>
              <a:rPr lang="it-IT" sz="1000" b="1">
                <a:solidFill>
                  <a:schemeClr val="tx1"/>
                </a:solidFill>
                <a:latin typeface="Arial" charset="0"/>
                <a:cs typeface="Times New Roman" pitchFamily="18" charset="0"/>
                <a:sym typeface="Symbol" pitchFamily="18" charset="2"/>
              </a:rPr>
              <a:t> </a:t>
            </a: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buFont typeface="Times" pitchFamily="18" charset="0"/>
              <a:buNone/>
              <a:tabLst>
                <a:tab pos="384175" algn="l"/>
                <a:tab pos="571500" algn="l"/>
              </a:tabLst>
            </a:pPr>
            <a:r>
              <a:rPr lang="it-IT" sz="1000" b="1">
                <a:solidFill>
                  <a:schemeClr val="tx1"/>
                </a:solidFill>
                <a:latin typeface="Arial" charset="0"/>
                <a:cs typeface="Times New Roman" pitchFamily="18" charset="0"/>
                <a:sym typeface="Symbol" pitchFamily="18" charset="2"/>
              </a:rPr>
              <a:t>SEZIONE B – OVERALL</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B.1.	 Vorrei porle alcune domande sulla qualità del servizio di fornitura dell'acqua potabile da parte di Acquedotto del Fiora spa. Per 	cominciare, vorrei che lei esprimesse il suo giudizio globale circa la qualità del servizio idrico fornitole, negli ultimi 6 mesi, da Acquedotto 	del Fiora spa, dando un voto da 1 a 10, dove 1 significa pessimo e 10 ottimo. </a:t>
            </a:r>
          </a:p>
        </p:txBody>
      </p:sp>
      <p:sp>
        <p:nvSpPr>
          <p:cNvPr id="5" name="CasellaDiTesto 4"/>
          <p:cNvSpPr txBox="1"/>
          <p:nvPr/>
        </p:nvSpPr>
        <p:spPr>
          <a:xfrm>
            <a:off x="1331913" y="404813"/>
            <a:ext cx="7056437" cy="276225"/>
          </a:xfrm>
          <a:prstGeom prst="rect">
            <a:avLst/>
          </a:prstGeom>
          <a:noFill/>
        </p:spPr>
        <p:txBody>
          <a:bodyPr>
            <a:spAutoFit/>
          </a:bodyPr>
          <a:lstStyle/>
          <a:p>
            <a:pPr algn="ctr" eaLnBrk="0" hangingPunct="0">
              <a:tabLst>
                <a:tab pos="384175" algn="l"/>
                <a:tab pos="571500" algn="l"/>
              </a:tabLst>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3E2C9E99-BC59-4BF8-B8D7-DD5D2335675C}" type="slidenum">
              <a:rPr lang="it-IT" smtClean="0"/>
              <a:pPr>
                <a:defRPr/>
              </a:pPr>
              <a:t>162</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1025" name="Rectangle 1"/>
          <p:cNvSpPr>
            <a:spLocks noChangeArrowheads="1"/>
          </p:cNvSpPr>
          <p:nvPr/>
        </p:nvSpPr>
        <p:spPr bwMode="auto">
          <a:xfrm>
            <a:off x="827088" y="260350"/>
            <a:ext cx="8199437" cy="4708525"/>
          </a:xfrm>
          <a:prstGeom prst="rect">
            <a:avLst/>
          </a:prstGeom>
          <a:noFill/>
          <a:ln w="9525">
            <a:noFill/>
            <a:miter lim="800000"/>
            <a:headEnd/>
            <a:tailEnd/>
          </a:ln>
          <a:effectLst/>
        </p:spPr>
        <p:txBody>
          <a:bodyPr anchor="ctr">
            <a:spAutoFit/>
          </a:bodyPr>
          <a:lstStyle/>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sym typeface="Symbol" pitchFamily="18" charset="2"/>
            </a:endParaRPr>
          </a:p>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sym typeface="Symbol" pitchFamily="18" charset="2"/>
            </a:endParaRPr>
          </a:p>
          <a:p>
            <a:pPr>
              <a:buFont typeface="Times" pitchFamily="18" charset="0"/>
              <a:buNone/>
              <a:tabLst>
                <a:tab pos="384175" algn="l"/>
                <a:tab pos="571500" algn="l"/>
              </a:tabLst>
              <a:defRPr/>
            </a:pPr>
            <a:r>
              <a:rPr lang="it-IT" sz="1000" b="1" dirty="0">
                <a:solidFill>
                  <a:schemeClr val="tx1"/>
                </a:solidFill>
                <a:latin typeface="+mn-lt"/>
                <a:ea typeface="Times New Roman" pitchFamily="18" charset="0"/>
                <a:sym typeface="Symbol" pitchFamily="18" charset="2"/>
              </a:rPr>
              <a:t>SEZIONE </a:t>
            </a:r>
            <a:r>
              <a:rPr lang="it-IT" sz="1000" b="1" dirty="0">
                <a:solidFill>
                  <a:schemeClr val="tx1"/>
                </a:solidFill>
                <a:latin typeface="+mn-lt"/>
                <a:ea typeface="Times New Roman" pitchFamily="18" charset="0"/>
                <a:sym typeface="Symbol" pitchFamily="18" charset="2"/>
              </a:rPr>
              <a:t>C – CUSTOMER SATISFACTION – QUALITÀ PERCEPITA DELL’ACQUA POTABILE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C.1.	Parliamo dell’utilizzo dell’acqua potabile. Lei beve l’acqua del rubinetto regolarmente, qualche volta o non la beve mai? </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[ 1] Sì, regolarmente </a:t>
            </a:r>
            <a:r>
              <a:rPr lang="it-IT" sz="1000" dirty="0">
                <a:solidFill>
                  <a:schemeClr val="tx1"/>
                </a:solidFill>
                <a:latin typeface="+mn-lt"/>
                <a:ea typeface="Times New Roman" pitchFamily="18" charset="0"/>
                <a:sym typeface="Wingdings" pitchFamily="2" charset="2"/>
              </a:rPr>
              <a:t></a:t>
            </a:r>
            <a:r>
              <a:rPr lang="it-IT" sz="1000" dirty="0">
                <a:solidFill>
                  <a:schemeClr val="tx1"/>
                </a:solidFill>
                <a:latin typeface="+mn-lt"/>
                <a:ea typeface="Times New Roman" pitchFamily="18" charset="0"/>
              </a:rPr>
              <a:t> Vai a dom. </a:t>
            </a:r>
            <a:r>
              <a:rPr lang="it-IT" sz="1000" dirty="0">
                <a:solidFill>
                  <a:schemeClr val="tx1"/>
                </a:solidFill>
                <a:latin typeface="+mn-lt"/>
                <a:ea typeface="Times New Roman" pitchFamily="18" charset="0"/>
              </a:rPr>
              <a:t>C.2.1</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[ 2] Sì, qualche volta </a:t>
            </a:r>
            <a:r>
              <a:rPr lang="it-IT" sz="1000" dirty="0">
                <a:solidFill>
                  <a:schemeClr val="tx1"/>
                </a:solidFill>
                <a:ea typeface="Times New Roman" pitchFamily="18" charset="0"/>
                <a:sym typeface="Wingdings" pitchFamily="2" charset="2"/>
              </a:rPr>
              <a:t></a:t>
            </a:r>
            <a:r>
              <a:rPr lang="it-IT" sz="1000" dirty="0">
                <a:solidFill>
                  <a:schemeClr val="tx1"/>
                </a:solidFill>
                <a:latin typeface="+mn-lt"/>
                <a:ea typeface="Times New Roman" pitchFamily="18" charset="0"/>
              </a:rPr>
              <a:t> Vai a dom. </a:t>
            </a:r>
            <a:r>
              <a:rPr lang="it-IT" sz="1000" dirty="0">
                <a:solidFill>
                  <a:schemeClr val="tx1"/>
                </a:solidFill>
                <a:latin typeface="+mn-lt"/>
                <a:ea typeface="Times New Roman" pitchFamily="18" charset="0"/>
              </a:rPr>
              <a:t>C.2.1</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[ 3] No, mai </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SE C.1=3</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C.2.	Perché non beve mai l’acqua del rubinetto ? &lt;MULTIPLA; AMMESSO NON SA&gt; [NON LEGGERE]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[1]	Sono abituato a bere l’acqua minerale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[2]	Non mi piace il suo sapore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[3]	Non mi fido degli aspetti igienici</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[4]	altro (specificare</a:t>
            </a:r>
            <a:r>
              <a:rPr lang="it-IT" sz="1000" dirty="0">
                <a:solidFill>
                  <a:schemeClr val="tx1"/>
                </a:solidFill>
                <a:latin typeface="+mn-lt"/>
                <a:ea typeface="Times New Roman" pitchFamily="18" charset="0"/>
              </a:rPr>
              <a:t>)</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C.2.1	E’ a conoscenza che l’acqua erogata dal pubblico acquedotto é controllata regolarmente dall’azienda  sanitaria locale che ne  garantisce  tutti i requisiti di potabilità dal punto di visto chimico e  batteriologico?</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[1] Si</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[2] No</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(a tutti)</a:t>
            </a:r>
          </a:p>
          <a:p>
            <a:pPr>
              <a:tabLst>
                <a:tab pos="384175" algn="l"/>
                <a:tab pos="571500" algn="l"/>
              </a:tabLst>
              <a:defRPr/>
            </a:pPr>
            <a:r>
              <a:rPr lang="it-IT" sz="1000" dirty="0">
                <a:solidFill>
                  <a:schemeClr val="tx1"/>
                </a:solidFill>
                <a:latin typeface="+mn-lt"/>
                <a:ea typeface="Times New Roman" pitchFamily="18" charset="0"/>
              </a:rPr>
              <a:t>C.3.	Considerando </a:t>
            </a:r>
            <a:r>
              <a:rPr lang="it-IT" sz="1000" dirty="0">
                <a:solidFill>
                  <a:schemeClr val="tx1"/>
                </a:solidFill>
                <a:latin typeface="+mn-lt"/>
                <a:ea typeface="Times New Roman" pitchFamily="18" charset="0"/>
              </a:rPr>
              <a:t>complessivamente la qualità dell’acqua </a:t>
            </a:r>
            <a:r>
              <a:rPr lang="it-IT" sz="1000" dirty="0">
                <a:solidFill>
                  <a:schemeClr val="tx1"/>
                </a:solidFill>
                <a:latin typeface="+mn-lt"/>
                <a:ea typeface="Times New Roman" pitchFamily="18" charset="0"/>
              </a:rPr>
              <a:t>potabile distribuita negli ultimi 6 mesi, che voto dà ad </a:t>
            </a:r>
            <a:r>
              <a:rPr lang="it-IT" sz="1000" dirty="0">
                <a:solidFill>
                  <a:schemeClr val="tx1"/>
                </a:solidFill>
                <a:latin typeface="+mn-lt"/>
                <a:ea typeface="Times New Roman" pitchFamily="18" charset="0"/>
              </a:rPr>
              <a:t> Acquedotto </a:t>
            </a:r>
            <a:r>
              <a:rPr lang="it-IT" sz="1000" dirty="0">
                <a:solidFill>
                  <a:schemeClr val="tx1"/>
                </a:solidFill>
                <a:latin typeface="+mn-lt"/>
                <a:ea typeface="Times New Roman" pitchFamily="18" charset="0"/>
              </a:rPr>
              <a:t>del Fiora spa da 1 a 10, dove 1 significa pessimo e 10 ottimo?</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C.4.	Sempre considerando gli aspetti di qualità </a:t>
            </a:r>
            <a:r>
              <a:rPr lang="it-IT" sz="1000" dirty="0">
                <a:solidFill>
                  <a:schemeClr val="tx1"/>
                </a:solidFill>
                <a:latin typeface="+mn-lt"/>
                <a:ea typeface="Times New Roman" pitchFamily="18" charset="0"/>
              </a:rPr>
              <a:t>dell’acqua, </a:t>
            </a:r>
            <a:r>
              <a:rPr lang="it-IT" sz="1000" dirty="0">
                <a:solidFill>
                  <a:schemeClr val="tx1"/>
                </a:solidFill>
                <a:latin typeface="+mn-lt"/>
                <a:ea typeface="Times New Roman" pitchFamily="18" charset="0"/>
              </a:rPr>
              <a:t>ritiene che il </a:t>
            </a:r>
            <a:r>
              <a:rPr lang="it-IT" sz="1000" dirty="0" err="1">
                <a:solidFill>
                  <a:schemeClr val="tx1"/>
                </a:solidFill>
                <a:latin typeface="+mn-lt"/>
                <a:ea typeface="Times New Roman" pitchFamily="18" charset="0"/>
              </a:rPr>
              <a:t>servizio…</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[ 1] delude le sue aspettative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[ 2] è in linea con le sue aspettative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[ 3] supera le sue </a:t>
            </a:r>
            <a:r>
              <a:rPr lang="it-IT" sz="1000" dirty="0">
                <a:solidFill>
                  <a:schemeClr val="tx1"/>
                </a:solidFill>
                <a:latin typeface="+mn-lt"/>
                <a:ea typeface="Times New Roman" pitchFamily="18" charset="0"/>
              </a:rPr>
              <a:t>aspettative</a:t>
            </a:r>
            <a:endParaRPr lang="it-IT" sz="1000" dirty="0">
              <a:solidFill>
                <a:schemeClr val="tx1"/>
              </a:solidFill>
              <a:latin typeface="+mn-lt"/>
              <a:ea typeface="Times New Roman" pitchFamily="18" charset="0"/>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4213" y="36513"/>
            <a:ext cx="7632700" cy="4556125"/>
          </a:xfrm>
          <a:prstGeom prst="rect">
            <a:avLst/>
          </a:prstGeom>
        </p:spPr>
        <p:txBody>
          <a:bodyPr>
            <a:spAutoFit/>
          </a:bodyPr>
          <a:lstStyle/>
          <a:p>
            <a:pPr eaLnBrk="0" hangingPunct="0">
              <a:buFont typeface="Times" pitchFamily="18" charset="0"/>
              <a:buNone/>
              <a:tabLst>
                <a:tab pos="384175" algn="l"/>
                <a:tab pos="571500" algn="l"/>
              </a:tabLst>
            </a:pPr>
            <a:r>
              <a:rPr lang="it-IT" sz="1000" b="1">
                <a:solidFill>
                  <a:schemeClr val="tx1"/>
                </a:solidFill>
                <a:cs typeface="Times New Roman" pitchFamily="18" charset="0"/>
                <a:sym typeface="Symbol" pitchFamily="18" charset="2"/>
              </a:rPr>
              <a:t>SEZIONE D – CUSTOMER SATISFACTION- ASPETTI TECNICI DEL SERVIZIO</a:t>
            </a:r>
          </a:p>
          <a:p>
            <a:pPr eaLnBrk="0" hangingPunct="0">
              <a:buFont typeface="Times" pitchFamily="18" charset="0"/>
              <a:buNone/>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r>
              <a:rPr lang="it-IT" sz="1000">
                <a:solidFill>
                  <a:schemeClr val="tx1"/>
                </a:solidFill>
                <a:cs typeface="Times New Roman" pitchFamily="18" charset="0"/>
                <a:sym typeface="Symbol" pitchFamily="18" charset="2"/>
              </a:rPr>
              <a:t>D.1.	 Parliamo ora di alcuni aspetti TECNICI relativi al servizio dell’acqua potabile. Per ognuno degli aspetti mi dovrebbe dire, quanto è stato soddisfatto (utilizzando una scala di tipo scolastico da 1 a 10, dove 1=per nulla soddisfatto e 10=totalmente soddisfatto)</a:t>
            </a: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r>
              <a:rPr lang="it-IT" sz="1000">
                <a:solidFill>
                  <a:schemeClr val="tx1"/>
                </a:solidFill>
              </a:rPr>
              <a:t>D.2.	Quale dei seguenti aspetti è per Lei il più importante? (una sola risposta)</a:t>
            </a:r>
          </a:p>
          <a:p>
            <a:pPr marL="812800" lvl="1" indent="-355600" eaLnBrk="0" hangingPunct="0">
              <a:buFont typeface="Verdana" pitchFamily="34" charset="0"/>
              <a:buAutoNum type="arabicPeriod"/>
              <a:tabLst>
                <a:tab pos="384175" algn="l"/>
                <a:tab pos="571500" algn="l"/>
              </a:tabLst>
            </a:pPr>
            <a:r>
              <a:rPr lang="it-IT" sz="1000">
                <a:solidFill>
                  <a:schemeClr val="tx1"/>
                </a:solidFill>
              </a:rPr>
              <a:t>la continuità del servizio, cioè l’assenza di interruzioni</a:t>
            </a:r>
          </a:p>
          <a:p>
            <a:pPr marL="812800" lvl="1" indent="-355600" eaLnBrk="0" hangingPunct="0">
              <a:buFont typeface="Verdana" pitchFamily="34" charset="0"/>
              <a:buAutoNum type="arabicPeriod"/>
              <a:tabLst>
                <a:tab pos="384175" algn="l"/>
                <a:tab pos="571500" algn="l"/>
              </a:tabLst>
            </a:pPr>
            <a:r>
              <a:rPr lang="it-IT" sz="1000">
                <a:solidFill>
                  <a:schemeClr val="tx1"/>
                </a:solidFill>
              </a:rPr>
              <a:t>il livello di pressione dell’acqua, cioè la forza con cui l’acqua diretta (ovvero che non passa dalla sua autoclave) arriva al rubinetto</a:t>
            </a:r>
          </a:p>
          <a:p>
            <a:pPr marL="812800" lvl="1" indent="-355600" eaLnBrk="0" hangingPunct="0">
              <a:buFont typeface="Verdana" pitchFamily="34" charset="0"/>
              <a:buAutoNum type="arabicPeriod"/>
              <a:tabLst>
                <a:tab pos="384175" algn="l"/>
                <a:tab pos="571500" algn="l"/>
              </a:tabLst>
            </a:pPr>
            <a:endParaRPr lang="it-IT" sz="1000">
              <a:solidFill>
                <a:schemeClr val="tx1"/>
              </a:solidFill>
              <a:cs typeface="Times New Roman" pitchFamily="18" charset="0"/>
              <a:sym typeface="Symbol" pitchFamily="18" charset="2"/>
            </a:endParaRPr>
          </a:p>
          <a:p>
            <a:pPr algn="just">
              <a:tabLst>
                <a:tab pos="384175" algn="l"/>
                <a:tab pos="571500" algn="l"/>
              </a:tabLst>
            </a:pPr>
            <a:r>
              <a:rPr lang="it-IT" sz="1000">
                <a:solidFill>
                  <a:schemeClr val="tx1"/>
                </a:solidFill>
                <a:cs typeface="Times New Roman" pitchFamily="18" charset="0"/>
                <a:sym typeface="Symbol" pitchFamily="18" charset="2"/>
              </a:rPr>
              <a:t>D.3.	Considerando complessivamente gli aspetti tecnici del servizio, negli ultimi 6 mesi, che voto dà ad Acquedotto del Fiora spa, su una scala da 1 a 10 dove 1 esprime il minimo della qualità e 10 il massimo?</a:t>
            </a:r>
          </a:p>
          <a:p>
            <a:pPr algn="just">
              <a:buFont typeface="Times" pitchFamily="18" charset="0"/>
              <a:buNone/>
              <a:tabLst>
                <a:tab pos="384175" algn="l"/>
                <a:tab pos="571500" algn="l"/>
              </a:tabLst>
            </a:pPr>
            <a:endParaRPr lang="it-IT" sz="1000">
              <a:solidFill>
                <a:schemeClr val="tx1"/>
              </a:solidFill>
              <a:cs typeface="Times New Roman" pitchFamily="18" charset="0"/>
              <a:sym typeface="Symbol" pitchFamily="18" charset="2"/>
            </a:endParaRPr>
          </a:p>
          <a:p>
            <a:pPr algn="just">
              <a:tabLst>
                <a:tab pos="384175" algn="l"/>
                <a:tab pos="571500" algn="l"/>
              </a:tabLst>
            </a:pPr>
            <a:r>
              <a:rPr lang="it-IT" sz="1000">
                <a:solidFill>
                  <a:schemeClr val="tx1"/>
                </a:solidFill>
                <a:cs typeface="Times New Roman" pitchFamily="18" charset="0"/>
                <a:sym typeface="Symbol" pitchFamily="18" charset="2"/>
              </a:rPr>
              <a:t>D.4.	 Sempre considerando gli aspetti di intervento tecnico, ritiene che il servizio…</a:t>
            </a:r>
          </a:p>
          <a:p>
            <a:pPr algn="just">
              <a:buFont typeface="Times" pitchFamily="18" charset="0"/>
              <a:buNone/>
              <a:tabLst>
                <a:tab pos="384175" algn="l"/>
                <a:tab pos="571500" algn="l"/>
              </a:tabLst>
            </a:pPr>
            <a:r>
              <a:rPr lang="it-IT" sz="1000">
                <a:solidFill>
                  <a:schemeClr val="tx1"/>
                </a:solidFill>
                <a:cs typeface="Times New Roman" pitchFamily="18" charset="0"/>
              </a:rPr>
              <a:t>	[ 1] delude le sue aspettative</a:t>
            </a:r>
          </a:p>
          <a:p>
            <a:pPr algn="just">
              <a:buFont typeface="Times" pitchFamily="18" charset="0"/>
              <a:buNone/>
              <a:tabLst>
                <a:tab pos="384175" algn="l"/>
                <a:tab pos="571500" algn="l"/>
              </a:tabLst>
            </a:pPr>
            <a:r>
              <a:rPr lang="it-IT" sz="1000">
                <a:solidFill>
                  <a:schemeClr val="tx1"/>
                </a:solidFill>
                <a:cs typeface="Times New Roman" pitchFamily="18" charset="0"/>
              </a:rPr>
              <a:t>	[ 2] è in linea con le sue aspettative</a:t>
            </a:r>
          </a:p>
          <a:p>
            <a:pPr algn="just">
              <a:buFont typeface="Times" pitchFamily="18" charset="0"/>
              <a:buNone/>
              <a:tabLst>
                <a:tab pos="384175" algn="l"/>
                <a:tab pos="571500" algn="l"/>
              </a:tabLst>
            </a:pPr>
            <a:r>
              <a:rPr lang="it-IT" sz="1000">
                <a:solidFill>
                  <a:schemeClr val="tx1"/>
                </a:solidFill>
                <a:cs typeface="Times New Roman" pitchFamily="18" charset="0"/>
              </a:rPr>
              <a:t>	[ 3] supera le sue aspettative</a:t>
            </a:r>
          </a:p>
          <a:p>
            <a:pPr eaLnBrk="0" hangingPunct="0">
              <a:tabLst>
                <a:tab pos="384175" algn="l"/>
                <a:tab pos="571500" algn="l"/>
              </a:tabLst>
            </a:pPr>
            <a:endParaRPr lang="it-IT" sz="1000">
              <a:solidFill>
                <a:schemeClr val="tx1"/>
              </a:solidFill>
            </a:endParaRPr>
          </a:p>
        </p:txBody>
      </p:sp>
      <p:sp>
        <p:nvSpPr>
          <p:cNvPr id="2" name="Segnaposto numero diapositiva 1"/>
          <p:cNvSpPr>
            <a:spLocks noGrp="1"/>
          </p:cNvSpPr>
          <p:nvPr>
            <p:ph type="sldNum" sz="quarter" idx="10"/>
          </p:nvPr>
        </p:nvSpPr>
        <p:spPr/>
        <p:txBody>
          <a:bodyPr/>
          <a:lstStyle/>
          <a:p>
            <a:pPr>
              <a:defRPr/>
            </a:pPr>
            <a:fld id="{DA1DFB76-F871-4347-9165-7C9D63833515}" type="slidenum">
              <a:rPr lang="it-IT" smtClean="0"/>
              <a:pPr>
                <a:defRPr/>
              </a:pPr>
              <a:t>163</a:t>
            </a:fld>
            <a:endParaRPr lang="it-IT"/>
          </a:p>
        </p:txBody>
      </p:sp>
      <p:graphicFrame>
        <p:nvGraphicFramePr>
          <p:cNvPr id="3" name="Tabella 2"/>
          <p:cNvGraphicFramePr>
            <a:graphicFrameLocks noGrp="1"/>
          </p:cNvGraphicFramePr>
          <p:nvPr/>
        </p:nvGraphicFramePr>
        <p:xfrm>
          <a:off x="827088" y="1052513"/>
          <a:ext cx="7777162" cy="1168400"/>
        </p:xfrm>
        <a:graphic>
          <a:graphicData uri="http://schemas.openxmlformats.org/drawingml/2006/table">
            <a:tbl>
              <a:tblPr/>
              <a:tblGrid>
                <a:gridCol w="5326309"/>
                <a:gridCol w="2450555"/>
              </a:tblGrid>
              <a:tr h="604867">
                <a:tc>
                  <a:txBody>
                    <a:bodyPr/>
                    <a:lstStyle/>
                    <a:p>
                      <a:pPr marL="22225" algn="ctr">
                        <a:spcAft>
                          <a:spcPts val="0"/>
                        </a:spcAft>
                      </a:pPr>
                      <a:r>
                        <a:rPr lang="it-IT" sz="1000" b="1" dirty="0">
                          <a:solidFill>
                            <a:schemeClr val="tx1"/>
                          </a:solidFill>
                          <a:latin typeface="+mn-lt"/>
                          <a:ea typeface="Times New Roman"/>
                          <a:cs typeface="Verdana"/>
                        </a:rPr>
                        <a:t>Aspetti tecnici del servizio</a:t>
                      </a:r>
                      <a:endParaRPr lang="it-IT" sz="1000" dirty="0">
                        <a:solidFill>
                          <a:schemeClr val="tx1"/>
                        </a:solidFill>
                        <a:latin typeface="+mn-lt"/>
                        <a:ea typeface="Times New Roman"/>
                      </a:endParaRPr>
                    </a:p>
                    <a:p>
                      <a:pPr marL="22225" algn="ctr">
                        <a:spcAft>
                          <a:spcPts val="0"/>
                        </a:spcAft>
                      </a:pPr>
                      <a:r>
                        <a:rPr lang="it-IT" sz="1000" b="1" i="1" dirty="0">
                          <a:solidFill>
                            <a:schemeClr val="tx1"/>
                          </a:solidFill>
                          <a:latin typeface="+mn-lt"/>
                          <a:ea typeface="Times New Roman"/>
                          <a:cs typeface="Verdana"/>
                        </a:rPr>
                        <a:t>(leggere gli aspetti con rotazione)</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smtClean="0">
                          <a:solidFill>
                            <a:schemeClr val="tx1"/>
                          </a:solidFill>
                          <a:latin typeface="+mn-lt"/>
                          <a:ea typeface="Times New Roman"/>
                          <a:cs typeface="Verdana"/>
                        </a:rPr>
                        <a:t>Quanto </a:t>
                      </a:r>
                      <a:r>
                        <a:rPr lang="it-IT" sz="1000" b="1" dirty="0">
                          <a:solidFill>
                            <a:schemeClr val="tx1"/>
                          </a:solidFill>
                          <a:latin typeface="+mn-lt"/>
                          <a:ea typeface="Times New Roman"/>
                          <a:cs typeface="Verdana"/>
                        </a:rPr>
                        <a:t>è stato soddisfatto </a:t>
                      </a:r>
                      <a:r>
                        <a:rPr lang="it-IT" sz="1000" b="1" dirty="0" err="1">
                          <a:solidFill>
                            <a:schemeClr val="tx1"/>
                          </a:solidFill>
                          <a:latin typeface="+mn-lt"/>
                          <a:ea typeface="Times New Roman"/>
                          <a:cs typeface="Verdana"/>
                        </a:rPr>
                        <a:t>di…</a:t>
                      </a:r>
                      <a:r>
                        <a:rPr lang="it-IT" sz="1000" b="1" dirty="0">
                          <a:solidFill>
                            <a:schemeClr val="tx1"/>
                          </a:solidFill>
                          <a:latin typeface="+mn-lt"/>
                          <a:ea typeface="Times New Roman"/>
                          <a:cs typeface="Verdana"/>
                        </a:rPr>
                        <a:t>. ?</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29">
                <a:tc>
                  <a:txBody>
                    <a:bodyPr/>
                    <a:lstStyle/>
                    <a:p>
                      <a:pPr marL="21590" algn="l">
                        <a:spcAft>
                          <a:spcPts val="0"/>
                        </a:spcAft>
                      </a:pPr>
                      <a:r>
                        <a:rPr lang="it-IT" sz="1000" dirty="0">
                          <a:solidFill>
                            <a:schemeClr val="tx1"/>
                          </a:solidFill>
                          <a:latin typeface="+mn-lt"/>
                          <a:ea typeface="Times New Roman"/>
                        </a:rPr>
                        <a:t>la continuità del servizio, cioè l’assenza di interruzioni</a:t>
                      </a: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22">
                <a:tc>
                  <a:txBody>
                    <a:bodyPr/>
                    <a:lstStyle/>
                    <a:p>
                      <a:pPr marL="21590" algn="l">
                        <a:spcAft>
                          <a:spcPts val="0"/>
                        </a:spcAft>
                      </a:pPr>
                      <a:r>
                        <a:rPr lang="it-IT" sz="1000" dirty="0">
                          <a:solidFill>
                            <a:schemeClr val="tx1"/>
                          </a:solidFill>
                          <a:latin typeface="+mn-lt"/>
                          <a:ea typeface="Times New Roman"/>
                        </a:rPr>
                        <a:t>il livello di pressione </a:t>
                      </a:r>
                      <a:r>
                        <a:rPr lang="it-IT" sz="1000" dirty="0" smtClean="0">
                          <a:solidFill>
                            <a:schemeClr val="tx1"/>
                          </a:solidFill>
                          <a:latin typeface="+mn-lt"/>
                          <a:ea typeface="Times New Roman"/>
                        </a:rPr>
                        <a:t>dell’acqua, </a:t>
                      </a:r>
                      <a:r>
                        <a:rPr lang="it-IT" sz="1000" b="0" u="none" dirty="0" smtClean="0">
                          <a:solidFill>
                            <a:schemeClr val="tx1"/>
                          </a:solidFill>
                          <a:latin typeface="+mn-lt"/>
                          <a:ea typeface="Times New Roman"/>
                        </a:rPr>
                        <a:t>cioè </a:t>
                      </a:r>
                      <a:r>
                        <a:rPr lang="it-IT" sz="1000" b="0" u="none" baseline="0" dirty="0" smtClean="0">
                          <a:solidFill>
                            <a:schemeClr val="tx1"/>
                          </a:solidFill>
                          <a:latin typeface="+mn-lt"/>
                          <a:ea typeface="Times New Roman"/>
                        </a:rPr>
                        <a:t>la forza con cui l’acqua diretta (ovvero che non passa dalla sua autoclave) arriva al rubinetto</a:t>
                      </a:r>
                      <a:endParaRPr lang="it-IT" sz="1000" b="0" u="none"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C34C8E4-D09D-45F6-A120-A06854A25F2E}" type="slidenum">
              <a:rPr lang="it-IT" smtClean="0"/>
              <a:pPr>
                <a:defRPr/>
              </a:pPr>
              <a:t>164</a:t>
            </a:fld>
            <a:endParaRPr lang="it-IT"/>
          </a:p>
        </p:txBody>
      </p:sp>
      <p:sp>
        <p:nvSpPr>
          <p:cNvPr id="3" name="Rettangolo 2"/>
          <p:cNvSpPr/>
          <p:nvPr/>
        </p:nvSpPr>
        <p:spPr>
          <a:xfrm>
            <a:off x="714375" y="-15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1025" name="Rectangle 1"/>
          <p:cNvSpPr>
            <a:spLocks noChangeArrowheads="1"/>
          </p:cNvSpPr>
          <p:nvPr/>
        </p:nvSpPr>
        <p:spPr bwMode="auto">
          <a:xfrm>
            <a:off x="684213" y="304800"/>
            <a:ext cx="8286750" cy="1323975"/>
          </a:xfrm>
          <a:prstGeom prst="rect">
            <a:avLst/>
          </a:prstGeom>
          <a:noFill/>
          <a:ln w="9525">
            <a:noFill/>
            <a:miter lim="800000"/>
            <a:headEnd/>
            <a:tailEnd/>
          </a:ln>
          <a:effectLst/>
        </p:spPr>
        <p:txBody>
          <a:bodyPr anchor="ctr">
            <a:spAutoFit/>
          </a:bodyPr>
          <a:lstStyle/>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b="1" dirty="0">
                <a:solidFill>
                  <a:schemeClr val="tx1"/>
                </a:solidFill>
                <a:latin typeface="+mn-lt"/>
                <a:ea typeface="Times New Roman" pitchFamily="18" charset="0"/>
              </a:rPr>
              <a:t>SEZIONE F – CUSTOMER SATISFACTION – FATTURAZIONE</a:t>
            </a:r>
          </a:p>
          <a:p>
            <a:pPr marL="363538" indent="-363538">
              <a:buFont typeface="Times" pitchFamily="18" charset="0"/>
              <a:buNone/>
              <a:tabLst>
                <a:tab pos="384175" algn="l"/>
                <a:tab pos="571500" algn="l"/>
              </a:tabLst>
              <a:defRPr/>
            </a:pPr>
            <a:endParaRPr lang="it-IT" sz="1000" dirty="0">
              <a:solidFill>
                <a:schemeClr val="tx1"/>
              </a:solidFill>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ea typeface="Times New Roman" pitchFamily="18" charset="0"/>
                <a:sym typeface="Symbol" pitchFamily="18" charset="2"/>
              </a:rPr>
              <a:t>(a tutti)</a:t>
            </a:r>
          </a:p>
          <a:p>
            <a:pPr marL="363538" indent="-363538">
              <a:tabLst>
                <a:tab pos="384175" algn="l"/>
                <a:tab pos="571500" algn="l"/>
              </a:tabLst>
              <a:defRPr/>
            </a:pPr>
            <a:r>
              <a:rPr lang="it-IT" sz="1000" dirty="0">
                <a:solidFill>
                  <a:schemeClr val="tx1"/>
                </a:solidFill>
                <a:ea typeface="Times New Roman" pitchFamily="18" charset="0"/>
                <a:sym typeface="Symbol" pitchFamily="18" charset="2"/>
              </a:rPr>
              <a:t>F.1	Le citerò adesso alcuni aspetti relativi alla fatturazione. Per ognuno degli aspetti mi dovrebbe dire, quanto è stato soddisfatto </a:t>
            </a:r>
            <a:r>
              <a:rPr lang="it-IT" sz="1000" dirty="0">
                <a:solidFill>
                  <a:schemeClr val="tx1"/>
                </a:solidFill>
                <a:ea typeface="Times New Roman" pitchFamily="18" charset="0"/>
                <a:sym typeface="Symbol" pitchFamily="18" charset="2"/>
              </a:rPr>
              <a:t>(</a:t>
            </a:r>
            <a:r>
              <a:rPr lang="it-IT" sz="1000" dirty="0">
                <a:solidFill>
                  <a:schemeClr val="tx1"/>
                </a:solidFill>
                <a:ea typeface="Times New Roman" pitchFamily="18" charset="0"/>
                <a:sym typeface="Symbol" pitchFamily="18" charset="2"/>
              </a:rPr>
              <a:t>utilizzando una scala di tipo scolastico da 1 a 10, dove 1=per nulla soddisfatto </a:t>
            </a:r>
            <a:r>
              <a:rPr lang="it-IT" sz="1000" dirty="0">
                <a:solidFill>
                  <a:schemeClr val="tx1"/>
                </a:solidFill>
                <a:ea typeface="Times New Roman" pitchFamily="18" charset="0"/>
                <a:sym typeface="Symbol" pitchFamily="18" charset="2"/>
              </a:rPr>
              <a:t>e </a:t>
            </a:r>
            <a:r>
              <a:rPr lang="it-IT" sz="1000" dirty="0">
                <a:solidFill>
                  <a:schemeClr val="tx1"/>
                </a:solidFill>
                <a:ea typeface="Times New Roman" pitchFamily="18" charset="0"/>
                <a:sym typeface="Symbol" pitchFamily="18" charset="2"/>
              </a:rPr>
              <a:t>10=totalmente </a:t>
            </a:r>
            <a:r>
              <a:rPr lang="it-IT" sz="1000" dirty="0">
                <a:solidFill>
                  <a:schemeClr val="tx1"/>
                </a:solidFill>
                <a:ea typeface="Times New Roman" pitchFamily="18" charset="0"/>
                <a:sym typeface="Symbol" pitchFamily="18" charset="2"/>
              </a:rPr>
              <a:t>soddisfatto)</a:t>
            </a:r>
            <a:endParaRPr lang="it-IT" sz="1000" dirty="0">
              <a:solidFill>
                <a:schemeClr val="tx1"/>
              </a:solidFill>
              <a:latin typeface="+mn-lt"/>
              <a:ea typeface="Times New Roman" pitchFamily="18" charset="0"/>
            </a:endParaRPr>
          </a:p>
        </p:txBody>
      </p:sp>
      <p:graphicFrame>
        <p:nvGraphicFramePr>
          <p:cNvPr id="6" name="Tabella 5"/>
          <p:cNvGraphicFramePr>
            <a:graphicFrameLocks noGrp="1"/>
          </p:cNvGraphicFramePr>
          <p:nvPr/>
        </p:nvGraphicFramePr>
        <p:xfrm>
          <a:off x="755650" y="1641475"/>
          <a:ext cx="8064500" cy="1643063"/>
        </p:xfrm>
        <a:graphic>
          <a:graphicData uri="http://schemas.openxmlformats.org/drawingml/2006/table">
            <a:tbl>
              <a:tblPr/>
              <a:tblGrid>
                <a:gridCol w="5409881"/>
                <a:gridCol w="2655015"/>
              </a:tblGrid>
              <a:tr h="667467">
                <a:tc>
                  <a:txBody>
                    <a:bodyPr/>
                    <a:lstStyle/>
                    <a:p>
                      <a:pPr marL="22225" algn="ctr">
                        <a:spcAft>
                          <a:spcPts val="0"/>
                        </a:spcAft>
                      </a:pPr>
                      <a:r>
                        <a:rPr lang="it-IT" sz="1000" b="1" dirty="0">
                          <a:latin typeface="+mn-lt"/>
                          <a:ea typeface="Times New Roman"/>
                          <a:cs typeface="Verdana"/>
                        </a:rPr>
                        <a:t>Aspetti relativi alla fatturazione</a:t>
                      </a:r>
                      <a:endParaRPr lang="it-IT" sz="1000" dirty="0">
                        <a:latin typeface="+mn-lt"/>
                        <a:ea typeface="Times New Roman"/>
                      </a:endParaRPr>
                    </a:p>
                    <a:p>
                      <a:pPr marL="22225" algn="ctr">
                        <a:spcAft>
                          <a:spcPts val="0"/>
                        </a:spcAft>
                      </a:pPr>
                      <a:r>
                        <a:rPr lang="it-IT" sz="1000" b="1" i="1" dirty="0">
                          <a:latin typeface="+mn-lt"/>
                          <a:ea typeface="Times New Roman"/>
                          <a:cs typeface="Verdana"/>
                        </a:rPr>
                        <a:t>(leggere gli aspetti con rotazione)</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a:latin typeface="+mn-lt"/>
                          <a:ea typeface="Times New Roman"/>
                          <a:cs typeface="Verdana"/>
                        </a:rPr>
                        <a:t>Quanto è stato soddisfatto </a:t>
                      </a:r>
                      <a:r>
                        <a:rPr lang="it-IT" sz="1000" b="1" dirty="0" err="1">
                          <a:latin typeface="+mn-lt"/>
                          <a:ea typeface="Times New Roman"/>
                          <a:cs typeface="Verdana"/>
                        </a:rPr>
                        <a:t>di…</a:t>
                      </a:r>
                      <a:r>
                        <a:rPr lang="it-IT" sz="1000" b="1" dirty="0">
                          <a:latin typeface="+mn-lt"/>
                          <a:ea typeface="Times New Roman"/>
                          <a:cs typeface="Verdana"/>
                        </a:rPr>
                        <a:t>. ?</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17">
                <a:tc>
                  <a:txBody>
                    <a:bodyPr/>
                    <a:lstStyle/>
                    <a:p>
                      <a:pPr marL="21590" algn="l">
                        <a:spcAft>
                          <a:spcPts val="0"/>
                        </a:spcAft>
                      </a:pPr>
                      <a:r>
                        <a:rPr lang="it-IT" sz="1000" dirty="0" smtClean="0">
                          <a:latin typeface="+mn-lt"/>
                          <a:ea typeface="Times New Roman"/>
                        </a:rPr>
                        <a:t>La regolarità </a:t>
                      </a:r>
                      <a:r>
                        <a:rPr lang="it-IT" sz="1000" dirty="0">
                          <a:latin typeface="+mn-lt"/>
                          <a:ea typeface="Times New Roman"/>
                        </a:rPr>
                        <a:t>nelle lettura dei contatori da parte del personale incaricato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algn="l">
                        <a:spcAft>
                          <a:spcPts val="0"/>
                        </a:spcAft>
                      </a:pPr>
                      <a:r>
                        <a:rPr lang="it-IT" sz="1000" dirty="0" smtClean="0">
                          <a:latin typeface="+mn-lt"/>
                          <a:ea typeface="Times New Roman"/>
                        </a:rPr>
                        <a:t>La chiarezza </a:t>
                      </a:r>
                      <a:r>
                        <a:rPr lang="it-IT" sz="1000" dirty="0">
                          <a:latin typeface="+mn-lt"/>
                          <a:ea typeface="Times New Roman"/>
                        </a:rPr>
                        <a:t>e la facilità di lettura delle bollette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algn="l">
                        <a:spcAft>
                          <a:spcPts val="0"/>
                        </a:spcAft>
                      </a:pPr>
                      <a:r>
                        <a:rPr lang="it-IT" sz="1000" dirty="0" smtClean="0">
                          <a:latin typeface="+mn-lt"/>
                          <a:ea typeface="Times New Roman"/>
                        </a:rPr>
                        <a:t>La correttezza </a:t>
                      </a:r>
                      <a:r>
                        <a:rPr lang="it-IT" sz="1000" dirty="0">
                          <a:latin typeface="+mn-lt"/>
                          <a:ea typeface="Times New Roman"/>
                        </a:rPr>
                        <a:t>degli importi riportati nelle bollette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857250" y="3589338"/>
            <a:ext cx="8286750" cy="2000250"/>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solidFill>
                  <a:schemeClr val="tx1"/>
                </a:solidFill>
              </a:rPr>
              <a:t>F.2.	Quale dei seguenti aspetti è per Lei il più importante? (una sola risposta)</a:t>
            </a:r>
          </a:p>
          <a:p>
            <a:pPr marL="812800" lvl="1" indent="-355600" defTabSz="685800" eaLnBrk="0" hangingPunct="0">
              <a:buFont typeface="+mj-lt"/>
              <a:buAutoNum type="arabicPeriod"/>
              <a:tabLst>
                <a:tab pos="355600" algn="l"/>
              </a:tabLst>
              <a:defRPr/>
            </a:pPr>
            <a:r>
              <a:rPr lang="it-IT" sz="1000" dirty="0">
                <a:solidFill>
                  <a:schemeClr val="tx1"/>
                </a:solidFill>
              </a:rPr>
              <a:t>La regolarità nelle lettura dei contatori da parte del personale incaricato</a:t>
            </a:r>
          </a:p>
          <a:p>
            <a:pPr marL="812800" lvl="1" indent="-355600" defTabSz="685800" eaLnBrk="0" hangingPunct="0">
              <a:buFont typeface="+mj-lt"/>
              <a:buAutoNum type="arabicPeriod"/>
              <a:tabLst>
                <a:tab pos="355600" algn="l"/>
              </a:tabLst>
              <a:defRPr/>
            </a:pPr>
            <a:r>
              <a:rPr lang="it-IT" sz="1000" dirty="0">
                <a:solidFill>
                  <a:schemeClr val="tx1"/>
                </a:solidFill>
              </a:rPr>
              <a:t>La chiarezza e la facilità di lettura delle bollette</a:t>
            </a:r>
          </a:p>
          <a:p>
            <a:pPr marL="812800" lvl="1" indent="-355600" defTabSz="685800" eaLnBrk="0" hangingPunct="0">
              <a:buFont typeface="+mj-lt"/>
              <a:buAutoNum type="arabicPeriod"/>
              <a:tabLst>
                <a:tab pos="355600" algn="l"/>
              </a:tabLst>
              <a:defRPr/>
            </a:pPr>
            <a:r>
              <a:rPr lang="it-IT" sz="1000" dirty="0">
                <a:solidFill>
                  <a:schemeClr val="tx1"/>
                </a:solidFill>
              </a:rPr>
              <a:t>La correttezza degli importi riportati nelle bollette </a:t>
            </a:r>
          </a:p>
          <a:p>
            <a:pPr marL="363538" indent="-363538">
              <a:tabLst>
                <a:tab pos="384175" algn="l"/>
                <a:tab pos="571500" algn="l"/>
              </a:tabLst>
              <a:defRPr/>
            </a:pPr>
            <a:endParaRPr lang="it-IT" sz="1000" dirty="0">
              <a:solidFill>
                <a:schemeClr val="tx1"/>
              </a:solidFill>
              <a:latin typeface="+mn-lt"/>
              <a:ea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latin typeface="+mn-lt"/>
                <a:ea typeface="Times New Roman" pitchFamily="18" charset="0"/>
                <a:sym typeface="Symbol" pitchFamily="18" charset="2"/>
              </a:rPr>
              <a:t>F.3.</a:t>
            </a:r>
            <a:r>
              <a:rPr lang="it-IT" sz="1000" dirty="0">
                <a:solidFill>
                  <a:schemeClr val="tx1"/>
                </a:solidFill>
                <a:latin typeface="+mn-lt"/>
                <a:ea typeface="Times New Roman" pitchFamily="18" charset="0"/>
                <a:sym typeface="Symbol" pitchFamily="18" charset="2"/>
              </a:rPr>
              <a:t>	Considerando complessivamente gli aspetti relativi alla fatturazione, negli ultimi 6 mesi, che voto dà ad Acquedotto del Fiora spa su una scala da 1 a 10, dove 1 è il minimo della qualità e 10 il massimo?</a:t>
            </a:r>
          </a:p>
          <a:p>
            <a:pPr marL="363538" indent="-363538">
              <a:buFont typeface="Times" pitchFamily="18" charset="0"/>
              <a:buNone/>
              <a:tabLst>
                <a:tab pos="384175" algn="l"/>
                <a:tab pos="571500" algn="l"/>
              </a:tabLst>
              <a:defRPr/>
            </a:pPr>
            <a:endParaRPr lang="it-IT" sz="1000" dirty="0">
              <a:solidFill>
                <a:schemeClr val="tx1"/>
              </a:solidFill>
              <a:latin typeface="+mn-lt"/>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F.4.</a:t>
            </a:r>
            <a:r>
              <a:rPr lang="it-IT" sz="1000" dirty="0">
                <a:solidFill>
                  <a:schemeClr val="tx1"/>
                </a:solidFill>
                <a:latin typeface="+mn-lt"/>
                <a:ea typeface="Times New Roman" pitchFamily="18" charset="0"/>
                <a:sym typeface="Symbol" pitchFamily="18" charset="2"/>
              </a:rPr>
              <a:t>	Sempre considerando gli aspetti di fatturazione, ritiene che il </a:t>
            </a:r>
            <a:r>
              <a:rPr lang="it-IT" sz="1000" dirty="0" err="1">
                <a:solidFill>
                  <a:schemeClr val="tx1"/>
                </a:solidFill>
                <a:latin typeface="+mn-lt"/>
                <a:ea typeface="Times New Roman" pitchFamily="18" charset="0"/>
                <a:sym typeface="Symbol" pitchFamily="18" charset="2"/>
              </a:rPr>
              <a:t>servizio…</a:t>
            </a:r>
            <a:endParaRPr lang="it-IT" sz="1000" dirty="0">
              <a:solidFill>
                <a:schemeClr val="tx1"/>
              </a:solidFill>
              <a:latin typeface="+mn-lt"/>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[ 1] delude le sue aspettative</a:t>
            </a: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[ 2] è in linea con le sue aspettative</a:t>
            </a: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[ 3] supera le sue aspettative</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B0A8A9E0-CDEE-4EEA-A8A4-7DF036BC00E4}" type="slidenum">
              <a:rPr lang="it-IT" smtClean="0"/>
              <a:pPr>
                <a:defRPr/>
              </a:pPr>
              <a:t>165</a:t>
            </a:fld>
            <a:endParaRPr lang="it-IT"/>
          </a:p>
        </p:txBody>
      </p:sp>
      <p:sp>
        <p:nvSpPr>
          <p:cNvPr id="3" name="Rettangolo 2"/>
          <p:cNvSpPr/>
          <p:nvPr/>
        </p:nvSpPr>
        <p:spPr>
          <a:xfrm>
            <a:off x="827088" y="714375"/>
            <a:ext cx="7489825" cy="4154488"/>
          </a:xfrm>
          <a:prstGeom prst="rect">
            <a:avLst/>
          </a:prstGeom>
        </p:spPr>
        <p:txBody>
          <a:bodyPr>
            <a:spAutoFit/>
          </a:bodyPr>
          <a:lstStyle/>
          <a:p>
            <a:pPr>
              <a:defRPr/>
            </a:pPr>
            <a:r>
              <a:rPr lang="it-IT" dirty="0"/>
              <a:t> </a:t>
            </a:r>
          </a:p>
          <a:p>
            <a:pPr>
              <a:buFont typeface="Times" pitchFamily="18" charset="0"/>
              <a:buNone/>
              <a:tabLst>
                <a:tab pos="384175" algn="l"/>
                <a:tab pos="571500" algn="l"/>
              </a:tabLst>
              <a:defRPr/>
            </a:pPr>
            <a:r>
              <a:rPr lang="it-IT" sz="1000" dirty="0">
                <a:solidFill>
                  <a:schemeClr val="tx1"/>
                </a:solidFill>
                <a:sym typeface="Symbol" pitchFamily="18" charset="2"/>
              </a:rPr>
              <a:t>F.5. </a:t>
            </a:r>
            <a:r>
              <a:rPr lang="it-IT" sz="1000" dirty="0">
                <a:solidFill>
                  <a:schemeClr val="tx1"/>
                </a:solidFill>
              </a:rPr>
              <a:t>Lei </a:t>
            </a:r>
            <a:r>
              <a:rPr lang="it-IT" sz="1000" dirty="0">
                <a:solidFill>
                  <a:schemeClr val="tx1"/>
                </a:solidFill>
              </a:rPr>
              <a:t>sa che </a:t>
            </a:r>
            <a:r>
              <a:rPr lang="it-IT" sz="1000" dirty="0">
                <a:solidFill>
                  <a:schemeClr val="tx1"/>
                </a:solidFill>
              </a:rPr>
              <a:t>Acquedotto del Fiora ha attivato un </a:t>
            </a:r>
            <a:r>
              <a:rPr lang="it-IT" sz="1000" dirty="0">
                <a:solidFill>
                  <a:schemeClr val="tx1"/>
                </a:solidFill>
              </a:rPr>
              <a:t>nuovo servizio con cui avvisa gratuitamente con un sms i propri utenti dell’imminente scadenza della bolletta? </a:t>
            </a:r>
            <a:endParaRPr lang="it-IT" sz="1000" dirty="0">
              <a:solidFill>
                <a:schemeClr val="tx1"/>
              </a:solidFill>
            </a:endParaRPr>
          </a:p>
          <a:p>
            <a:pPr>
              <a:buFont typeface="Times" pitchFamily="18" charset="0"/>
              <a:buNone/>
              <a:tabLst>
                <a:tab pos="384175" algn="l"/>
                <a:tab pos="571500" algn="l"/>
              </a:tabLst>
              <a:defRPr/>
            </a:pPr>
            <a:r>
              <a:rPr lang="it-IT" sz="1000" dirty="0">
                <a:solidFill>
                  <a:schemeClr val="tx1"/>
                </a:solidFill>
              </a:rPr>
              <a:t>[</a:t>
            </a:r>
            <a:r>
              <a:rPr lang="it-IT" sz="1000" dirty="0">
                <a:solidFill>
                  <a:schemeClr val="tx1"/>
                </a:solidFill>
              </a:rPr>
              <a:t>1] Si</a:t>
            </a:r>
          </a:p>
          <a:p>
            <a:pPr>
              <a:buFont typeface="Times" pitchFamily="18" charset="0"/>
              <a:buNone/>
              <a:tabLst>
                <a:tab pos="384175" algn="l"/>
                <a:tab pos="571500" algn="l"/>
              </a:tabLst>
              <a:defRPr/>
            </a:pPr>
            <a:r>
              <a:rPr lang="it-IT" sz="1000" dirty="0">
                <a:solidFill>
                  <a:schemeClr val="tx1"/>
                </a:solidFill>
              </a:rPr>
              <a:t>[</a:t>
            </a:r>
            <a:r>
              <a:rPr lang="it-IT" sz="1000" dirty="0">
                <a:solidFill>
                  <a:schemeClr val="tx1"/>
                </a:solidFill>
              </a:rPr>
              <a:t>2] </a:t>
            </a:r>
            <a:r>
              <a:rPr lang="it-IT" sz="1000" dirty="0">
                <a:solidFill>
                  <a:schemeClr val="tx1"/>
                </a:solidFill>
              </a:rPr>
              <a:t>No  (VAI A F8)</a:t>
            </a:r>
            <a:endParaRPr lang="it-IT" sz="1000" dirty="0">
              <a:solidFill>
                <a:schemeClr val="tx1"/>
              </a:solidFill>
            </a:endParaRPr>
          </a:p>
          <a:p>
            <a:pPr>
              <a:defRPr/>
            </a:pPr>
            <a:endParaRPr lang="it-IT" dirty="0">
              <a:solidFill>
                <a:schemeClr val="tx1"/>
              </a:solidFill>
            </a:endParaRPr>
          </a:p>
          <a:p>
            <a:pPr>
              <a:tabLst>
                <a:tab pos="384175" algn="l"/>
                <a:tab pos="571500" algn="l"/>
              </a:tabLst>
              <a:defRPr/>
            </a:pPr>
            <a:r>
              <a:rPr lang="it-IT" sz="1000" dirty="0">
                <a:solidFill>
                  <a:schemeClr val="tx1"/>
                </a:solidFill>
                <a:sym typeface="Symbol" pitchFamily="18" charset="2"/>
              </a:rPr>
              <a:t>Se F.5 </a:t>
            </a:r>
            <a:r>
              <a:rPr lang="it-IT" sz="1000" dirty="0">
                <a:solidFill>
                  <a:schemeClr val="tx1"/>
                </a:solidFill>
                <a:sym typeface="Symbol" pitchFamily="18" charset="2"/>
              </a:rPr>
              <a:t>= </a:t>
            </a:r>
            <a:r>
              <a:rPr lang="it-IT" sz="1000" dirty="0">
                <a:solidFill>
                  <a:schemeClr val="tx1"/>
                </a:solidFill>
                <a:sym typeface="Symbol" pitchFamily="18" charset="2"/>
              </a:rPr>
              <a:t>1</a:t>
            </a: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F.6. Lei ha ricevuto </a:t>
            </a:r>
            <a:r>
              <a:rPr lang="it-IT" sz="1000" dirty="0">
                <a:solidFill>
                  <a:schemeClr val="tx1"/>
                </a:solidFill>
                <a:sym typeface="Symbol" pitchFamily="18" charset="2"/>
              </a:rPr>
              <a:t>questo tipo di </a:t>
            </a:r>
            <a:r>
              <a:rPr lang="it-IT" sz="1000" dirty="0">
                <a:solidFill>
                  <a:schemeClr val="tx1"/>
                </a:solidFill>
                <a:sym typeface="Symbol" pitchFamily="18" charset="2"/>
              </a:rPr>
              <a:t>avviso? </a:t>
            </a:r>
          </a:p>
          <a:p>
            <a:pPr>
              <a:tabLst>
                <a:tab pos="384175" algn="l"/>
                <a:tab pos="571500" algn="l"/>
              </a:tabLst>
              <a:defRPr/>
            </a:pPr>
            <a:r>
              <a:rPr lang="it-IT" sz="1000" dirty="0">
                <a:solidFill>
                  <a:schemeClr val="tx1"/>
                </a:solidFill>
                <a:sym typeface="Symbol" pitchFamily="18" charset="2"/>
              </a:rPr>
              <a:t>[1] Si</a:t>
            </a:r>
          </a:p>
          <a:p>
            <a:pPr>
              <a:tabLst>
                <a:tab pos="384175" algn="l"/>
                <a:tab pos="571500" algn="l"/>
              </a:tabLst>
              <a:defRPr/>
            </a:pPr>
            <a:r>
              <a:rPr lang="it-IT" sz="1000" dirty="0">
                <a:solidFill>
                  <a:schemeClr val="tx1"/>
                </a:solidFill>
                <a:sym typeface="Symbol" pitchFamily="18" charset="2"/>
              </a:rPr>
              <a:t>[2] </a:t>
            </a:r>
            <a:r>
              <a:rPr lang="it-IT" sz="1000" dirty="0">
                <a:solidFill>
                  <a:schemeClr val="tx1"/>
                </a:solidFill>
                <a:sym typeface="Symbol" pitchFamily="18" charset="2"/>
              </a:rPr>
              <a:t>No (VAI A F8)</a:t>
            </a:r>
            <a:endParaRPr lang="it-IT" sz="1000" dirty="0">
              <a:solidFill>
                <a:schemeClr val="tx1"/>
              </a:solidFill>
              <a:sym typeface="Symbol" pitchFamily="18" charset="2"/>
            </a:endParaRPr>
          </a:p>
          <a:p>
            <a:pPr>
              <a:defRPr/>
            </a:pPr>
            <a:endParaRPr lang="it-IT" dirty="0">
              <a:solidFill>
                <a:schemeClr val="tx1"/>
              </a:solidFill>
            </a:endParaRPr>
          </a:p>
          <a:p>
            <a:pPr>
              <a:tabLst>
                <a:tab pos="384175" algn="l"/>
                <a:tab pos="571500" algn="l"/>
              </a:tabLst>
              <a:defRPr/>
            </a:pPr>
            <a:r>
              <a:rPr lang="it-IT" sz="1000" dirty="0">
                <a:solidFill>
                  <a:schemeClr val="tx1"/>
                </a:solidFill>
                <a:sym typeface="Symbol" pitchFamily="18" charset="2"/>
              </a:rPr>
              <a:t>Se F.6. = 1</a:t>
            </a:r>
          </a:p>
          <a:p>
            <a:pPr>
              <a:tabLst>
                <a:tab pos="384175" algn="l"/>
                <a:tab pos="571500" algn="l"/>
              </a:tabLst>
              <a:defRPr/>
            </a:pPr>
            <a:r>
              <a:rPr lang="it-IT" sz="1000" dirty="0">
                <a:solidFill>
                  <a:schemeClr val="tx1"/>
                </a:solidFill>
                <a:sym typeface="Symbol" pitchFamily="18" charset="2"/>
              </a:rPr>
              <a:t>F.7. Il giudizio che Lai da a questo servizio è?</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[1]	Del tutto positivo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2]	Abbastanza positivo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3]	Negativo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4]	[NON LEGGERE] Non sa</a:t>
            </a:r>
          </a:p>
          <a:p>
            <a:pPr>
              <a:tabLst>
                <a:tab pos="384175" algn="l"/>
                <a:tab pos="571500" algn="l"/>
              </a:tabLst>
              <a:defRPr/>
            </a:pP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 </a:t>
            </a:r>
          </a:p>
          <a:p>
            <a:pPr>
              <a:tabLst>
                <a:tab pos="384175" algn="l"/>
                <a:tab pos="571500" algn="l"/>
              </a:tabLst>
              <a:defRPr/>
            </a:pPr>
            <a:r>
              <a:rPr lang="it-IT" sz="1000" dirty="0">
                <a:solidFill>
                  <a:schemeClr val="tx1"/>
                </a:solidFill>
                <a:sym typeface="Symbol" pitchFamily="18" charset="2"/>
              </a:rPr>
              <a:t>Se </a:t>
            </a:r>
            <a:r>
              <a:rPr lang="it-IT" sz="1000" dirty="0">
                <a:solidFill>
                  <a:schemeClr val="tx1"/>
                </a:solidFill>
                <a:sym typeface="Symbol" pitchFamily="18" charset="2"/>
              </a:rPr>
              <a:t>F.5=2 O F.6= 2</a:t>
            </a: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F.8 In </a:t>
            </a:r>
            <a:r>
              <a:rPr lang="it-IT" sz="1000" dirty="0">
                <a:solidFill>
                  <a:schemeClr val="tx1"/>
                </a:solidFill>
                <a:sym typeface="Symbol" pitchFamily="18" charset="2"/>
              </a:rPr>
              <a:t>futuro riterrebbe utile ricevere questo tipo di servizio direttamente sul suo cellulare? </a:t>
            </a:r>
            <a:endParaRPr lang="it-IT" sz="1000" dirty="0">
              <a:solidFill>
                <a:schemeClr val="tx1"/>
              </a:solidFill>
              <a:sym typeface="Symbol" pitchFamily="18" charset="2"/>
            </a:endParaRPr>
          </a:p>
          <a:p>
            <a:pPr>
              <a:buFont typeface="Times" pitchFamily="18" charset="0"/>
              <a:buNone/>
              <a:tabLst>
                <a:tab pos="384175" algn="l"/>
                <a:tab pos="571500" algn="l"/>
              </a:tabLst>
              <a:defRPr/>
            </a:pPr>
            <a:r>
              <a:rPr lang="it-IT" sz="1000" dirty="0">
                <a:solidFill>
                  <a:schemeClr val="tx1"/>
                </a:solidFill>
                <a:sym typeface="Symbol" pitchFamily="18" charset="2"/>
              </a:rPr>
              <a:t>[1] Si</a:t>
            </a:r>
          </a:p>
          <a:p>
            <a:pPr>
              <a:buFont typeface="Times" pitchFamily="18" charset="0"/>
              <a:buNone/>
              <a:tabLst>
                <a:tab pos="384175" algn="l"/>
                <a:tab pos="571500" algn="l"/>
              </a:tabLst>
              <a:defRPr/>
            </a:pPr>
            <a:r>
              <a:rPr lang="it-IT" sz="1000" dirty="0">
                <a:solidFill>
                  <a:schemeClr val="tx1"/>
                </a:solidFill>
                <a:sym typeface="Symbol" pitchFamily="18" charset="2"/>
              </a:rPr>
              <a:t>[2] No</a:t>
            </a:r>
          </a:p>
          <a:p>
            <a:pPr>
              <a:defRPr/>
            </a:pPr>
            <a:endParaRPr lang="it-IT" dirty="0">
              <a:solidFill>
                <a:schemeClr val="tx1"/>
              </a:solidFill>
            </a:endParaRPr>
          </a:p>
        </p:txBody>
      </p:sp>
      <p:sp>
        <p:nvSpPr>
          <p:cNvPr id="4" name="Rettangolo 3"/>
          <p:cNvSpPr/>
          <p:nvPr/>
        </p:nvSpPr>
        <p:spPr>
          <a:xfrm>
            <a:off x="714375" y="-15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B135C26A-DF17-463C-B482-FB624F6ACDEE}" type="slidenum">
              <a:rPr lang="it-IT" smtClean="0"/>
              <a:pPr>
                <a:defRPr/>
              </a:pPr>
              <a:t>166</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6179" name="Rectangle 1"/>
          <p:cNvSpPr>
            <a:spLocks noChangeArrowheads="1"/>
          </p:cNvSpPr>
          <p:nvPr/>
        </p:nvSpPr>
        <p:spPr bwMode="auto">
          <a:xfrm>
            <a:off x="755650" y="476250"/>
            <a:ext cx="8286750" cy="4862513"/>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H – LA TARIFFA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tabLst>
                <a:tab pos="384175" algn="l"/>
                <a:tab pos="571500" algn="l"/>
              </a:tabLst>
              <a:defRPr/>
            </a:pPr>
            <a:r>
              <a:rPr lang="it-IT" sz="1000" dirty="0">
                <a:solidFill>
                  <a:schemeClr val="tx1"/>
                </a:solidFill>
                <a:latin typeface="+mn-lt"/>
                <a:cs typeface="Times New Roman" pitchFamily="18" charset="0"/>
                <a:sym typeface="Symbol" pitchFamily="18" charset="2"/>
              </a:rPr>
              <a:t>H.1.	 Nel corso dell’intervista abbiamo visto i vari aspetti che compongono il servizio offerto da Acquedotto del Fiora spa. Pensando alla qualità del servizio offerto rispetto alla tariffa, che voto dà ad Acquedotto del Fiora spa su una scala da 1 a 10, dove 1 è il minimo della qualità e 10 il massimo?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latin typeface="+mn-lt"/>
                <a:cs typeface="Times New Roman" pitchFamily="18" charset="0"/>
                <a:sym typeface="Symbol" pitchFamily="18" charset="2"/>
              </a:rPr>
              <a:t>H.2. </a:t>
            </a:r>
            <a:r>
              <a:rPr lang="it-IT" sz="1000" dirty="0">
                <a:solidFill>
                  <a:schemeClr val="tx1"/>
                </a:solidFill>
                <a:latin typeface="+mn-lt"/>
                <a:cs typeface="Times New Roman" pitchFamily="18" charset="0"/>
                <a:sym typeface="Symbol" pitchFamily="18" charset="2"/>
              </a:rPr>
              <a:t>Rispetto alla qualità del servizio che riceve il costo sostenuto dalla sua famiglia per il servizio di fornitura dell’acqua le sembra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[ 1] molto adeguato</a:t>
            </a:r>
          </a:p>
          <a:p>
            <a:pPr marL="363538" indent="-363538">
              <a:buFont typeface="Times" pitchFamily="18" charset="0"/>
              <a:buNone/>
              <a:tabLst>
                <a:tab pos="361950" algn="l"/>
                <a:tab pos="571500" algn="l"/>
              </a:tabLst>
              <a:defRPr/>
            </a:pPr>
            <a:r>
              <a:rPr lang="it-IT" sz="1000" dirty="0">
                <a:solidFill>
                  <a:schemeClr val="tx1"/>
                </a:solidFill>
                <a:latin typeface="+mn-lt"/>
                <a:cs typeface="Times New Roman" pitchFamily="18" charset="0"/>
                <a:sym typeface="Symbol" pitchFamily="18" charset="2"/>
              </a:rPr>
              <a:t>	[ 2] abbastanza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[ 3] poco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[ 4] per nulla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[ 5] non </a:t>
            </a:r>
            <a:r>
              <a:rPr lang="it-IT" sz="1000" dirty="0">
                <a:solidFill>
                  <a:schemeClr val="tx1"/>
                </a:solidFill>
                <a:latin typeface="+mn-lt"/>
                <a:cs typeface="Times New Roman" pitchFamily="18" charset="0"/>
                <a:sym typeface="Symbol" pitchFamily="18" charset="2"/>
              </a:rPr>
              <a:t>risponde</a:t>
            </a: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cs typeface="Times New Roman" pitchFamily="18" charset="0"/>
                <a:sym typeface="Symbol" pitchFamily="18" charset="2"/>
              </a:rPr>
              <a:t>H.5.</a:t>
            </a:r>
            <a:r>
              <a:rPr lang="it-IT" sz="1000" b="1" dirty="0">
                <a:solidFill>
                  <a:schemeClr val="tx1"/>
                </a:solidFill>
                <a:cs typeface="Times New Roman" pitchFamily="18" charset="0"/>
                <a:sym typeface="Symbol" pitchFamily="18" charset="2"/>
              </a:rPr>
              <a:t>  </a:t>
            </a:r>
            <a:r>
              <a:rPr lang="it-IT" sz="1000" dirty="0">
                <a:solidFill>
                  <a:schemeClr val="tx1"/>
                </a:solidFill>
                <a:cs typeface="Times New Roman" pitchFamily="18" charset="0"/>
                <a:sym typeface="Symbol" pitchFamily="18" charset="2"/>
              </a:rPr>
              <a:t>Quali aspetti del servizio fornito ritiene che debbano essere migliorati ?(Spontanea, </a:t>
            </a:r>
            <a:r>
              <a:rPr lang="it-IT" sz="1000" dirty="0" err="1">
                <a:solidFill>
                  <a:schemeClr val="tx1"/>
                </a:solidFill>
                <a:cs typeface="Times New Roman" pitchFamily="18" charset="0"/>
                <a:sym typeface="Symbol" pitchFamily="18" charset="2"/>
              </a:rPr>
              <a:t>max</a:t>
            </a:r>
            <a:r>
              <a:rPr lang="it-IT" sz="1000" dirty="0">
                <a:solidFill>
                  <a:schemeClr val="tx1"/>
                </a:solidFill>
                <a:cs typeface="Times New Roman" pitchFamily="18" charset="0"/>
                <a:sym typeface="Symbol" pitchFamily="18" charset="2"/>
              </a:rPr>
              <a:t> 3 risposte)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[ 1] La qualità dell’acqua (sapore, odore, ecc.)</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[ 2] La pressione dell’acqua del rubinetto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[ 3] Le interruzioni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[ 4] I tempi di allacciamento/disdetta del contratto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[ 5] La tempestività degli interventi di ripristino dei servizi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[ 6] La tempestività nelle comunicazioni sui servizi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[ 7] Le modalità di fatturazione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[ 8] La scelta nelle forme di pagamento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[ 9] Altro (specificare)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[10] Nessun miglioramento </a:t>
            </a:r>
          </a:p>
          <a:p>
            <a:pPr marL="363538" indent="-363538">
              <a:buFont typeface="Times" pitchFamily="18" charset="0"/>
              <a:buNone/>
              <a:tabLst>
                <a:tab pos="384175" algn="l"/>
                <a:tab pos="571500" algn="l"/>
              </a:tabLst>
              <a:defRPr/>
            </a:pPr>
            <a:endParaRPr lang="it-IT" sz="1000" dirty="0">
              <a:solidFill>
                <a:schemeClr val="tx1"/>
              </a:solidFill>
              <a:cs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cs typeface="Times New Roman" pitchFamily="18" charset="0"/>
                <a:sym typeface="Symbol" pitchFamily="18" charset="2"/>
              </a:rPr>
              <a:t>Se Dom. H.5 ≠ [ 10]</a:t>
            </a:r>
          </a:p>
          <a:p>
            <a:pPr marL="363538" indent="-363538">
              <a:tabLst>
                <a:tab pos="384175" algn="l"/>
                <a:tab pos="571500" algn="l"/>
              </a:tabLst>
              <a:defRPr/>
            </a:pPr>
            <a:r>
              <a:rPr lang="it-IT" sz="1000" dirty="0">
                <a:solidFill>
                  <a:schemeClr val="tx1"/>
                </a:solidFill>
                <a:cs typeface="Times New Roman" pitchFamily="18" charset="0"/>
                <a:sym typeface="Symbol" pitchFamily="18" charset="2"/>
              </a:rPr>
              <a:t>H.6.  Sarebbe disposto a pagare di più per ottenere i miglioramenti richiesti?</a:t>
            </a:r>
          </a:p>
          <a:p>
            <a:pPr marL="363538" indent="-363538">
              <a:tabLst>
                <a:tab pos="384175" algn="l"/>
                <a:tab pos="571500" algn="l"/>
              </a:tabLst>
              <a:defRPr/>
            </a:pPr>
            <a:r>
              <a:rPr lang="it-IT" sz="1000" dirty="0">
                <a:solidFill>
                  <a:schemeClr val="tx1"/>
                </a:solidFill>
                <a:ea typeface="Times New Roman" pitchFamily="18" charset="0"/>
                <a:sym typeface="Symbol" pitchFamily="18" charset="2"/>
              </a:rPr>
              <a:t>	[ 1] si		[ 2] no</a:t>
            </a: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69A110B5-22C6-4627-B47A-CA4342A06919}" type="slidenum">
              <a:rPr lang="it-IT" smtClean="0"/>
              <a:pPr>
                <a:defRPr/>
              </a:pPr>
              <a:t>167</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6179" name="Rectangle 1"/>
          <p:cNvSpPr>
            <a:spLocks noChangeArrowheads="1"/>
          </p:cNvSpPr>
          <p:nvPr/>
        </p:nvSpPr>
        <p:spPr bwMode="auto">
          <a:xfrm>
            <a:off x="739775" y="1582738"/>
            <a:ext cx="8286750" cy="3632200"/>
          </a:xfrm>
          <a:prstGeom prst="rect">
            <a:avLst/>
          </a:prstGeom>
          <a:noFill/>
          <a:ln w="9525">
            <a:noFill/>
            <a:miter lim="800000"/>
            <a:headEnd/>
            <a:tailEnd/>
          </a:ln>
        </p:spPr>
        <p:txBody>
          <a:bodyPr anchor="ctr">
            <a:spAutoFit/>
          </a:bodyPr>
          <a:lstStyle/>
          <a:p>
            <a:pPr marL="363538" indent="-363538">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I – COMUNICAZIONE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(&lt;A TUTTI&gt;</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I.1.	Parliamo ora dei messaggi di comunicazione forniti da </a:t>
            </a:r>
            <a:r>
              <a:rPr lang="it-IT" sz="1000" dirty="0">
                <a:solidFill>
                  <a:schemeClr val="tx1"/>
                </a:solidFill>
                <a:latin typeface="+mn-lt"/>
                <a:cs typeface="Times New Roman" pitchFamily="18" charset="0"/>
                <a:sym typeface="Symbol" pitchFamily="18" charset="2"/>
              </a:rPr>
              <a:t>Acquedotto del </a:t>
            </a:r>
            <a:r>
              <a:rPr lang="it-IT" sz="1000" dirty="0" err="1">
                <a:solidFill>
                  <a:schemeClr val="tx1"/>
                </a:solidFill>
                <a:latin typeface="+mn-lt"/>
                <a:cs typeface="Times New Roman" pitchFamily="18" charset="0"/>
                <a:sym typeface="Symbol" pitchFamily="18" charset="2"/>
              </a:rPr>
              <a:t>Fiora</a:t>
            </a:r>
            <a:r>
              <a:rPr lang="it-IT" sz="1000" dirty="0">
                <a:solidFill>
                  <a:schemeClr val="tx1"/>
                </a:solidFill>
                <a:latin typeface="+mn-lt"/>
                <a:cs typeface="Times New Roman" pitchFamily="18" charset="0"/>
                <a:sym typeface="Symbol" pitchFamily="18" charset="2"/>
              </a:rPr>
              <a:t>, </a:t>
            </a:r>
            <a:r>
              <a:rPr lang="it-IT" sz="1000" dirty="0">
                <a:solidFill>
                  <a:schemeClr val="tx1"/>
                </a:solidFill>
                <a:latin typeface="+mn-lt"/>
                <a:cs typeface="Times New Roman" pitchFamily="18" charset="0"/>
                <a:sym typeface="Symbol" pitchFamily="18" charset="2"/>
              </a:rPr>
              <a:t>quali ad esempio quelli relativi alle attività e gli investimenti dell’azienda sulla rete idrica, al risparmio idrico, o alla qualità dell’acqua. Lei si ricorda di avere visto o sentito alcuni di questi messaggi ?</a:t>
            </a:r>
          </a:p>
          <a:p>
            <a:pPr marL="363538" indent="-363538">
              <a:buFont typeface="Times" pitchFamily="18" charset="0"/>
              <a:buNone/>
              <a:tabLst>
                <a:tab pos="384175" algn="l"/>
                <a:tab pos="1790700" algn="l"/>
              </a:tabLst>
              <a:defRPr/>
            </a:pPr>
            <a:r>
              <a:rPr lang="it-IT" sz="1000" dirty="0">
                <a:solidFill>
                  <a:schemeClr val="tx1"/>
                </a:solidFill>
                <a:latin typeface="+mn-lt"/>
                <a:cs typeface="Times New Roman" pitchFamily="18" charset="0"/>
                <a:sym typeface="Symbol" pitchFamily="18" charset="2"/>
              </a:rPr>
              <a:t>	[ 1] si	[ 2] no </a:t>
            </a:r>
            <a:r>
              <a:rPr lang="it-IT" sz="1000" dirty="0">
                <a:solidFill>
                  <a:schemeClr val="tx1"/>
                </a:solidFill>
                <a:latin typeface="+mn-lt"/>
                <a:cs typeface="Times New Roman" pitchFamily="18" charset="0"/>
                <a:sym typeface="Wingdings" pitchFamily="2" charset="2"/>
              </a:rPr>
              <a:t> </a:t>
            </a:r>
            <a:r>
              <a:rPr lang="it-IT" sz="1000" dirty="0">
                <a:solidFill>
                  <a:schemeClr val="tx1"/>
                </a:solidFill>
                <a:latin typeface="+mn-lt"/>
                <a:cs typeface="Times New Roman" pitchFamily="18" charset="0"/>
                <a:sym typeface="Symbol" pitchFamily="18" charset="2"/>
              </a:rPr>
              <a:t>FINE SEZIONE</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I.2 ..	Dove ha visto o sentito questi messaggi di comunicazione di </a:t>
            </a:r>
            <a:r>
              <a:rPr lang="it-IT" sz="1000" dirty="0">
                <a:solidFill>
                  <a:schemeClr val="tx1"/>
                </a:solidFill>
                <a:latin typeface="+mn-lt"/>
                <a:cs typeface="Times New Roman" pitchFamily="18" charset="0"/>
                <a:sym typeface="Symbol" pitchFamily="18" charset="2"/>
              </a:rPr>
              <a:t>Acquedotto del </a:t>
            </a:r>
            <a:r>
              <a:rPr lang="it-IT" sz="1000" dirty="0" err="1">
                <a:solidFill>
                  <a:schemeClr val="tx1"/>
                </a:solidFill>
                <a:latin typeface="+mn-lt"/>
                <a:cs typeface="Times New Roman" pitchFamily="18" charset="0"/>
                <a:sym typeface="Symbol" pitchFamily="18" charset="2"/>
              </a:rPr>
              <a:t>Fiora</a:t>
            </a:r>
            <a:r>
              <a:rPr lang="it-IT" sz="1000" dirty="0">
                <a:solidFill>
                  <a:schemeClr val="tx1"/>
                </a:solidFill>
                <a:latin typeface="+mn-lt"/>
                <a:cs typeface="Times New Roman" pitchFamily="18" charset="0"/>
                <a:sym typeface="Symbol" pitchFamily="18" charset="2"/>
              </a:rPr>
              <a:t>? </a:t>
            </a:r>
            <a:r>
              <a:rPr lang="it-IT" sz="1000" dirty="0">
                <a:solidFill>
                  <a:schemeClr val="tx1"/>
                </a:solidFill>
                <a:latin typeface="+mn-lt"/>
                <a:cs typeface="Times New Roman" pitchFamily="18" charset="0"/>
                <a:sym typeface="Symbol" pitchFamily="18" charset="2"/>
              </a:rPr>
              <a:t>&lt;MULTIPLA; AMMESSO NON SA&gt; - [NON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[ 1] Sul sito Internet di </a:t>
            </a:r>
            <a:r>
              <a:rPr lang="it-IT" sz="1000" dirty="0">
                <a:solidFill>
                  <a:schemeClr val="tx1"/>
                </a:solidFill>
                <a:cs typeface="Times New Roman" pitchFamily="18" charset="0"/>
                <a:sym typeface="Symbol" pitchFamily="18" charset="2"/>
              </a:rPr>
              <a:t>Acquedotto del </a:t>
            </a:r>
            <a:r>
              <a:rPr lang="it-IT" sz="1000" dirty="0" err="1">
                <a:solidFill>
                  <a:schemeClr val="tx1"/>
                </a:solidFill>
                <a:cs typeface="Times New Roman" pitchFamily="18" charset="0"/>
                <a:sym typeface="Symbol" pitchFamily="18" charset="2"/>
              </a:rPr>
              <a:t>Fiora</a:t>
            </a: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[ 2] Sulla Stampa Locale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[ 3] Su volantini recapitati assieme alla bolletta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[ 4] Su tv o radio locali</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[ 5] Su manifesti affissi</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[ 6] Su opuscoli o depliant di </a:t>
            </a:r>
            <a:r>
              <a:rPr lang="it-IT" sz="1000" dirty="0">
                <a:solidFill>
                  <a:schemeClr val="tx1"/>
                </a:solidFill>
                <a:cs typeface="Times New Roman" pitchFamily="18" charset="0"/>
                <a:sym typeface="Symbol" pitchFamily="18" charset="2"/>
              </a:rPr>
              <a:t>Acquedotto del </a:t>
            </a:r>
            <a:r>
              <a:rPr lang="it-IT" sz="1000" dirty="0" err="1">
                <a:solidFill>
                  <a:schemeClr val="tx1"/>
                </a:solidFill>
                <a:cs typeface="Times New Roman" pitchFamily="18" charset="0"/>
                <a:sym typeface="Symbol" pitchFamily="18" charset="2"/>
              </a:rPr>
              <a:t>Fiora</a:t>
            </a: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[ 7] Altro [SPECIFICARE]</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I.3.	Il giudizio che Lei dà di queste informazioni per quanto riguarda la loro facilità di lettura e comprensione, è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Del tutto positivo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Abbastanza positivo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Negativo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[NON LEGGERE] Non sa</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D746367-1526-4437-AE3F-031E36F0BD73}" type="slidenum">
              <a:rPr lang="it-IT" smtClean="0"/>
              <a:pPr>
                <a:defRPr/>
              </a:pPr>
              <a:t>168</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7203" name="Rectangle 1"/>
          <p:cNvSpPr>
            <a:spLocks noChangeArrowheads="1"/>
          </p:cNvSpPr>
          <p:nvPr/>
        </p:nvSpPr>
        <p:spPr bwMode="auto">
          <a:xfrm>
            <a:off x="739775" y="428625"/>
            <a:ext cx="8286750" cy="5786438"/>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Z – DOMANDE ANAGRAFICHE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Z.1.	 Abbiamo quasi finito. Qual è la Sua professione?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Operaio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Impiegato/quadro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Insegnate/docente universitario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Dirigente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[5]	Imprenditore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[6]	Consulente/libero professionista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[7]	Commerciante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[8]	Artigiano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[9]	Agricoltore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[10] Altro autonomo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[11] Disoccupato/in cerca di prima occupazione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[12] Casalinga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[13] Pensionato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[14] Altro, in condizione non professionale [studente, benestante..] </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Z.2.	Il suo ultimo titolo di studio è: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Laurea o titolo superiore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Diploma superiore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Diploma inferiore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Licenza elementare/nessun titolo di studio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Z.3.	La sua età in quale delle seguenti classi si colloca?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Da 18 a 24 anni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Da 25 a 34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Da 35 a 44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Da 45 a 54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[5]	Da 55 a 64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[6]	Da 65 a 74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[7]	75 e oltre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Z.4 [SENZA CHIEDERE] Sesso intervistato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Uomo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Donna</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3"/>
          <p:cNvSpPr>
            <a:spLocks noChangeArrowheads="1"/>
          </p:cNvSpPr>
          <p:nvPr/>
        </p:nvSpPr>
        <p:spPr bwMode="auto">
          <a:xfrm>
            <a:off x="1000125" y="471488"/>
            <a:ext cx="7896225" cy="56324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X.1 In primo luogo vorrei chiederLe se Lei o qualcun altro nella Sua famiglia lavora per un istituto di ricerche di mercato o per un fornitore del servizio idrico.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[1] Sì CHIUDERE</a:t>
            </a:r>
          </a:p>
          <a:p>
            <a:pPr marL="355600" indent="-355600" defTabSz="685800" eaLnBrk="0" hangingPunct="0">
              <a:tabLst>
                <a:tab pos="355600" algn="l"/>
              </a:tabLst>
              <a:defRPr/>
            </a:pPr>
            <a:r>
              <a:rPr lang="it-IT" sz="1000" dirty="0">
                <a:solidFill>
                  <a:schemeClr val="tx1"/>
                </a:solidFill>
                <a:latin typeface="Arial" charset="0"/>
                <a:cs typeface="Arial" charset="0"/>
              </a:rPr>
              <a:t>	[2] NO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X.2 Vorrei parlare con il signor/la sig.ra &lt;”inserire nome da database”&gt; oppure se mancante &lt;“con la persona”&gt;  che ha richiesto un intervento tecnico ad Acquedotto del Fiora.</a:t>
            </a:r>
          </a:p>
          <a:p>
            <a:pPr marL="355600" indent="-355600" defTabSz="685800" eaLnBrk="0" hangingPunct="0">
              <a:tabLst>
                <a:tab pos="355600" algn="l"/>
              </a:tabLst>
              <a:defRPr/>
            </a:pPr>
            <a:r>
              <a:rPr lang="it-IT" sz="1000" dirty="0">
                <a:solidFill>
                  <a:schemeClr val="tx1"/>
                </a:solidFill>
                <a:latin typeface="Arial" charset="0"/>
                <a:cs typeface="Arial" charset="0"/>
              </a:rPr>
              <a:t>	[ 1] Sono io</a:t>
            </a:r>
          </a:p>
          <a:p>
            <a:pPr marL="355600" indent="-355600" defTabSz="685800" eaLnBrk="0" hangingPunct="0">
              <a:tabLst>
                <a:tab pos="355600" algn="l"/>
              </a:tabLst>
              <a:defRPr/>
            </a:pPr>
            <a:r>
              <a:rPr lang="it-IT" sz="1000" dirty="0">
                <a:solidFill>
                  <a:schemeClr val="tx1"/>
                </a:solidFill>
                <a:latin typeface="Arial" charset="0"/>
                <a:cs typeface="Arial" charset="0"/>
              </a:rPr>
              <a:t>	[ 2] Passa l’interessato &gt; presentazione</a:t>
            </a:r>
          </a:p>
          <a:p>
            <a:pPr marL="355600" indent="-355600" defTabSz="685800" eaLnBrk="0" hangingPunct="0">
              <a:tabLst>
                <a:tab pos="355600" algn="l"/>
              </a:tabLst>
              <a:defRPr/>
            </a:pPr>
            <a:r>
              <a:rPr lang="it-IT" sz="1000" dirty="0">
                <a:solidFill>
                  <a:schemeClr val="tx1"/>
                </a:solidFill>
                <a:latin typeface="Arial" charset="0"/>
                <a:cs typeface="Arial" charset="0"/>
              </a:rPr>
              <a:t>	[ 3] Appuntamento</a:t>
            </a:r>
          </a:p>
          <a:p>
            <a:pPr marL="355600" indent="-355600" defTabSz="685800" eaLnBrk="0" hangingPunct="0">
              <a:tabLst>
                <a:tab pos="355600" algn="l"/>
              </a:tabLst>
              <a:defRPr/>
            </a:pPr>
            <a:r>
              <a:rPr lang="it-IT" sz="1000" dirty="0">
                <a:solidFill>
                  <a:schemeClr val="tx1"/>
                </a:solidFill>
                <a:latin typeface="Arial" charset="0"/>
                <a:cs typeface="Arial" charset="0"/>
              </a:rPr>
              <a:t>           [ 4] Non ho mai richiesto un intervento tecnico ad Acquedotto del Fiora </a:t>
            </a:r>
            <a:r>
              <a:rPr lang="it-IT" sz="1000" dirty="0">
                <a:solidFill>
                  <a:schemeClr val="tx1"/>
                </a:solidFill>
                <a:latin typeface="Arial" charset="0"/>
                <a:cs typeface="Arial" charset="0"/>
              </a:rPr>
              <a:t> (CHIUDERE)</a:t>
            </a: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b="1" dirty="0">
              <a:solidFill>
                <a:schemeClr val="tx1"/>
              </a:solidFill>
              <a:latin typeface="Arial" charset="0"/>
              <a:cs typeface="Arial" charset="0"/>
            </a:endParaRPr>
          </a:p>
          <a:p>
            <a:pPr marL="355600" indent="-355600" defTabSz="685800" eaLnBrk="0" hangingPunct="0">
              <a:tabLst>
                <a:tab pos="355600" algn="l"/>
              </a:tabLst>
              <a:defRPr/>
            </a:pPr>
            <a:r>
              <a:rPr lang="it-IT" sz="1000" b="1" dirty="0">
                <a:solidFill>
                  <a:schemeClr val="tx1"/>
                </a:solidFill>
                <a:latin typeface="Arial" charset="0"/>
                <a:cs typeface="Arial" charset="0"/>
              </a:rPr>
              <a:t>SEZIONE A – MOTIVI E MODALITA’ DI CONTATTO</a:t>
            </a:r>
          </a:p>
          <a:p>
            <a:pPr marL="355600" indent="-355600" defTabSz="685800" eaLnBrk="0" hangingPunct="0">
              <a:tabLst>
                <a:tab pos="355600" algn="l"/>
              </a:tabLst>
              <a:defRPr/>
            </a:pPr>
            <a:r>
              <a:rPr lang="it-IT" sz="1000" dirty="0">
                <a:solidFill>
                  <a:schemeClr val="tx1"/>
                </a:solidFill>
                <a:latin typeface="Arial" charset="0"/>
                <a:cs typeface="Arial" charset="0"/>
              </a:rPr>
              <a:t> </a:t>
            </a:r>
          </a:p>
          <a:p>
            <a:pPr marL="355600" indent="-355600" defTabSz="685800" eaLnBrk="0" hangingPunct="0">
              <a:tabLst>
                <a:tab pos="355600" algn="l"/>
              </a:tabLst>
              <a:defRPr/>
            </a:pPr>
            <a:r>
              <a:rPr lang="it-IT" sz="1000" dirty="0">
                <a:solidFill>
                  <a:schemeClr val="tx1"/>
                </a:solidFill>
                <a:latin typeface="Arial" charset="0"/>
                <a:cs typeface="Arial" charset="0"/>
              </a:rPr>
              <a:t>	A.1.	</a:t>
            </a:r>
            <a:r>
              <a:rPr lang="it-IT" sz="1000" dirty="0">
                <a:solidFill>
                  <a:schemeClr val="tx1"/>
                </a:solidFill>
                <a:latin typeface="Arial" charset="0"/>
                <a:cs typeface="Arial" charset="0"/>
              </a:rPr>
              <a:t>Parliamo della sua richiesta di intervento tecnico fatta di recente ad Acquedotto del Fiora. </a:t>
            </a:r>
          </a:p>
          <a:p>
            <a:pPr marL="355600" indent="-355600" defTabSz="685800" eaLnBrk="0" hangingPunct="0">
              <a:tabLst>
                <a:tab pos="355600" algn="l"/>
              </a:tabLst>
              <a:defRPr/>
            </a:pPr>
            <a:r>
              <a:rPr lang="it-IT" sz="1000" dirty="0">
                <a:solidFill>
                  <a:schemeClr val="tx1"/>
                </a:solidFill>
                <a:latin typeface="Arial" charset="0"/>
                <a:cs typeface="Arial" charset="0"/>
              </a:rPr>
              <a:t>Per </a:t>
            </a:r>
            <a:r>
              <a:rPr lang="it-IT" sz="1000" dirty="0">
                <a:solidFill>
                  <a:schemeClr val="tx1"/>
                </a:solidFill>
                <a:latin typeface="Arial" charset="0"/>
                <a:cs typeface="Arial" charset="0"/>
              </a:rPr>
              <a:t>quale/i dei seguenti motivi ha richiesto  un intervento tecnico ad Acquedotto del </a:t>
            </a:r>
            <a:r>
              <a:rPr lang="it-IT" sz="1000" dirty="0">
                <a:solidFill>
                  <a:schemeClr val="tx1"/>
                </a:solidFill>
                <a:latin typeface="Arial" charset="0"/>
                <a:cs typeface="Arial" charset="0"/>
              </a:rPr>
              <a:t>Fiora (</a:t>
            </a:r>
            <a:r>
              <a:rPr lang="it-IT" sz="1000" dirty="0">
                <a:solidFill>
                  <a:schemeClr val="tx1"/>
                </a:solidFill>
                <a:latin typeface="Arial" charset="0"/>
                <a:cs typeface="Arial" charset="0"/>
              </a:rPr>
              <a:t>NON LEGGERE, MULTIPLA)?</a:t>
            </a:r>
          </a:p>
          <a:p>
            <a:pPr algn="just">
              <a:tabLst>
                <a:tab pos="384175" algn="l"/>
                <a:tab pos="571500" algn="l"/>
              </a:tabLst>
              <a:defRPr/>
            </a:pPr>
            <a:r>
              <a:rPr lang="it-IT" sz="1000" dirty="0">
                <a:solidFill>
                  <a:schemeClr val="tx1"/>
                </a:solidFill>
                <a:ea typeface="Times New Roman" pitchFamily="18" charset="0"/>
                <a:sym typeface="Symbol" pitchFamily="18" charset="2"/>
              </a:rPr>
              <a:t>[</a:t>
            </a:r>
            <a:r>
              <a:rPr lang="it-IT" sz="1000" dirty="0">
                <a:solidFill>
                  <a:schemeClr val="tx1"/>
                </a:solidFill>
                <a:ea typeface="Times New Roman" pitchFamily="18" charset="0"/>
                <a:sym typeface="Symbol" pitchFamily="18" charset="2"/>
              </a:rPr>
              <a:t>1] Nuovo allaccio acqua/fognatura [nota intervista..: ci si riferisce a stipula di preventivo ed esecuzione di </a:t>
            </a:r>
            <a:r>
              <a:rPr lang="it-IT" sz="1000" dirty="0">
                <a:solidFill>
                  <a:schemeClr val="tx1"/>
                </a:solidFill>
                <a:ea typeface="Times New Roman" pitchFamily="18" charset="0"/>
                <a:sym typeface="Symbol" pitchFamily="18" charset="2"/>
              </a:rPr>
              <a:t>	opere</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[2] Modifica allacciamento esistente</a:t>
            </a:r>
          </a:p>
          <a:p>
            <a:pPr algn="just">
              <a:tabLst>
                <a:tab pos="384175" algn="l"/>
                <a:tab pos="571500" algn="l"/>
              </a:tabLst>
              <a:defRPr/>
            </a:pPr>
            <a:r>
              <a:rPr lang="it-IT" sz="1000" dirty="0">
                <a:solidFill>
                  <a:schemeClr val="tx1"/>
                </a:solidFill>
                <a:ea typeface="Times New Roman" pitchFamily="18" charset="0"/>
                <a:sym typeface="Symbol" pitchFamily="18" charset="2"/>
              </a:rPr>
              <a:t>[3] Installo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[4] Richieste di verifica funzionamento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[5] Richiesta verifica lettura</a:t>
            </a:r>
          </a:p>
          <a:p>
            <a:pPr algn="just">
              <a:tabLst>
                <a:tab pos="384175" algn="l"/>
                <a:tab pos="571500" algn="l"/>
              </a:tabLst>
              <a:defRPr/>
            </a:pPr>
            <a:r>
              <a:rPr lang="it-IT" sz="1000" dirty="0">
                <a:solidFill>
                  <a:schemeClr val="tx1"/>
                </a:solidFill>
                <a:ea typeface="Times New Roman" pitchFamily="18" charset="0"/>
                <a:sym typeface="Symbol" pitchFamily="18" charset="2"/>
              </a:rPr>
              <a:t>[6] Richiesta disdetta</a:t>
            </a:r>
          </a:p>
          <a:p>
            <a:pPr algn="just">
              <a:tabLst>
                <a:tab pos="384175" algn="l"/>
                <a:tab pos="571500" algn="l"/>
              </a:tabLst>
              <a:defRPr/>
            </a:pPr>
            <a:r>
              <a:rPr lang="it-IT" sz="1000" dirty="0">
                <a:solidFill>
                  <a:schemeClr val="tx1"/>
                </a:solidFill>
                <a:ea typeface="Times New Roman" pitchFamily="18" charset="0"/>
                <a:sym typeface="Symbol" pitchFamily="18" charset="2"/>
              </a:rPr>
              <a:t>[7] Richiesta di cambio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[8] Segnalazione </a:t>
            </a:r>
            <a:r>
              <a:rPr lang="it-IT" sz="1000" dirty="0">
                <a:solidFill>
                  <a:schemeClr val="tx1"/>
                </a:solidFill>
                <a:ea typeface="Times New Roman" pitchFamily="18" charset="0"/>
                <a:sym typeface="Symbol" pitchFamily="18" charset="2"/>
              </a:rPr>
              <a:t>guasti (pronto intervento</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[9] ALTRO (specificare)</a:t>
            </a:r>
            <a:endParaRPr lang="it-IT" sz="1000" dirty="0">
              <a:solidFill>
                <a:schemeClr val="tx1"/>
              </a:solidFill>
              <a:ea typeface="Times New Roman" pitchFamily="18" charset="0"/>
              <a:sym typeface="Symbol" pitchFamily="18" charset="2"/>
            </a:endParaRPr>
          </a:p>
          <a:p>
            <a:pPr algn="just">
              <a:tabLst>
                <a:tab pos="384175" algn="l"/>
                <a:tab pos="571500" algn="l"/>
              </a:tabLst>
              <a:defRPr/>
            </a:pPr>
            <a:endParaRPr lang="it-IT" sz="1000" dirty="0">
              <a:solidFill>
                <a:schemeClr val="tx1"/>
              </a:solidFill>
              <a:ea typeface="Times New Roman" pitchFamily="18" charset="0"/>
              <a:sym typeface="Symbol" pitchFamily="18" charset="2"/>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A.2. Acquedotto del Fiora ha mandato un tecnico per dar seguito all’intervento? [ AMMESSO NON SA / NON RICORDO] Provi a pensarci bene…</a:t>
            </a:r>
          </a:p>
          <a:p>
            <a:pPr marL="355600" indent="-355600" defTabSz="685800" eaLnBrk="0" hangingPunct="0">
              <a:tabLst>
                <a:tab pos="355600" algn="l"/>
              </a:tabLst>
              <a:defRPr/>
            </a:pPr>
            <a:r>
              <a:rPr lang="it-IT" sz="1000" dirty="0">
                <a:solidFill>
                  <a:schemeClr val="tx1"/>
                </a:solidFill>
                <a:latin typeface="Arial" charset="0"/>
                <a:cs typeface="Arial" charset="0"/>
              </a:rPr>
              <a:t>	[ 1] Sì</a:t>
            </a:r>
          </a:p>
          <a:p>
            <a:pPr marL="355600" indent="-355600" defTabSz="685800" eaLnBrk="0" hangingPunct="0">
              <a:tabLst>
                <a:tab pos="355600" algn="l"/>
              </a:tabLst>
              <a:defRPr/>
            </a:pPr>
            <a:r>
              <a:rPr lang="it-IT" sz="1000" dirty="0">
                <a:solidFill>
                  <a:schemeClr val="tx1"/>
                </a:solidFill>
                <a:latin typeface="Arial" charset="0"/>
                <a:cs typeface="Arial" charset="0"/>
              </a:rPr>
              <a:t>	[ 2] No &gt; CHIUDERE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CSI – Customer Satisfaction Index</a:t>
            </a:r>
          </a:p>
        </p:txBody>
      </p:sp>
      <p:sp>
        <p:nvSpPr>
          <p:cNvPr id="3" name="Segnaposto numero diapositiva 2"/>
          <p:cNvSpPr>
            <a:spLocks noGrp="1"/>
          </p:cNvSpPr>
          <p:nvPr>
            <p:ph type="sldNum" sz="quarter" idx="10"/>
          </p:nvPr>
        </p:nvSpPr>
        <p:spPr/>
        <p:txBody>
          <a:bodyPr/>
          <a:lstStyle/>
          <a:p>
            <a:pPr>
              <a:defRPr/>
            </a:pPr>
            <a:fld id="{5CC0F9FF-4578-44E7-B775-D2FABB75BA7D}" type="slidenum">
              <a:rPr lang="it-IT" smtClean="0"/>
              <a:pPr>
                <a:defRPr/>
              </a:pPr>
              <a:t>17</a:t>
            </a:fld>
            <a:endParaRPr lang="it-IT"/>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3"/>
          <p:cNvSpPr>
            <a:spLocks noChangeArrowheads="1"/>
          </p:cNvSpPr>
          <p:nvPr/>
        </p:nvSpPr>
        <p:spPr bwMode="auto">
          <a:xfrm>
            <a:off x="857250" y="471488"/>
            <a:ext cx="8039100" cy="10160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buFont typeface="Times" pitchFamily="18" charset="0"/>
              <a:buNone/>
              <a:tabLst>
                <a:tab pos="355600" algn="l"/>
              </a:tabLst>
            </a:pPr>
            <a:r>
              <a:rPr lang="it-IT" sz="1000" b="1">
                <a:solidFill>
                  <a:schemeClr val="tx1"/>
                </a:solidFill>
                <a:latin typeface="Arial" charset="0"/>
                <a:cs typeface="Arial" charset="0"/>
              </a:rPr>
              <a:t>SEZIONE B CUSTOMER SATISFACTION INTERVENTO TECNICO</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 </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B.1.	Le citerò ora alcuni aspetti relativi all’intervento tecnico da Lei ricevuto. Per ognuno degli aspetti mi dovrebbe dire, quanto è stato soddisfatto (utilizzando una scala di tipo scolastico da 1 a 10, dove 1 = per nulla soddisfatto e 10 =  Totalmente soddisfatto)</a:t>
            </a:r>
          </a:p>
          <a:p>
            <a:pPr marL="355600" indent="-355600" defTabSz="685800" eaLnBrk="0" hangingPunct="0">
              <a:tabLst>
                <a:tab pos="355600" algn="l"/>
              </a:tabLst>
            </a:pPr>
            <a:r>
              <a:rPr lang="it-IT" sz="1000">
                <a:solidFill>
                  <a:schemeClr val="tx1"/>
                </a:solidFill>
                <a:latin typeface="Arial" charset="0"/>
                <a:cs typeface="Arial" charset="0"/>
              </a:rPr>
              <a:t> </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graphicFrame>
        <p:nvGraphicFramePr>
          <p:cNvPr id="4" name="Group 109"/>
          <p:cNvGraphicFramePr>
            <a:graphicFrameLocks noGrp="1"/>
          </p:cNvGraphicFramePr>
          <p:nvPr/>
        </p:nvGraphicFramePr>
        <p:xfrm>
          <a:off x="827088" y="1557338"/>
          <a:ext cx="7848600" cy="2232025"/>
        </p:xfrm>
        <a:graphic>
          <a:graphicData uri="http://schemas.openxmlformats.org/drawingml/2006/table">
            <a:tbl>
              <a:tblPr/>
              <a:tblGrid>
                <a:gridCol w="5383212"/>
                <a:gridCol w="2465388"/>
              </a:tblGrid>
              <a:tr h="704850">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Aspetti del servizio di INTERVENTO TECNICO</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smtClean="0">
                          <a:ln>
                            <a:noFill/>
                          </a:ln>
                          <a:solidFill>
                            <a:schemeClr val="tx1"/>
                          </a:solidFill>
                          <a:effectLst/>
                          <a:latin typeface="Verdana" pitchFamily="34" charset="0"/>
                          <a:ea typeface="Times New Roman" pitchFamily="18" charset="0"/>
                          <a:cs typeface="Verdana" pitchFamily="34" charset="0"/>
                        </a:rPr>
                        <a:t>(leggere gli aspetti con rotazione)</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rapidità con cui Acquedotto del Fiora ha effettuato l’intervento dopo la sua richiesta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il rispetto degli orari degli appuntamenti da parte dei tecnici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cortesia dei tecnici che hanno svolto 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risolutività e l’efficacia dell’intervento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1975" name="Rectangle 3"/>
          <p:cNvSpPr>
            <a:spLocks noChangeArrowheads="1"/>
          </p:cNvSpPr>
          <p:nvPr/>
        </p:nvSpPr>
        <p:spPr bwMode="auto">
          <a:xfrm>
            <a:off x="755650" y="4076700"/>
            <a:ext cx="7896225" cy="20939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chemeClr val="tx1"/>
                </a:solidFill>
              </a:rPr>
              <a:t>B.2.	Quale dei seguenti aspetti sono per Lei i due più importanti? (multipla, max  2 risposte)</a:t>
            </a:r>
          </a:p>
          <a:p>
            <a:pPr marL="812800" lvl="1" indent="-355600" defTabSz="685800" eaLnBrk="0" hangingPunct="0">
              <a:buFont typeface="Verdana" pitchFamily="34" charset="0"/>
              <a:buAutoNum type="arabicPeriod"/>
              <a:tabLst>
                <a:tab pos="355600" algn="l"/>
              </a:tabLst>
            </a:pPr>
            <a:r>
              <a:rPr lang="it-IT" sz="1000">
                <a:solidFill>
                  <a:schemeClr val="tx1"/>
                </a:solidFill>
              </a:rPr>
              <a:t>la rapidità con cui Acquedotto del Fiora ha effettuato l’intervento dopo la sua richiesta</a:t>
            </a:r>
          </a:p>
          <a:p>
            <a:pPr marL="812800" lvl="1" indent="-355600" defTabSz="685800" eaLnBrk="0" hangingPunct="0">
              <a:buFont typeface="Verdana" pitchFamily="34" charset="0"/>
              <a:buAutoNum type="arabicPeriod"/>
              <a:tabLst>
                <a:tab pos="355600" algn="l"/>
              </a:tabLst>
            </a:pPr>
            <a:r>
              <a:rPr lang="it-IT" sz="1000">
                <a:solidFill>
                  <a:schemeClr val="tx1"/>
                </a:solidFill>
              </a:rPr>
              <a:t>il rispetto degli orari degli appuntamenti da parte dei tecnici</a:t>
            </a:r>
          </a:p>
          <a:p>
            <a:pPr marL="812800" lvl="1" indent="-355600" defTabSz="685800" eaLnBrk="0" hangingPunct="0">
              <a:buFont typeface="Verdana" pitchFamily="34" charset="0"/>
              <a:buAutoNum type="arabicPeriod"/>
              <a:tabLst>
                <a:tab pos="355600" algn="l"/>
              </a:tabLst>
            </a:pPr>
            <a:r>
              <a:rPr lang="it-IT" sz="1000">
                <a:solidFill>
                  <a:schemeClr val="tx1"/>
                </a:solidFill>
              </a:rPr>
              <a:t>la cortesia dei tecnici che hanno svolto l’intervento</a:t>
            </a:r>
          </a:p>
          <a:p>
            <a:pPr marL="812800" lvl="1" indent="-355600" defTabSz="685800" eaLnBrk="0" hangingPunct="0">
              <a:buFont typeface="Verdana" pitchFamily="34" charset="0"/>
              <a:buAutoNum type="arabicPeriod"/>
              <a:tabLst>
                <a:tab pos="355600" algn="l"/>
              </a:tabLst>
            </a:pPr>
            <a:r>
              <a:rPr lang="it-IT" sz="1000">
                <a:solidFill>
                  <a:schemeClr val="tx1"/>
                </a:solidFill>
              </a:rPr>
              <a:t>la risolutività e l’efficacia dell’intervento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B.3.	Considerando complessivamente l’intervento tecnico ricevuto, che voto dà ad Acquedotto del Fiora su una scala da 1 a 10 dove 1 è il minimo della qualità e 10 il massimo?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B.4.	Sempre considerando l’intervento tecnico ricevuto ritiene che il servizio avuto da Acquedotto del Fiora …</a:t>
            </a:r>
          </a:p>
          <a:p>
            <a:pPr marL="355600" indent="-355600" defTabSz="685800" eaLnBrk="0" hangingPunct="0">
              <a:tabLst>
                <a:tab pos="355600" algn="l"/>
              </a:tabLst>
            </a:pPr>
            <a:r>
              <a:rPr lang="it-IT" sz="1000">
                <a:solidFill>
                  <a:schemeClr val="tx1"/>
                </a:solidFill>
                <a:latin typeface="Arial" charset="0"/>
                <a:cs typeface="Arial" charset="0"/>
              </a:rPr>
              <a:t>	[ 1] delude le sue aspettative</a:t>
            </a:r>
          </a:p>
          <a:p>
            <a:pPr marL="355600" indent="-355600" defTabSz="685800" eaLnBrk="0" hangingPunct="0">
              <a:tabLst>
                <a:tab pos="355600" algn="l"/>
              </a:tabLst>
            </a:pPr>
            <a:r>
              <a:rPr lang="it-IT" sz="1000">
                <a:solidFill>
                  <a:schemeClr val="tx1"/>
                </a:solidFill>
                <a:latin typeface="Arial" charset="0"/>
                <a:cs typeface="Arial" charset="0"/>
              </a:rPr>
              <a:t>	[ 2] è in linea con le sue aspettative</a:t>
            </a:r>
          </a:p>
          <a:p>
            <a:pPr marL="355600" indent="-355600" defTabSz="685800" eaLnBrk="0" hangingPunct="0">
              <a:tabLst>
                <a:tab pos="355600" algn="l"/>
              </a:tabLst>
            </a:pPr>
            <a:r>
              <a:rPr lang="it-IT" sz="1000">
                <a:solidFill>
                  <a:schemeClr val="tx1"/>
                </a:solidFill>
                <a:latin typeface="Arial" charset="0"/>
                <a:cs typeface="Arial" charset="0"/>
              </a:rPr>
              <a:t>	[ 3] supera le sue aspettative</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3"/>
          <p:cNvSpPr>
            <a:spLocks noChangeArrowheads="1"/>
          </p:cNvSpPr>
          <p:nvPr/>
        </p:nvSpPr>
        <p:spPr bwMode="auto">
          <a:xfrm>
            <a:off x="857250" y="404813"/>
            <a:ext cx="7967663" cy="640238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La ringrazio della collaborazione e le auguro una buona serata.</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F8F98AE-8545-46D6-AD0A-4BBE3BA92C50}" type="slidenum">
              <a:rPr lang="it-IT" smtClean="0">
                <a:solidFill>
                  <a:srgbClr val="000000"/>
                </a:solidFill>
              </a:rPr>
              <a:pPr>
                <a:defRPr/>
              </a:pPr>
              <a:t>172</a:t>
            </a:fld>
            <a:endParaRPr lang="it-IT">
              <a:solidFill>
                <a:srgbClr val="000000"/>
              </a:solidFill>
            </a:endParaRPr>
          </a:p>
        </p:txBody>
      </p:sp>
      <p:sp>
        <p:nvSpPr>
          <p:cNvPr id="384002" name="Rectangle 2"/>
          <p:cNvSpPr>
            <a:spLocks noChangeArrowheads="1"/>
          </p:cNvSpPr>
          <p:nvPr/>
        </p:nvSpPr>
        <p:spPr bwMode="auto">
          <a:xfrm>
            <a:off x="755650" y="333375"/>
            <a:ext cx="8064500" cy="4246563"/>
          </a:xfrm>
          <a:prstGeom prst="rect">
            <a:avLst/>
          </a:prstGeom>
          <a:noFill/>
          <a:ln w="9525">
            <a:noFill/>
            <a:miter lim="800000"/>
            <a:headEnd/>
            <a:tailEnd/>
          </a:ln>
        </p:spPr>
        <p:txBody>
          <a:bodyPr anchor="ctr">
            <a:spAutoFit/>
          </a:bodyPr>
          <a:lstStyle/>
          <a:p>
            <a:pPr algn="just">
              <a:tabLst>
                <a:tab pos="252413" algn="l"/>
              </a:tabLst>
            </a:pPr>
            <a:r>
              <a:rPr lang="it-IT" sz="1000">
                <a:solidFill>
                  <a:srgbClr val="000000"/>
                </a:solidFill>
                <a:ea typeface="Calibri" pitchFamily="34" charset="0"/>
                <a:cs typeface="Arial" charset="0"/>
              </a:rPr>
              <a:t>Vorrei parlare con il signor/la sig.ra &lt;”</a:t>
            </a:r>
            <a:r>
              <a:rPr lang="it-IT" sz="1000" i="1">
                <a:solidFill>
                  <a:srgbClr val="000000"/>
                </a:solidFill>
                <a:ea typeface="Calibri" pitchFamily="34" charset="0"/>
                <a:cs typeface="Arial" charset="0"/>
              </a:rPr>
              <a:t>inserire nome da database</a:t>
            </a:r>
            <a:r>
              <a:rPr lang="it-IT" sz="1000">
                <a:solidFill>
                  <a:srgbClr val="000000"/>
                </a:solidFill>
                <a:ea typeface="Calibri" pitchFamily="34" charset="0"/>
                <a:cs typeface="Arial" charset="0"/>
              </a:rPr>
              <a:t>”&gt; che recentemente ha telefonato al Call Center SEGNALAZIONE GUASTI di Acquedotto del Fiora spa.</a:t>
            </a:r>
          </a:p>
          <a:p>
            <a:pPr algn="just" eaLnBrk="0" hangingPunct="0">
              <a:buFontTx/>
              <a:buChar char="•"/>
              <a:tabLst>
                <a:tab pos="252413" algn="l"/>
              </a:tabLst>
            </a:pPr>
            <a:r>
              <a:rPr lang="it-IT" sz="1000">
                <a:solidFill>
                  <a:srgbClr val="000000"/>
                </a:solidFill>
                <a:ea typeface="Calibri" pitchFamily="34" charset="0"/>
                <a:cs typeface="Arial" charset="0"/>
              </a:rPr>
              <a:t>Sono io</a:t>
            </a:r>
          </a:p>
          <a:p>
            <a:pPr algn="just" eaLnBrk="0" hangingPunct="0">
              <a:buFontTx/>
              <a:buChar char="•"/>
              <a:tabLst>
                <a:tab pos="252413" algn="l"/>
              </a:tabLst>
            </a:pPr>
            <a:r>
              <a:rPr lang="it-IT" sz="1000">
                <a:solidFill>
                  <a:srgbClr val="000000"/>
                </a:solidFill>
                <a:ea typeface="Calibri" pitchFamily="34" charset="0"/>
                <a:cs typeface="Arial" charset="0"/>
              </a:rPr>
              <a:t>Passa l’interessato </a:t>
            </a:r>
            <a:r>
              <a:rPr lang="it-IT" sz="1000" i="1">
                <a:solidFill>
                  <a:srgbClr val="000000"/>
                </a:solidFill>
                <a:ea typeface="Calibri" pitchFamily="34" charset="0"/>
                <a:cs typeface="Arial" charset="0"/>
              </a:rPr>
              <a:t>à presentazione</a:t>
            </a:r>
            <a:endParaRPr lang="it-IT" sz="1000">
              <a:solidFill>
                <a:srgbClr val="000000"/>
              </a:solidFill>
              <a:ea typeface="Calibri" pitchFamily="34" charset="0"/>
              <a:cs typeface="Arial" charset="0"/>
            </a:endParaRPr>
          </a:p>
          <a:p>
            <a:pPr algn="just" eaLnBrk="0" hangingPunct="0">
              <a:buFontTx/>
              <a:buChar char="•"/>
              <a:tabLst>
                <a:tab pos="252413" algn="l"/>
              </a:tabLst>
            </a:pPr>
            <a:r>
              <a:rPr lang="it-IT" sz="1000">
                <a:solidFill>
                  <a:srgbClr val="000000"/>
                </a:solidFill>
                <a:ea typeface="Calibri" pitchFamily="34" charset="0"/>
                <a:cs typeface="Arial" charset="0"/>
              </a:rPr>
              <a:t>Appuntamento</a:t>
            </a:r>
          </a:p>
          <a:p>
            <a:pPr algn="just" eaLnBrk="0" hangingPunct="0">
              <a:tabLst>
                <a:tab pos="252413" algn="l"/>
              </a:tabLst>
            </a:pPr>
            <a:endParaRPr lang="it-IT" sz="1000" b="1" i="1">
              <a:solidFill>
                <a:srgbClr val="000000"/>
              </a:solidFill>
              <a:ea typeface="Calibri" pitchFamily="34" charset="0"/>
            </a:endParaRPr>
          </a:p>
          <a:p>
            <a:pPr algn="just" eaLnBrk="0" hangingPunct="0">
              <a:tabLst>
                <a:tab pos="252413" algn="l"/>
              </a:tabLst>
            </a:pPr>
            <a:r>
              <a:rPr lang="it-IT" sz="1000" b="1" i="1">
                <a:solidFill>
                  <a:srgbClr val="000000"/>
                </a:solidFill>
                <a:ea typeface="Calibri" pitchFamily="34" charset="0"/>
              </a:rPr>
              <a:t>SEZIONE A – MOTIVI E MODALITA’ DI CONTATTO</a:t>
            </a:r>
            <a:endParaRPr lang="it-IT" sz="1000">
              <a:solidFill>
                <a:srgbClr val="000000"/>
              </a:solidFill>
              <a:ea typeface="Calibri" pitchFamily="34" charset="0"/>
              <a:cs typeface="Arial" charset="0"/>
            </a:endParaRPr>
          </a:p>
          <a:p>
            <a:pPr algn="just" eaLnBrk="0" hangingPunct="0">
              <a:tabLst>
                <a:tab pos="252413" algn="l"/>
              </a:tabLst>
            </a:pPr>
            <a:r>
              <a:rPr lang="it-IT" sz="1000">
                <a:solidFill>
                  <a:srgbClr val="000000"/>
                </a:solidFill>
              </a:rPr>
              <a:t>Parliamo del suo contatto più recente avvenuto presso CALL CENTER SEGNALAZIONE GUASTI di Acquedotto del Fiora spa.</a:t>
            </a:r>
          </a:p>
          <a:p>
            <a:pPr algn="just" eaLnBrk="0" hangingPunct="0">
              <a:tabLst>
                <a:tab pos="252413" algn="l"/>
              </a:tabLst>
            </a:pPr>
            <a:r>
              <a:rPr lang="it-IT" sz="1000">
                <a:solidFill>
                  <a:srgbClr val="000000"/>
                </a:solidFill>
              </a:rPr>
              <a:t> </a:t>
            </a:r>
          </a:p>
          <a:p>
            <a:pPr algn="just" eaLnBrk="0" hangingPunct="0">
              <a:tabLst>
                <a:tab pos="252413" algn="l"/>
              </a:tabLst>
            </a:pPr>
            <a:r>
              <a:rPr lang="it-IT" sz="1000">
                <a:solidFill>
                  <a:srgbClr val="000000"/>
                </a:solidFill>
              </a:rPr>
              <a:t>A.1. Per quali motivi ha chiamato il  CC guasti? [NON LEGGERE; MULTIPLA] </a:t>
            </a:r>
          </a:p>
          <a:p>
            <a:pPr eaLnBrk="0" hangingPunct="0">
              <a:tabLst>
                <a:tab pos="252413" algn="l"/>
              </a:tabLst>
            </a:pPr>
            <a:r>
              <a:rPr lang="it-IT" sz="1000">
                <a:solidFill>
                  <a:srgbClr val="000000"/>
                </a:solidFill>
              </a:rPr>
              <a:t>	[1]Segnalazione di guasti</a:t>
            </a:r>
            <a:br>
              <a:rPr lang="it-IT" sz="1000">
                <a:solidFill>
                  <a:srgbClr val="000000"/>
                </a:solidFill>
              </a:rPr>
            </a:br>
            <a:r>
              <a:rPr lang="it-IT" sz="1000">
                <a:solidFill>
                  <a:srgbClr val="000000"/>
                </a:solidFill>
              </a:rPr>
              <a:t>	[2]Richiesta informazioni sui guasti</a:t>
            </a:r>
            <a:br>
              <a:rPr lang="it-IT" sz="1000">
                <a:solidFill>
                  <a:srgbClr val="000000"/>
                </a:solidFill>
              </a:rPr>
            </a:br>
            <a:r>
              <a:rPr lang="it-IT" sz="1000">
                <a:solidFill>
                  <a:srgbClr val="000000"/>
                </a:solidFill>
              </a:rPr>
              <a:t>	[3] Altro [SPECIFICARE]</a:t>
            </a:r>
          </a:p>
          <a:p>
            <a:pPr algn="just" eaLnBrk="0" hangingPunct="0">
              <a:tabLst>
                <a:tab pos="252413" algn="l"/>
              </a:tabLst>
            </a:pPr>
            <a:r>
              <a:rPr lang="it-IT" sz="1000">
                <a:solidFill>
                  <a:srgbClr val="000000"/>
                </a:solidFill>
              </a:rPr>
              <a:t>A.2 Dove ha reperito il numero per contattare il CC SEGNALAZIONE GUASTI di Acquedotto del Fiora al quale ha telefonato? &lt;</a:t>
            </a:r>
            <a:r>
              <a:rPr lang="it-IT" sz="1000" i="1">
                <a:solidFill>
                  <a:srgbClr val="000000"/>
                </a:solidFill>
              </a:rPr>
              <a:t> AMMESSO NON SA/NON RICORDA</a:t>
            </a:r>
            <a:r>
              <a:rPr lang="it-IT" sz="1000">
                <a:solidFill>
                  <a:srgbClr val="000000"/>
                </a:solidFill>
              </a:rPr>
              <a:t>&gt;; [</a:t>
            </a:r>
            <a:r>
              <a:rPr lang="it-IT" sz="1000" i="1">
                <a:solidFill>
                  <a:srgbClr val="000000"/>
                </a:solidFill>
              </a:rPr>
              <a:t>NON LEGGERE; MULTIPLA</a:t>
            </a:r>
            <a:r>
              <a:rPr lang="it-IT" sz="1000">
                <a:solidFill>
                  <a:srgbClr val="000000"/>
                </a:solidFill>
              </a:rPr>
              <a:t>]</a:t>
            </a:r>
          </a:p>
          <a:p>
            <a:pPr algn="just" eaLnBrk="0" hangingPunct="0">
              <a:buFontTx/>
              <a:buChar char="•"/>
              <a:tabLst>
                <a:tab pos="252413" algn="l"/>
              </a:tabLst>
            </a:pPr>
            <a:r>
              <a:rPr lang="it-IT" sz="1000">
                <a:solidFill>
                  <a:srgbClr val="000000"/>
                </a:solidFill>
              </a:rPr>
              <a:t>bolletta</a:t>
            </a:r>
          </a:p>
          <a:p>
            <a:pPr algn="just" eaLnBrk="0" hangingPunct="0">
              <a:buFontTx/>
              <a:buChar char="•"/>
              <a:tabLst>
                <a:tab pos="252413" algn="l"/>
              </a:tabLst>
            </a:pPr>
            <a:r>
              <a:rPr lang="it-IT" sz="1000">
                <a:solidFill>
                  <a:srgbClr val="000000"/>
                </a:solidFill>
              </a:rPr>
              <a:t>pagine gialle</a:t>
            </a:r>
          </a:p>
          <a:p>
            <a:pPr algn="just" eaLnBrk="0" hangingPunct="0">
              <a:buFontTx/>
              <a:buChar char="•"/>
              <a:tabLst>
                <a:tab pos="252413" algn="l"/>
              </a:tabLst>
            </a:pPr>
            <a:r>
              <a:rPr lang="it-IT" sz="1000">
                <a:solidFill>
                  <a:srgbClr val="000000"/>
                </a:solidFill>
              </a:rPr>
              <a:t>sito internet Acquedotto del Fiora</a:t>
            </a:r>
          </a:p>
          <a:p>
            <a:pPr algn="just" eaLnBrk="0" hangingPunct="0">
              <a:buFontTx/>
              <a:buChar char="•"/>
              <a:tabLst>
                <a:tab pos="252413" algn="l"/>
              </a:tabLst>
            </a:pPr>
            <a:r>
              <a:rPr lang="it-IT" sz="1000">
                <a:solidFill>
                  <a:srgbClr val="000000"/>
                </a:solidFill>
              </a:rPr>
              <a:t>altro (specificare)</a:t>
            </a:r>
          </a:p>
          <a:p>
            <a:pPr algn="just" eaLnBrk="0" hangingPunct="0">
              <a:tabLst>
                <a:tab pos="252413" algn="l"/>
              </a:tabLst>
            </a:pPr>
            <a:endParaRPr lang="it-IT" sz="1000">
              <a:solidFill>
                <a:srgbClr val="000000"/>
              </a:solidFill>
            </a:endParaRPr>
          </a:p>
          <a:p>
            <a:pPr algn="just">
              <a:tabLst>
                <a:tab pos="252413" algn="l"/>
              </a:tabLst>
            </a:pPr>
            <a:r>
              <a:rPr lang="it-IT" sz="1000" b="1" i="1">
                <a:solidFill>
                  <a:srgbClr val="000000"/>
                </a:solidFill>
              </a:rPr>
              <a:t>SEZIONE E CUSTOMER SATISFACTION CALL CENTER SEGNALAZIONE GUASTI</a:t>
            </a:r>
            <a:endParaRPr lang="it-IT" sz="1000">
              <a:solidFill>
                <a:srgbClr val="000000"/>
              </a:solidFill>
            </a:endParaRPr>
          </a:p>
          <a:p>
            <a:pPr algn="just" eaLnBrk="0" hangingPunct="0">
              <a:tabLst>
                <a:tab pos="252413" algn="l"/>
              </a:tabLst>
            </a:pPr>
            <a:r>
              <a:rPr lang="it-IT" sz="1000">
                <a:solidFill>
                  <a:srgbClr val="000000"/>
                </a:solidFill>
              </a:rPr>
              <a:t>E.3.	Le citerò ora alcuni aspetti relativi al </a:t>
            </a:r>
            <a:r>
              <a:rPr lang="it-IT" sz="1000" b="1">
                <a:solidFill>
                  <a:srgbClr val="000000"/>
                </a:solidFill>
              </a:rPr>
              <a:t>servizio telefonico di segnalazione guasti </a:t>
            </a:r>
            <a:r>
              <a:rPr lang="it-IT" sz="1000">
                <a:solidFill>
                  <a:srgbClr val="000000"/>
                </a:solidFill>
              </a:rPr>
              <a:t>che lei ha contattato. Per ognuno degli aspetti mi dovrebbe dire, quanto è stato soddisfatto (utilizzando una scala di tipo scolastico da 1 a 10, dove 1=per nulla soddisfatto e 10=totalmente soddisfatto)	</a:t>
            </a:r>
          </a:p>
          <a:p>
            <a:pPr algn="just" eaLnBrk="0" hangingPunct="0">
              <a:tabLst>
                <a:tab pos="252413" algn="l"/>
              </a:tabLst>
            </a:pPr>
            <a:r>
              <a:rPr lang="it-IT" sz="1000">
                <a:solidFill>
                  <a:srgbClr val="000000"/>
                </a:solidFill>
              </a:rPr>
              <a:t>	</a:t>
            </a:r>
          </a:p>
          <a:p>
            <a:pPr algn="just" eaLnBrk="0" hangingPunct="0">
              <a:tabLst>
                <a:tab pos="252413" algn="l"/>
              </a:tabLst>
            </a:pPr>
            <a:endParaRPr lang="it-IT" sz="1000"/>
          </a:p>
          <a:p>
            <a:pPr algn="just" eaLnBrk="0" hangingPunct="0">
              <a:tabLst>
                <a:tab pos="252413" algn="l"/>
              </a:tabLst>
            </a:pPr>
            <a:endParaRPr lang="it-IT" sz="1000">
              <a:solidFill>
                <a:srgbClr val="000000"/>
              </a:solidFill>
            </a:endParaRPr>
          </a:p>
        </p:txBody>
      </p:sp>
      <p:graphicFrame>
        <p:nvGraphicFramePr>
          <p:cNvPr id="4" name="Tabella 3"/>
          <p:cNvGraphicFramePr>
            <a:graphicFrameLocks noGrp="1"/>
          </p:cNvGraphicFramePr>
          <p:nvPr/>
        </p:nvGraphicFramePr>
        <p:xfrm>
          <a:off x="827088" y="4208463"/>
          <a:ext cx="7705352" cy="1818505"/>
        </p:xfrm>
        <a:graphic>
          <a:graphicData uri="http://schemas.openxmlformats.org/drawingml/2006/table">
            <a:tbl>
              <a:tblPr/>
              <a:tblGrid>
                <a:gridCol w="5532047"/>
                <a:gridCol w="2173305"/>
              </a:tblGrid>
              <a:tr h="619904">
                <a:tc>
                  <a:txBody>
                    <a:bodyPr/>
                    <a:lstStyle/>
                    <a:p>
                      <a:pPr marL="22225" algn="ctr">
                        <a:lnSpc>
                          <a:spcPct val="115000"/>
                        </a:lnSpc>
                        <a:spcAft>
                          <a:spcPts val="0"/>
                        </a:spcAft>
                      </a:pPr>
                      <a:r>
                        <a:rPr lang="it-IT" sz="1000" b="1" dirty="0">
                          <a:solidFill>
                            <a:schemeClr val="tx1"/>
                          </a:solidFill>
                          <a:latin typeface="Verdana"/>
                          <a:ea typeface="Calibri"/>
                          <a:cs typeface="Verdana"/>
                        </a:rPr>
                        <a:t>Aspetto della relazione telefonica per la segnalazione dei guasti</a:t>
                      </a:r>
                      <a:endParaRPr lang="it-IT" sz="1100" dirty="0">
                        <a:solidFill>
                          <a:schemeClr val="tx1"/>
                        </a:solidFill>
                        <a:latin typeface="Calibri"/>
                        <a:ea typeface="Calibri"/>
                        <a:cs typeface="Times New Roman"/>
                      </a:endParaRPr>
                    </a:p>
                    <a:p>
                      <a:pPr marL="22225" algn="ctr">
                        <a:lnSpc>
                          <a:spcPct val="115000"/>
                        </a:lnSpc>
                        <a:spcAft>
                          <a:spcPts val="0"/>
                        </a:spcAft>
                      </a:pPr>
                      <a:r>
                        <a:rPr lang="it-IT" sz="1000" b="1" i="1" dirty="0">
                          <a:solidFill>
                            <a:schemeClr val="tx1"/>
                          </a:solidFill>
                          <a:latin typeface="Verdana"/>
                          <a:ea typeface="Calibri"/>
                          <a:cs typeface="Verdana"/>
                        </a:rPr>
                        <a:t>(leggere gli aspetti con rotazione)</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r>
                        <a:rPr lang="it-IT" sz="1000" b="1">
                          <a:solidFill>
                            <a:schemeClr val="tx1"/>
                          </a:solidFill>
                          <a:latin typeface="Verdana"/>
                          <a:ea typeface="Calibri"/>
                          <a:cs typeface="Verdana"/>
                        </a:rPr>
                        <a:t>Quanto è stato soddisfatto di…. ?</a:t>
                      </a:r>
                      <a:endParaRPr lang="it-IT" sz="110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b="0" dirty="0" smtClean="0">
                          <a:solidFill>
                            <a:schemeClr val="tx1"/>
                          </a:solidFill>
                          <a:latin typeface="Verdana"/>
                          <a:ea typeface="Calibri"/>
                          <a:cs typeface="Verdana"/>
                        </a:rPr>
                        <a:t>La facilità di trovare libera la linea </a:t>
                      </a:r>
                      <a:endParaRPr lang="it-IT" sz="1100" b="0" strike="sngStrike"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2">
                <a:tc>
                  <a:txBody>
                    <a:bodyPr/>
                    <a:lstStyle/>
                    <a:p>
                      <a:pPr marL="21590">
                        <a:lnSpc>
                          <a:spcPct val="115000"/>
                        </a:lnSpc>
                        <a:spcAft>
                          <a:spcPts val="0"/>
                        </a:spcAft>
                      </a:pPr>
                      <a:r>
                        <a:rPr lang="it-IT" sz="1000" b="0" dirty="0">
                          <a:solidFill>
                            <a:schemeClr val="tx1"/>
                          </a:solidFill>
                          <a:latin typeface="Verdana"/>
                          <a:ea typeface="Calibri"/>
                          <a:cs typeface="Verdana"/>
                        </a:rPr>
                        <a:t>i tempi di attesa al telefono per parlare con l’operatore</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60">
                <a:tc>
                  <a:txBody>
                    <a:bodyPr/>
                    <a:lstStyle/>
                    <a:p>
                      <a:pPr marL="21590">
                        <a:lnSpc>
                          <a:spcPct val="115000"/>
                        </a:lnSpc>
                        <a:spcAft>
                          <a:spcPts val="0"/>
                        </a:spcAft>
                      </a:pPr>
                      <a:r>
                        <a:rPr lang="it-IT" sz="1000" b="0" dirty="0" smtClean="0">
                          <a:solidFill>
                            <a:schemeClr val="tx1"/>
                          </a:solidFill>
                          <a:latin typeface="Verdana"/>
                          <a:ea typeface="Calibri"/>
                          <a:cs typeface="Times New Roman"/>
                        </a:rPr>
                        <a:t>la</a:t>
                      </a:r>
                      <a:r>
                        <a:rPr lang="it-IT" sz="1000" b="0" baseline="0" dirty="0" smtClean="0">
                          <a:solidFill>
                            <a:schemeClr val="tx1"/>
                          </a:solidFill>
                          <a:latin typeface="Verdana"/>
                          <a:ea typeface="Calibri"/>
                          <a:cs typeface="Times New Roman"/>
                        </a:rPr>
                        <a:t> facilità di seguire le indicazioni date dal risponditore automatico</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100" dirty="0" smtClean="0">
                          <a:solidFill>
                            <a:schemeClr val="tx1"/>
                          </a:solidFill>
                          <a:latin typeface="Calibri"/>
                          <a:ea typeface="Calibri"/>
                          <a:cs typeface="Times New Roman"/>
                        </a:rPr>
                        <a:t>la chiarezza e le correttezza delle informazioni fornite dall’addetto che le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dirty="0">
                          <a:solidFill>
                            <a:schemeClr val="tx1"/>
                          </a:solidFill>
                          <a:latin typeface="Verdana"/>
                          <a:ea typeface="Calibri"/>
                          <a:cs typeface="Verdana"/>
                        </a:rPr>
                        <a:t>la cortesia dell’operatore che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4004" name="Rettangolo 4"/>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DEE2E56A-A871-4D5D-89B7-ED07C888105F}" type="slidenum">
              <a:rPr lang="it-IT" smtClean="0">
                <a:solidFill>
                  <a:srgbClr val="000000"/>
                </a:solidFill>
              </a:rPr>
              <a:pPr>
                <a:defRPr/>
              </a:pPr>
              <a:t>173</a:t>
            </a:fld>
            <a:endParaRPr lang="it-IT">
              <a:solidFill>
                <a:srgbClr val="000000"/>
              </a:solidFill>
            </a:endParaRPr>
          </a:p>
        </p:txBody>
      </p:sp>
      <p:sp>
        <p:nvSpPr>
          <p:cNvPr id="3" name="Rectangle 3"/>
          <p:cNvSpPr>
            <a:spLocks noChangeArrowheads="1"/>
          </p:cNvSpPr>
          <p:nvPr/>
        </p:nvSpPr>
        <p:spPr bwMode="auto">
          <a:xfrm>
            <a:off x="900113" y="663575"/>
            <a:ext cx="7848600" cy="3908425"/>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solidFill>
                  <a:schemeClr val="tx1"/>
                </a:solidFill>
              </a:rPr>
              <a:t>E.4.</a:t>
            </a:r>
            <a:r>
              <a:rPr lang="it-IT" sz="1000" dirty="0">
                <a:solidFill>
                  <a:schemeClr val="tx1"/>
                </a:solidFill>
              </a:rPr>
              <a:t>	Quale dei seguenti aspetti sono per Lei i due più importanti? (multipla, </a:t>
            </a:r>
            <a:r>
              <a:rPr lang="it-IT" sz="1000" dirty="0" err="1">
                <a:solidFill>
                  <a:schemeClr val="tx1"/>
                </a:solidFill>
              </a:rPr>
              <a:t>max</a:t>
            </a:r>
            <a:r>
              <a:rPr lang="it-IT" sz="1000" dirty="0">
                <a:solidFill>
                  <a:schemeClr val="tx1"/>
                </a:solidFill>
              </a:rPr>
              <a:t>  2 risposte)</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facilità di trovare libera la linea </a:t>
            </a:r>
          </a:p>
          <a:p>
            <a:pPr marL="228600" indent="-228600" fontAlgn="ctr">
              <a:buFont typeface="+mj-lt"/>
              <a:buAutoNum type="arabicPeriod"/>
              <a:defRPr/>
            </a:pPr>
            <a:r>
              <a:rPr lang="it-IT" sz="1000" dirty="0">
                <a:solidFill>
                  <a:schemeClr val="tx1"/>
                </a:solidFill>
                <a:ea typeface="Calibri" pitchFamily="34" charset="0"/>
                <a:cs typeface="Verdana" pitchFamily="34" charset="0"/>
              </a:rPr>
              <a:t>i tempi di attesa al telefono per parlare con l’operatore</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facilità di seguire le indicazioni date dal risponditore automatico</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chiarezza e le correttezza delle informazioni fornite dall’addetto che le ha risposto al telefono</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cortesia dell’operatore </a:t>
            </a:r>
            <a:r>
              <a:rPr lang="it-IT" sz="1000" dirty="0">
                <a:solidFill>
                  <a:srgbClr val="000000"/>
                </a:solidFill>
                <a:ea typeface="Calibri" pitchFamily="34" charset="0"/>
                <a:cs typeface="Verdana" pitchFamily="34" charset="0"/>
              </a:rPr>
              <a:t>che ha risposto al telefono</a:t>
            </a: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r>
              <a:rPr lang="it-IT" sz="1000" dirty="0">
                <a:solidFill>
                  <a:srgbClr val="000000"/>
                </a:solidFill>
                <a:ea typeface="Calibri" pitchFamily="34" charset="0"/>
                <a:cs typeface="Verdana" pitchFamily="34" charset="0"/>
              </a:rPr>
              <a:t>E.5.</a:t>
            </a:r>
            <a:r>
              <a:rPr lang="it-IT" sz="1000" dirty="0">
                <a:solidFill>
                  <a:srgbClr val="000000"/>
                </a:solidFill>
                <a:ea typeface="Calibri" pitchFamily="34" charset="0"/>
                <a:cs typeface="Verdana" pitchFamily="34" charset="0"/>
              </a:rPr>
              <a:t>	Considerando complessivamente </a:t>
            </a:r>
            <a:r>
              <a:rPr lang="it-IT" sz="1000" b="1" dirty="0">
                <a:solidFill>
                  <a:srgbClr val="000000"/>
                </a:solidFill>
                <a:ea typeface="Calibri" pitchFamily="34" charset="0"/>
                <a:cs typeface="Verdana" pitchFamily="34" charset="0"/>
              </a:rPr>
              <a:t>la relazione telefonica per la segnalazione guasti</a:t>
            </a:r>
            <a:r>
              <a:rPr lang="it-IT" sz="1000" dirty="0">
                <a:solidFill>
                  <a:srgbClr val="000000"/>
                </a:solidFill>
                <a:ea typeface="Calibri" pitchFamily="34" charset="0"/>
                <a:cs typeface="Verdana" pitchFamily="34" charset="0"/>
              </a:rPr>
              <a:t>, negli ultimi 6 mesi, che voto dà ad </a:t>
            </a:r>
            <a:r>
              <a:rPr lang="it-IT" sz="1000" dirty="0">
                <a:solidFill>
                  <a:srgbClr val="000000"/>
                </a:solidFill>
                <a:cs typeface="Arial" pitchFamily="34" charset="0"/>
              </a:rPr>
              <a:t>Acquedotto del </a:t>
            </a:r>
            <a:r>
              <a:rPr lang="it-IT" sz="1000" dirty="0" err="1">
                <a:solidFill>
                  <a:srgbClr val="000000"/>
                </a:solidFill>
                <a:cs typeface="Arial" pitchFamily="34" charset="0"/>
              </a:rPr>
              <a:t>Fiora</a:t>
            </a:r>
            <a:r>
              <a:rPr lang="it-IT" sz="1000" dirty="0">
                <a:solidFill>
                  <a:srgbClr val="000000"/>
                </a:solidFill>
                <a:cs typeface="Arial" pitchFamily="34" charset="0"/>
              </a:rPr>
              <a:t> spa </a:t>
            </a:r>
            <a:r>
              <a:rPr lang="it-IT" sz="1000" dirty="0">
                <a:solidFill>
                  <a:srgbClr val="000000"/>
                </a:solidFill>
                <a:ea typeface="Calibri" pitchFamily="34" charset="0"/>
                <a:cs typeface="Verdana" pitchFamily="34" charset="0"/>
              </a:rPr>
              <a:t>su una scala da 1 a 10 dove 1 è il minimo della qualità e 10 il massimo?</a:t>
            </a:r>
          </a:p>
          <a:p>
            <a:pPr algn="just" eaLnBrk="0" hangingPunct="0">
              <a:tabLst>
                <a:tab pos="384175" algn="l"/>
                <a:tab pos="571500" algn="l"/>
              </a:tabLst>
              <a:defRPr/>
            </a:pPr>
            <a:endParaRPr lang="it-IT" sz="1000" dirty="0">
              <a:solidFill>
                <a:srgbClr val="000000"/>
              </a:solidFill>
            </a:endParaRPr>
          </a:p>
          <a:p>
            <a:pPr>
              <a:defRPr/>
            </a:pPr>
            <a:r>
              <a:rPr lang="it-IT" sz="1000" dirty="0">
                <a:solidFill>
                  <a:srgbClr val="000000"/>
                </a:solidFill>
                <a:ea typeface="Calibri" pitchFamily="34" charset="0"/>
                <a:cs typeface="Verdana" pitchFamily="34" charset="0"/>
              </a:rPr>
              <a:t>E.6. </a:t>
            </a:r>
            <a:r>
              <a:rPr lang="it-IT" sz="1000" dirty="0">
                <a:solidFill>
                  <a:srgbClr val="000000"/>
                </a:solidFill>
                <a:ea typeface="Calibri" pitchFamily="34" charset="0"/>
                <a:cs typeface="Verdana" pitchFamily="34" charset="0"/>
              </a:rPr>
              <a:t>Sempre considerando gli aspetti di relazione telefonica per la </a:t>
            </a:r>
            <a:r>
              <a:rPr lang="it-IT" sz="1000" b="1" dirty="0">
                <a:solidFill>
                  <a:srgbClr val="000000"/>
                </a:solidFill>
                <a:ea typeface="Calibri" pitchFamily="34" charset="0"/>
                <a:cs typeface="Verdana" pitchFamily="34" charset="0"/>
              </a:rPr>
              <a:t>segnalazione guasti</a:t>
            </a:r>
            <a:r>
              <a:rPr lang="it-IT" sz="1000" dirty="0">
                <a:solidFill>
                  <a:srgbClr val="000000"/>
                </a:solidFill>
                <a:ea typeface="Calibri" pitchFamily="34" charset="0"/>
                <a:cs typeface="Verdana" pitchFamily="34" charset="0"/>
              </a:rPr>
              <a:t>, ritiene che il </a:t>
            </a:r>
            <a:r>
              <a:rPr lang="it-IT" sz="1000" dirty="0" err="1">
                <a:solidFill>
                  <a:srgbClr val="000000"/>
                </a:solidFill>
                <a:ea typeface="Calibri" pitchFamily="34" charset="0"/>
                <a:cs typeface="Verdana" pitchFamily="34" charset="0"/>
              </a:rPr>
              <a:t>servizio…</a:t>
            </a:r>
            <a:endParaRPr lang="it-IT" sz="1000" dirty="0">
              <a:solidFill>
                <a:srgbClr val="000000"/>
              </a:solidFill>
              <a:ea typeface="Calibri" pitchFamily="34" charset="0"/>
              <a:cs typeface="Verdana" pitchFamily="34" charset="0"/>
            </a:endParaRPr>
          </a:p>
          <a:p>
            <a:pPr>
              <a:defRPr/>
            </a:pPr>
            <a:r>
              <a:rPr lang="it-IT" sz="1000" dirty="0">
                <a:solidFill>
                  <a:srgbClr val="000000"/>
                </a:solidFill>
                <a:ea typeface="Calibri" pitchFamily="34" charset="0"/>
                <a:cs typeface="Verdana" pitchFamily="34" charset="0"/>
              </a:rPr>
              <a:t>1. delude le sue aspettative</a:t>
            </a:r>
          </a:p>
          <a:p>
            <a:pPr>
              <a:defRPr/>
            </a:pPr>
            <a:r>
              <a:rPr lang="it-IT" sz="1000" dirty="0">
                <a:solidFill>
                  <a:srgbClr val="000000"/>
                </a:solidFill>
                <a:ea typeface="Calibri" pitchFamily="34" charset="0"/>
                <a:cs typeface="Verdana" pitchFamily="34" charset="0"/>
              </a:rPr>
              <a:t>2. è in linea con le sue aspettative</a:t>
            </a:r>
          </a:p>
          <a:p>
            <a:pPr>
              <a:defRPr/>
            </a:pPr>
            <a:r>
              <a:rPr lang="it-IT" sz="1000" dirty="0">
                <a:solidFill>
                  <a:srgbClr val="000000"/>
                </a:solidFill>
                <a:ea typeface="Calibri" pitchFamily="34" charset="0"/>
                <a:cs typeface="Verdana" pitchFamily="34" charset="0"/>
              </a:rPr>
              <a:t>3. supera le sue aspettative</a:t>
            </a:r>
          </a:p>
          <a:p>
            <a:pPr>
              <a:defRPr/>
            </a:pPr>
            <a:endParaRPr lang="it-IT" sz="1000" dirty="0">
              <a:solidFill>
                <a:srgbClr val="000000"/>
              </a:solidFill>
            </a:endParaRPr>
          </a:p>
          <a:p>
            <a:pPr algn="just">
              <a:tabLst>
                <a:tab pos="384175" algn="l"/>
                <a:tab pos="571500" algn="l"/>
              </a:tabLst>
              <a:defRPr/>
            </a:pPr>
            <a:r>
              <a:rPr lang="it-IT" sz="1000" dirty="0">
                <a:solidFill>
                  <a:srgbClr val="000000"/>
                </a:solidFill>
              </a:rPr>
              <a:t>E.7. </a:t>
            </a:r>
            <a:r>
              <a:rPr lang="it-IT" sz="1000" dirty="0">
                <a:solidFill>
                  <a:srgbClr val="000000"/>
                </a:solidFill>
              </a:rPr>
              <a:t>Passando invece all’aspetto tecnico di gestione della sua segnalazione </a:t>
            </a:r>
            <a:r>
              <a:rPr lang="it-IT" sz="1000" dirty="0">
                <a:solidFill>
                  <a:srgbClr val="000000"/>
                </a:solidFill>
                <a:ea typeface="Times New Roman" pitchFamily="18" charset="0"/>
                <a:sym typeface="Symbol" pitchFamily="18" charset="2"/>
              </a:rPr>
              <a:t>di un guasto (perdita idrica, rottura di un contatore, </a:t>
            </a:r>
            <a:r>
              <a:rPr lang="it-IT" sz="1000" dirty="0" err="1">
                <a:solidFill>
                  <a:srgbClr val="000000"/>
                </a:solidFill>
                <a:ea typeface="Times New Roman" pitchFamily="18" charset="0"/>
                <a:sym typeface="Symbol" pitchFamily="18" charset="2"/>
              </a:rPr>
              <a:t>sversamento</a:t>
            </a:r>
            <a:r>
              <a:rPr lang="it-IT" sz="1000" dirty="0">
                <a:solidFill>
                  <a:srgbClr val="000000"/>
                </a:solidFill>
                <a:ea typeface="Times New Roman" pitchFamily="18" charset="0"/>
                <a:sym typeface="Symbol" pitchFamily="18" charset="2"/>
              </a:rPr>
              <a:t> fognario ecc.) mi dovrebbe dire, quanto è stato soddisfatto della rapidità con cui Acquedotto del Fiora ha effettuato l’intervento e quanto considera quell’aspetto importante (utilizzando una scala di tipo scolastico da 1 a 10, dove 1=per nulla soddisfatto o per nulla importante e 10=totalmente soddisfatto o assolutamente importante)</a:t>
            </a: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eaLnBrk="0" hangingPunct="0">
              <a:tabLst>
                <a:tab pos="384175" algn="l"/>
                <a:tab pos="571500" algn="l"/>
              </a:tabLst>
              <a:defRPr/>
            </a:pPr>
            <a:endParaRPr lang="it-IT" sz="1000" dirty="0">
              <a:solidFill>
                <a:srgbClr val="000000"/>
              </a:solidFill>
            </a:endParaRPr>
          </a:p>
        </p:txBody>
      </p:sp>
      <p:sp>
        <p:nvSpPr>
          <p:cNvPr id="385027"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09752CE8-1B96-4447-A78A-6AFDA257CB65}" type="slidenum">
              <a:rPr lang="it-IT" smtClean="0">
                <a:solidFill>
                  <a:srgbClr val="000000"/>
                </a:solidFill>
              </a:rPr>
              <a:pPr>
                <a:defRPr/>
              </a:pPr>
              <a:t>174</a:t>
            </a:fld>
            <a:endParaRPr lang="it-IT">
              <a:solidFill>
                <a:srgbClr val="000000"/>
              </a:solidFill>
            </a:endParaRPr>
          </a:p>
        </p:txBody>
      </p:sp>
      <p:sp>
        <p:nvSpPr>
          <p:cNvPr id="386050" name="Rectangle 3"/>
          <p:cNvSpPr>
            <a:spLocks noChangeArrowheads="1"/>
          </p:cNvSpPr>
          <p:nvPr/>
        </p:nvSpPr>
        <p:spPr bwMode="auto">
          <a:xfrm>
            <a:off x="684213" y="1222375"/>
            <a:ext cx="7848600" cy="706438"/>
          </a:xfrm>
          <a:prstGeom prst="rect">
            <a:avLst/>
          </a:prstGeom>
          <a:noFill/>
          <a:ln w="9525">
            <a:noFill/>
            <a:miter lim="800000"/>
            <a:headEnd/>
            <a:tailEnd/>
          </a:ln>
        </p:spPr>
        <p:txBody>
          <a:bodyPr anchor="ctr">
            <a:spAutoFit/>
          </a:bodyPr>
          <a:lstStyle/>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eaLnBrk="0" hangingPunct="0">
              <a:tabLst>
                <a:tab pos="384175" algn="l"/>
                <a:tab pos="571500" algn="l"/>
              </a:tabLst>
            </a:pPr>
            <a:endParaRPr lang="it-IT" sz="1000">
              <a:solidFill>
                <a:srgbClr val="000000"/>
              </a:solidFill>
            </a:endParaRPr>
          </a:p>
        </p:txBody>
      </p:sp>
      <p:sp>
        <p:nvSpPr>
          <p:cNvPr id="386051"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
        <p:nvSpPr>
          <p:cNvPr id="386052" name="Rectangle 1"/>
          <p:cNvSpPr>
            <a:spLocks noChangeArrowheads="1"/>
          </p:cNvSpPr>
          <p:nvPr/>
        </p:nvSpPr>
        <p:spPr bwMode="auto">
          <a:xfrm>
            <a:off x="868363" y="620713"/>
            <a:ext cx="7777162" cy="5324475"/>
          </a:xfrm>
          <a:prstGeom prst="rect">
            <a:avLst/>
          </a:prstGeom>
          <a:noFill/>
          <a:ln w="9525">
            <a:noFill/>
            <a:miter lim="800000"/>
            <a:headEnd/>
            <a:tailEnd/>
          </a:ln>
        </p:spPr>
        <p:txBody>
          <a:bodyPr>
            <a:spAutoFit/>
          </a:bodyPr>
          <a:lstStyle/>
          <a:p>
            <a:pPr algn="just">
              <a:tabLst>
                <a:tab pos="252413" algn="l"/>
              </a:tabLst>
            </a:pPr>
            <a:r>
              <a:rPr lang="it-IT" sz="1000" b="1" i="1">
                <a:solidFill>
                  <a:srgbClr val="000000"/>
                </a:solidFill>
                <a:ea typeface="Calibri" pitchFamily="34" charset="0"/>
                <a:cs typeface="Verdana" pitchFamily="34" charset="0"/>
              </a:rPr>
              <a:t>DOMANDE  ANAGRAFICHE</a:t>
            </a: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Z.1. Abbiamo quasi finito. Qual è la sua professione?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Z.2 Il suo ultimo titolo di studio è: </a:t>
            </a:r>
            <a:r>
              <a:rPr lang="it-IT" sz="1000" i="1">
                <a:solidFill>
                  <a:srgbClr val="000000"/>
                </a:solidFill>
                <a:ea typeface="Calibri" pitchFamily="34" charset="0"/>
                <a:cs typeface="Verdana" pitchFamily="34" charset="0"/>
              </a:rPr>
              <a:t>[LEGGERE]; &lt;AMMESSO NON SA&gt;</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Laurea o titolo superiore</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superiore </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inferiore </a:t>
            </a:r>
          </a:p>
          <a:p>
            <a:pPr algn="just" eaLnBrk="0" hangingPunct="0">
              <a:buFontTx/>
              <a:buChar char="•"/>
              <a:tabLst>
                <a:tab pos="252413" algn="l"/>
              </a:tabLst>
            </a:pPr>
            <a:r>
              <a:rPr lang="it-IT" sz="1000">
                <a:solidFill>
                  <a:srgbClr val="000000"/>
                </a:solidFill>
                <a:ea typeface="Calibri" pitchFamily="34" charset="0"/>
                <a:cs typeface="Verdana" pitchFamily="34" charset="0"/>
              </a:rPr>
              <a:t>Licenza elementare/nessuna scuola </a:t>
            </a:r>
          </a:p>
          <a:p>
            <a:pPr algn="just" eaLnBrk="0" hangingPunct="0">
              <a:tabLst>
                <a:tab pos="252413" algn="l"/>
              </a:tabLst>
            </a:pPr>
            <a:r>
              <a:rPr lang="it-IT" sz="1000">
                <a:solidFill>
                  <a:srgbClr val="000000"/>
                </a:solidFill>
                <a:ea typeface="Calibri" pitchFamily="34" charset="0"/>
                <a:cs typeface="Verdana" pitchFamily="34" charset="0"/>
              </a:rPr>
              <a:t>Z.3. Qual è la sua età?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buFontTx/>
              <a:buChar char="•"/>
              <a:tabLst>
                <a:tab pos="252413" algn="l"/>
              </a:tabLst>
            </a:pPr>
            <a:r>
              <a:rPr lang="it-IT" sz="1000">
                <a:solidFill>
                  <a:srgbClr val="000000"/>
                </a:solidFill>
                <a:ea typeface="Calibri" pitchFamily="34" charset="0"/>
                <a:cs typeface="Verdana" pitchFamily="34" charset="0"/>
              </a:rPr>
              <a:t>Da 18 a 24 anni </a:t>
            </a:r>
          </a:p>
          <a:p>
            <a:pPr algn="just" eaLnBrk="0" hangingPunct="0">
              <a:buFontTx/>
              <a:buChar char="•"/>
              <a:tabLst>
                <a:tab pos="252413" algn="l"/>
              </a:tabLst>
            </a:pPr>
            <a:r>
              <a:rPr lang="it-IT" sz="1000">
                <a:solidFill>
                  <a:srgbClr val="000000"/>
                </a:solidFill>
                <a:ea typeface="Calibri" pitchFamily="34" charset="0"/>
                <a:cs typeface="Verdana" pitchFamily="34" charset="0"/>
              </a:rPr>
              <a:t>Da 25 a 34</a:t>
            </a:r>
          </a:p>
          <a:p>
            <a:pPr algn="just" eaLnBrk="0" hangingPunct="0">
              <a:buFontTx/>
              <a:buChar char="•"/>
              <a:tabLst>
                <a:tab pos="252413" algn="l"/>
              </a:tabLst>
            </a:pPr>
            <a:r>
              <a:rPr lang="pt-BR" sz="1000">
                <a:solidFill>
                  <a:srgbClr val="000000"/>
                </a:solidFill>
                <a:ea typeface="Calibri" pitchFamily="34" charset="0"/>
                <a:cs typeface="Verdana" pitchFamily="34" charset="0"/>
              </a:rPr>
              <a:t>Da 35 a 44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45 a 54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55 a 64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65 a 74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75 e oltre</a:t>
            </a:r>
          </a:p>
          <a:p>
            <a:pPr algn="just" eaLnBrk="0" hangingPunct="0">
              <a:tabLst>
                <a:tab pos="252413" algn="l"/>
              </a:tabLst>
            </a:pPr>
            <a:r>
              <a:rPr lang="it-IT" sz="1000">
                <a:solidFill>
                  <a:srgbClr val="000000"/>
                </a:solidFill>
                <a:ea typeface="Calibri" pitchFamily="34" charset="0"/>
                <a:cs typeface="Verdana" pitchFamily="34" charset="0"/>
              </a:rPr>
              <a:t>Z.4 Sesso</a:t>
            </a:r>
          </a:p>
          <a:p>
            <a:pPr algn="just" eaLnBrk="0" hangingPunct="0">
              <a:tabLst>
                <a:tab pos="252413" algn="l"/>
              </a:tabLst>
            </a:pPr>
            <a:r>
              <a:rPr lang="it-IT" sz="1000">
                <a:solidFill>
                  <a:srgbClr val="000000"/>
                </a:solidFill>
                <a:ea typeface="Calibri" pitchFamily="34" charset="0"/>
                <a:cs typeface="Verdana" pitchFamily="34" charset="0"/>
              </a:rPr>
              <a:t>[1] Maschio</a:t>
            </a:r>
          </a:p>
          <a:p>
            <a:pPr algn="just" eaLnBrk="0" hangingPunct="0">
              <a:tabLst>
                <a:tab pos="252413" algn="l"/>
              </a:tabLst>
            </a:pPr>
            <a:r>
              <a:rPr lang="it-IT" sz="1000">
                <a:solidFill>
                  <a:srgbClr val="000000"/>
                </a:solidFill>
                <a:ea typeface="Calibri" pitchFamily="34" charset="0"/>
                <a:cs typeface="Verdana" pitchFamily="34" charset="0"/>
              </a:rPr>
              <a:t>[2] Femmina</a:t>
            </a:r>
          </a:p>
          <a:p>
            <a:pPr algn="just" eaLnBrk="0" hangingPunct="0">
              <a:tabLst>
                <a:tab pos="252413" algn="l"/>
              </a:tabLst>
            </a:pPr>
            <a:endParaRPr lang="it-IT" sz="1000">
              <a:solidFill>
                <a:srgbClr val="000000"/>
              </a:solidFill>
              <a:ea typeface="Calibri" pitchFamily="34" charset="0"/>
              <a:cs typeface="Verdana" pitchFamily="34" charset="0"/>
            </a:endParaRPr>
          </a:p>
        </p:txBody>
      </p:sp>
      <p:sp>
        <p:nvSpPr>
          <p:cNvPr id="6" name="Rettangolo 5"/>
          <p:cNvSpPr/>
          <p:nvPr/>
        </p:nvSpPr>
        <p:spPr>
          <a:xfrm>
            <a:off x="971600" y="1052736"/>
            <a:ext cx="4572000" cy="1323439"/>
          </a:xfrm>
          <a:prstGeom prst="rect">
            <a:avLst/>
          </a:prstGeom>
        </p:spPr>
        <p:txBody>
          <a:bodyPr numCol="2">
            <a:spAutoFit/>
          </a:bodyPr>
          <a:lstStyle/>
          <a:p>
            <a:pPr algn="just" eaLnBrk="0" hangingPunct="0">
              <a:buFontTx/>
              <a:buChar char="•"/>
              <a:tabLst>
                <a:tab pos="252413" algn="l"/>
              </a:tabLst>
              <a:defRPr/>
            </a:pPr>
            <a:r>
              <a:rPr lang="it-IT" sz="1000" dirty="0">
                <a:solidFill>
                  <a:srgbClr val="000000"/>
                </a:solidFill>
                <a:ea typeface="Calibri" pitchFamily="34" charset="0"/>
                <a:cs typeface="Verdana" pitchFamily="34" charset="0"/>
              </a:rPr>
              <a:t>Operaio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Impiegato/quadro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Insegnante/docente universitario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Dirigente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Imprenditore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Consulente/Libero professionista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Commerciante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Artigiano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Agricoltore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Autonomo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Disoccupato/in cerca di prima occupazione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Casalinga,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Pensionato,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in condizione non professionale [</a:t>
            </a:r>
            <a:r>
              <a:rPr lang="it-IT" sz="1000" i="1" dirty="0">
                <a:solidFill>
                  <a:srgbClr val="000000"/>
                </a:solidFill>
                <a:ea typeface="Calibri" pitchFamily="34" charset="0"/>
                <a:cs typeface="Verdana" pitchFamily="34" charset="0"/>
              </a:rPr>
              <a:t>studente, benestante,...</a:t>
            </a:r>
            <a:r>
              <a:rPr lang="it-IT" sz="1000" dirty="0">
                <a:solidFill>
                  <a:srgbClr val="000000"/>
                </a:solidFill>
                <a:ea typeface="Calibri" pitchFamily="34" charset="0"/>
                <a:cs typeface="Verdana" pitchFamily="34" charset="0"/>
              </a:rPr>
              <a:t>]</a:t>
            </a:r>
            <a:endParaRPr lang="it-IT" sz="1000" dirty="0">
              <a:solidFill>
                <a:srgbClr val="000000"/>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3"/>
          <p:cNvSpPr>
            <a:spLocks noChangeArrowheads="1"/>
          </p:cNvSpPr>
          <p:nvPr/>
        </p:nvSpPr>
        <p:spPr bwMode="auto">
          <a:xfrm>
            <a:off x="709613" y="428625"/>
            <a:ext cx="8221662" cy="5632450"/>
          </a:xfrm>
          <a:prstGeom prst="rect">
            <a:avLst/>
          </a:prstGeom>
          <a:noFill/>
          <a:ln w="9525">
            <a:noFill/>
            <a:miter lim="800000"/>
            <a:headEnd/>
            <a:tailEnd/>
          </a:ln>
        </p:spPr>
        <p:txBody>
          <a:bodyPr lIns="92075" tIns="46038" rIns="92075" bIns="46038">
            <a:spAutoFit/>
          </a:bodyPr>
          <a:lstStyle/>
          <a:p>
            <a:pPr defTabSz="685800" eaLnBrk="0" hangingPunct="0">
              <a:defRPr/>
            </a:pPr>
            <a:r>
              <a:rPr lang="it-IT" sz="1000" dirty="0">
                <a:solidFill>
                  <a:srgbClr val="000000"/>
                </a:solidFill>
                <a:cs typeface="Arial" pitchFamily="34" charset="0"/>
              </a:rPr>
              <a:t>Vorrei parlare con il signor/la sig.ra &lt;”inserire nome da database”&gt; oppure se mancante &lt;“con la persona”&gt; che recentemente ha telefonato al numero verde 800887755 o al numero  a pagamento 199.114407 del servizio clienti di Acquedotto del Fiora spa. </a:t>
            </a:r>
          </a:p>
          <a:p>
            <a:pPr defTabSz="685800" eaLnBrk="0" hangingPunct="0">
              <a:tabLst>
                <a:tab pos="357188" algn="l"/>
              </a:tabLst>
              <a:defRPr/>
            </a:pPr>
            <a:r>
              <a:rPr lang="it-IT" sz="1000" dirty="0">
                <a:solidFill>
                  <a:srgbClr val="000000"/>
                </a:solidFill>
                <a:cs typeface="Arial" pitchFamily="34" charset="0"/>
              </a:rPr>
              <a:t>	[ 1] Sono io</a:t>
            </a:r>
          </a:p>
          <a:p>
            <a:pPr defTabSz="685800" eaLnBrk="0" hangingPunct="0">
              <a:tabLst>
                <a:tab pos="357188" algn="l"/>
              </a:tabLst>
              <a:defRPr/>
            </a:pPr>
            <a:r>
              <a:rPr lang="it-IT" sz="1000" dirty="0">
                <a:solidFill>
                  <a:srgbClr val="000000"/>
                </a:solidFill>
                <a:cs typeface="Arial" pitchFamily="34" charset="0"/>
              </a:rPr>
              <a:t>	[ 2] Passa l’interessato  presentazione</a:t>
            </a:r>
          </a:p>
          <a:p>
            <a:pPr defTabSz="685800" eaLnBrk="0" hangingPunct="0">
              <a:tabLst>
                <a:tab pos="357188" algn="l"/>
              </a:tabLst>
              <a:defRPr/>
            </a:pPr>
            <a:r>
              <a:rPr lang="it-IT" sz="1000" dirty="0">
                <a:solidFill>
                  <a:srgbClr val="000000"/>
                </a:solidFill>
                <a:cs typeface="Arial" pitchFamily="34" charset="0"/>
              </a:rPr>
              <a:t>	[ 3] Appuntamento</a:t>
            </a:r>
          </a:p>
          <a:p>
            <a:pPr defTabSz="685800" eaLnBrk="0" hangingPunct="0">
              <a:tabLst>
                <a:tab pos="357188" algn="l"/>
              </a:tabLst>
              <a:defRPr/>
            </a:pPr>
            <a:r>
              <a:rPr lang="it-IT" sz="1000" dirty="0">
                <a:solidFill>
                  <a:srgbClr val="000000"/>
                </a:solidFill>
                <a:cs typeface="Arial" pitchFamily="34" charset="0"/>
              </a:rPr>
              <a:t>	[ 4] Non ho mai telefonato al Numero Verde di Acque </a:t>
            </a:r>
            <a:r>
              <a:rPr lang="it-IT" sz="1000" dirty="0">
                <a:solidFill>
                  <a:srgbClr val="000000"/>
                </a:solidFill>
                <a:cs typeface="Arial" pitchFamily="34" charset="0"/>
                <a:sym typeface="Wingdings" pitchFamily="2" charset="2"/>
              </a:rPr>
              <a:t></a:t>
            </a:r>
            <a:r>
              <a:rPr lang="it-IT" sz="1000" dirty="0">
                <a:solidFill>
                  <a:srgbClr val="000000"/>
                </a:solidFill>
                <a:cs typeface="Arial" pitchFamily="34" charset="0"/>
              </a:rPr>
              <a:t> CHIUDERE</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b="1" dirty="0">
                <a:solidFill>
                  <a:srgbClr val="000000"/>
                </a:solidFill>
                <a:cs typeface="Arial" pitchFamily="34" charset="0"/>
              </a:rPr>
              <a:t>SEZIONE A – MOTIVI E MODALITÀ </a:t>
            </a:r>
            <a:r>
              <a:rPr lang="it-IT" sz="1000" b="1" dirty="0" err="1">
                <a:solidFill>
                  <a:srgbClr val="000000"/>
                </a:solidFill>
                <a:cs typeface="Arial" pitchFamily="34" charset="0"/>
              </a:rPr>
              <a:t>DI</a:t>
            </a:r>
            <a:r>
              <a:rPr lang="it-IT" sz="1000" b="1" dirty="0">
                <a:solidFill>
                  <a:srgbClr val="000000"/>
                </a:solidFill>
                <a:cs typeface="Arial" pitchFamily="34" charset="0"/>
              </a:rPr>
              <a:t> CONTATTO</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dirty="0">
                <a:solidFill>
                  <a:srgbClr val="000000"/>
                </a:solidFill>
                <a:cs typeface="Arial" pitchFamily="34" charset="0"/>
              </a:rPr>
              <a:t>A.1.	Parliamo della sua ultima telefonata al </a:t>
            </a:r>
            <a:r>
              <a:rPr lang="it-IT" sz="1000" dirty="0" err="1">
                <a:solidFill>
                  <a:srgbClr val="000000"/>
                </a:solidFill>
                <a:cs typeface="Arial" pitchFamily="34" charset="0"/>
              </a:rPr>
              <a:t>Call</a:t>
            </a:r>
            <a:r>
              <a:rPr lang="it-IT" sz="1000" dirty="0">
                <a:solidFill>
                  <a:srgbClr val="000000"/>
                </a:solidFill>
                <a:cs typeface="Arial" pitchFamily="34" charset="0"/>
              </a:rPr>
              <a:t> Center di Acquedotto del Fiora Spa. Per quali motivi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[NON LEGGERE; MULTIPLA]</a:t>
            </a:r>
          </a:p>
          <a:p>
            <a:pPr defTabSz="685800" eaLnBrk="0" hangingPunct="0">
              <a:tabLst>
                <a:tab pos="355600" algn="l"/>
              </a:tabLst>
              <a:defRPr/>
            </a:pPr>
            <a:r>
              <a:rPr lang="it-IT" sz="1000" dirty="0">
                <a:solidFill>
                  <a:srgbClr val="000000"/>
                </a:solidFill>
                <a:cs typeface="Arial" pitchFamily="34" charset="0"/>
              </a:rPr>
              <a:t>	</a:t>
            </a:r>
            <a:r>
              <a:rPr lang="it-IT" sz="1000" dirty="0">
                <a:solidFill>
                  <a:srgbClr val="000000"/>
                </a:solidFill>
                <a:ea typeface="Times New Roman" pitchFamily="18" charset="0"/>
                <a:cs typeface="Arial" charset="0"/>
              </a:rPr>
              <a:t>[1]	</a:t>
            </a:r>
            <a:r>
              <a:rPr lang="it-IT" sz="1000" dirty="0">
                <a:solidFill>
                  <a:srgbClr val="000000"/>
                </a:solidFill>
              </a:rPr>
              <a:t>Richiesta di nuovo contratto, variazione di un contratto, disdetta </a:t>
            </a:r>
          </a:p>
          <a:p>
            <a:pPr defTabSz="685800" eaLnBrk="0" hangingPunct="0">
              <a:tabLst>
                <a:tab pos="355600" algn="l"/>
              </a:tabLst>
              <a:defRPr/>
            </a:pPr>
            <a:r>
              <a:rPr lang="it-IT" sz="1000" dirty="0">
                <a:solidFill>
                  <a:srgbClr val="000000"/>
                </a:solidFill>
                <a:ea typeface="Times New Roman" pitchFamily="18" charset="0"/>
                <a:cs typeface="Arial" charset="0"/>
              </a:rPr>
              <a:t>	[2]	</a:t>
            </a:r>
            <a:r>
              <a:rPr lang="it-IT" sz="1000" dirty="0">
                <a:solidFill>
                  <a:srgbClr val="000000"/>
                </a:solidFill>
              </a:rPr>
              <a:t>Modifica dati anagrafici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indirizzo, residenza</a:t>
            </a:r>
            <a:r>
              <a:rPr lang="it-IT" sz="1000" dirty="0">
                <a:solidFill>
                  <a:srgbClr val="000000"/>
                </a:solidFill>
              </a:rPr>
              <a:t>)</a:t>
            </a:r>
          </a:p>
          <a:p>
            <a:pPr defTabSz="685800" eaLnBrk="0" hangingPunct="0">
              <a:tabLst>
                <a:tab pos="355600" algn="l"/>
              </a:tabLst>
              <a:defRPr/>
            </a:pPr>
            <a:r>
              <a:rPr lang="it-IT" sz="1000" dirty="0">
                <a:solidFill>
                  <a:srgbClr val="000000"/>
                </a:solidFill>
                <a:ea typeface="Times New Roman" pitchFamily="18" charset="0"/>
                <a:cs typeface="Arial" charset="0"/>
              </a:rPr>
              <a:t>	[3]	</a:t>
            </a:r>
            <a:r>
              <a:rPr lang="it-IT" sz="1000" dirty="0">
                <a:solidFill>
                  <a:srgbClr val="000000"/>
                </a:solidFill>
              </a:rPr>
              <a:t>Richiesta di nuovo allacciamento o interventi di vario genere sul contatore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cambio contatore, 	spostamento contatore,</a:t>
            </a:r>
            <a:r>
              <a:rPr lang="it-IT" sz="1000" i="1" u="sng" dirty="0">
                <a:solidFill>
                  <a:srgbClr val="000000"/>
                </a:solidFill>
              </a:rPr>
              <a:t> verifica della lettura </a:t>
            </a:r>
            <a:r>
              <a:rPr lang="it-IT" sz="1000" i="1" dirty="0" err="1">
                <a:solidFill>
                  <a:srgbClr val="000000"/>
                </a:solidFill>
              </a:rPr>
              <a:t>etc</a:t>
            </a:r>
            <a:r>
              <a:rPr lang="it-IT" sz="1000" i="1" dirty="0">
                <a:solidFill>
                  <a:srgbClr val="000000"/>
                </a:solidFill>
              </a:rPr>
              <a:t>)</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[4]	</a:t>
            </a:r>
            <a:r>
              <a:rPr lang="it-IT" sz="1000" dirty="0">
                <a:solidFill>
                  <a:srgbClr val="000000"/>
                </a:solidFill>
              </a:rPr>
              <a:t>Rateizzazione</a:t>
            </a:r>
          </a:p>
          <a:p>
            <a:pPr defTabSz="685800" eaLnBrk="0" hangingPunct="0">
              <a:tabLst>
                <a:tab pos="355600" algn="l"/>
              </a:tabLst>
              <a:defRPr/>
            </a:pPr>
            <a:r>
              <a:rPr lang="it-IT" sz="1000" dirty="0">
                <a:solidFill>
                  <a:srgbClr val="000000"/>
                </a:solidFill>
                <a:ea typeface="Times New Roman" pitchFamily="18" charset="0"/>
                <a:cs typeface="Arial" charset="0"/>
              </a:rPr>
              <a:t>	[5]	</a:t>
            </a:r>
            <a:r>
              <a:rPr lang="it-IT" sz="1000" u="sng" dirty="0">
                <a:solidFill>
                  <a:srgbClr val="000000"/>
                </a:solidFill>
              </a:rPr>
              <a:t>Informazioni sul recupero del credito o coattivo</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[6]	</a:t>
            </a:r>
            <a:r>
              <a:rPr lang="it-IT" sz="1000" dirty="0">
                <a:solidFill>
                  <a:srgbClr val="000000"/>
                </a:solidFill>
              </a:rPr>
              <a:t>Informazioni su bollette </a:t>
            </a:r>
          </a:p>
          <a:p>
            <a:pPr defTabSz="685800" eaLnBrk="0" hangingPunct="0">
              <a:tabLst>
                <a:tab pos="355600" algn="l"/>
              </a:tabLst>
              <a:defRPr/>
            </a:pPr>
            <a:r>
              <a:rPr lang="it-IT" sz="1000" dirty="0">
                <a:solidFill>
                  <a:srgbClr val="000000"/>
                </a:solidFill>
                <a:ea typeface="Times New Roman" pitchFamily="18" charset="0"/>
                <a:cs typeface="Arial" charset="0"/>
              </a:rPr>
              <a:t>	[7]	</a:t>
            </a:r>
            <a:r>
              <a:rPr lang="it-IT" sz="1000" dirty="0">
                <a:solidFill>
                  <a:srgbClr val="000000"/>
                </a:solidFill>
              </a:rPr>
              <a:t> Rettifica bollette o richieste di duplicato</a:t>
            </a:r>
          </a:p>
          <a:p>
            <a:pPr defTabSz="685800" eaLnBrk="0" hangingPunct="0">
              <a:tabLst>
                <a:tab pos="355600" algn="l"/>
              </a:tabLst>
              <a:defRPr/>
            </a:pPr>
            <a:r>
              <a:rPr lang="it-IT" sz="1000" dirty="0">
                <a:solidFill>
                  <a:srgbClr val="000000"/>
                </a:solidFill>
                <a:ea typeface="Times New Roman" pitchFamily="18" charset="0"/>
                <a:cs typeface="Arial" charset="0"/>
              </a:rPr>
              <a:t>	[8]	 [11]	Altro [SPECIFICARE]</a:t>
            </a:r>
          </a:p>
          <a:p>
            <a:pPr defTabSz="685800" eaLnBrk="0" hangingPunct="0">
              <a:tabLst>
                <a:tab pos="355600" algn="l"/>
              </a:tabLst>
              <a:defRPr/>
            </a:pPr>
            <a:r>
              <a:rPr lang="it-IT" sz="1000" dirty="0">
                <a:solidFill>
                  <a:srgbClr val="000000"/>
                </a:solidFill>
                <a:ea typeface="Times New Roman" pitchFamily="18" charset="0"/>
                <a:cs typeface="Arial" charset="0"/>
              </a:rPr>
              <a:t>	[9]	Non sa CHIUDERE</a:t>
            </a: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r>
              <a:rPr lang="it-IT" sz="1000" dirty="0">
                <a:solidFill>
                  <a:srgbClr val="000000"/>
                </a:solidFill>
                <a:cs typeface="Arial" pitchFamily="34" charset="0"/>
              </a:rPr>
              <a:t>A.2 	 Dove ha reperito il numero verde o a pagamento di Acquedotto del Fiora Spa al quale ha telefonato? &lt; AMMESSO NON SA/NON RICORDA&gt;; [NON LEGGERE; MULTIPLA]</a:t>
            </a:r>
          </a:p>
          <a:p>
            <a:pPr marL="355600" indent="-355600" defTabSz="685800" eaLnBrk="0" hangingPunct="0">
              <a:tabLst>
                <a:tab pos="355600" algn="l"/>
              </a:tabLst>
              <a:defRPr/>
            </a:pPr>
            <a:r>
              <a:rPr lang="it-IT" sz="1000" dirty="0">
                <a:solidFill>
                  <a:srgbClr val="000000"/>
                </a:solidFill>
                <a:cs typeface="Arial" pitchFamily="34" charset="0"/>
              </a:rPr>
              <a:t>	[ 1] bolletta</a:t>
            </a:r>
          </a:p>
          <a:p>
            <a:pPr marL="355600" indent="-355600" defTabSz="685800" eaLnBrk="0" hangingPunct="0">
              <a:tabLst>
                <a:tab pos="355600" algn="l"/>
              </a:tabLst>
              <a:defRPr/>
            </a:pPr>
            <a:r>
              <a:rPr lang="it-IT" sz="1000" dirty="0">
                <a:solidFill>
                  <a:srgbClr val="000000"/>
                </a:solidFill>
                <a:cs typeface="Arial" pitchFamily="34" charset="0"/>
              </a:rPr>
              <a:t>	[ 2] pagine gialle</a:t>
            </a:r>
          </a:p>
          <a:p>
            <a:pPr marL="355600" indent="-355600" defTabSz="685800" eaLnBrk="0" hangingPunct="0">
              <a:tabLst>
                <a:tab pos="355600" algn="l"/>
              </a:tabLst>
              <a:defRPr/>
            </a:pPr>
            <a:r>
              <a:rPr lang="it-IT" sz="1000" dirty="0">
                <a:solidFill>
                  <a:srgbClr val="000000"/>
                </a:solidFill>
                <a:cs typeface="Arial" pitchFamily="34" charset="0"/>
              </a:rPr>
              <a:t>	[ 3] sito internet</a:t>
            </a:r>
          </a:p>
          <a:p>
            <a:pPr marL="355600" indent="-355600" defTabSz="685800" eaLnBrk="0" hangingPunct="0">
              <a:tabLst>
                <a:tab pos="355600" algn="l"/>
              </a:tabLst>
              <a:defRPr/>
            </a:pPr>
            <a:r>
              <a:rPr lang="it-IT" sz="1000" dirty="0">
                <a:solidFill>
                  <a:srgbClr val="000000"/>
                </a:solidFill>
                <a:cs typeface="Arial" pitchFamily="34" charset="0"/>
              </a:rPr>
              <a:t>	[ 4] altro (specificare)</a:t>
            </a:r>
          </a:p>
          <a:p>
            <a:pPr marL="355600" indent="-355600" defTabSz="685800" eaLnBrk="0" hangingPunct="0">
              <a:tabLst>
                <a:tab pos="355600" algn="l"/>
              </a:tabLst>
              <a:defRPr/>
            </a:pPr>
            <a:endParaRPr lang="it-IT" sz="1000" dirty="0">
              <a:solidFill>
                <a:srgbClr val="000000"/>
              </a:solidFill>
              <a:cs typeface="Arial" pitchFamily="34" charset="0"/>
            </a:endParaRPr>
          </a:p>
          <a:p>
            <a:pPr marL="363538" indent="-363538" algn="just">
              <a:buClr>
                <a:srgbClr val="000000"/>
              </a:buClr>
              <a:buSzPct val="100000"/>
              <a:tabLst>
                <a:tab pos="363538" algn="l"/>
              </a:tabLst>
              <a:defRPr/>
            </a:pPr>
            <a:r>
              <a:rPr lang="it-IT" sz="1000" dirty="0">
                <a:solidFill>
                  <a:srgbClr val="000000"/>
                </a:solidFill>
                <a:cs typeface="Arial" pitchFamily="34" charset="0"/>
              </a:rPr>
              <a:t>A.3 	 Quando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ha trovato la linea telefonica libera (ha cioè sentito il messaggio di benvenuto nel servizio clienti) al primo tentativo oppure ha sentito il segnale di occupato? &lt;AMMESSO NON SA/NON RICORDA&gt;</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[ 1] La linea era libera	</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[ 2] La linea era occupata</a:t>
            </a:r>
          </a:p>
          <a:p>
            <a:pPr algn="ctr">
              <a:buClr>
                <a:srgbClr val="000000"/>
              </a:buClr>
              <a:buSzPct val="100000"/>
              <a:buFont typeface="Times" pitchFamily="18" charset="0"/>
              <a:buNone/>
              <a:defRPr/>
            </a:pPr>
            <a:endParaRPr lang="it-IT" sz="1000" dirty="0">
              <a:solidFill>
                <a:srgbClr val="000000"/>
              </a:solidFill>
            </a:endParaRP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endParaRPr lang="it-IT" sz="1000" dirty="0">
              <a:solidFill>
                <a:srgbClr val="000000"/>
              </a:solidFill>
              <a:cs typeface="Arial" pitchFamily="34" charset="0"/>
            </a:endParaRPr>
          </a:p>
        </p:txBody>
      </p:sp>
      <p:sp>
        <p:nvSpPr>
          <p:cNvPr id="38707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3"/>
          <p:cNvSpPr>
            <a:spLocks noChangeArrowheads="1"/>
          </p:cNvSpPr>
          <p:nvPr/>
        </p:nvSpPr>
        <p:spPr bwMode="auto">
          <a:xfrm>
            <a:off x="709613" y="428625"/>
            <a:ext cx="8221662" cy="60944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A.4 &lt;Se Dom. A.3. =2&gt; Quante altre volte ha dovuto richiamare lo stesso giorno, prima di trovare la linea libera?</a:t>
            </a:r>
          </a:p>
          <a:p>
            <a:pPr marL="355600" indent="-355600" defTabSz="685800" eaLnBrk="0" hangingPunct="0">
              <a:tabLst>
                <a:tab pos="355600" algn="l"/>
              </a:tabLst>
              <a:defRPr/>
            </a:pPr>
            <a:r>
              <a:rPr lang="it-IT" sz="1000" dirty="0">
                <a:solidFill>
                  <a:srgbClr val="000000"/>
                </a:solidFill>
                <a:cs typeface="Arial" charset="0"/>
              </a:rPr>
              <a:t>	[ 1] Una</a:t>
            </a:r>
          </a:p>
          <a:p>
            <a:pPr marL="355600" indent="-355600" defTabSz="685800" eaLnBrk="0" hangingPunct="0">
              <a:tabLst>
                <a:tab pos="355600" algn="l"/>
              </a:tabLst>
              <a:defRPr/>
            </a:pPr>
            <a:r>
              <a:rPr lang="it-IT" sz="1000" dirty="0">
                <a:solidFill>
                  <a:srgbClr val="000000"/>
                </a:solidFill>
                <a:cs typeface="Arial" charset="0"/>
              </a:rPr>
              <a:t>	[ 2] Due</a:t>
            </a:r>
          </a:p>
          <a:p>
            <a:pPr marL="355600" indent="-355600" defTabSz="685800" eaLnBrk="0" hangingPunct="0">
              <a:tabLst>
                <a:tab pos="355600" algn="l"/>
              </a:tabLst>
              <a:defRPr/>
            </a:pPr>
            <a:r>
              <a:rPr lang="it-IT" sz="1000" dirty="0">
                <a:solidFill>
                  <a:srgbClr val="000000"/>
                </a:solidFill>
                <a:cs typeface="Arial" charset="0"/>
              </a:rPr>
              <a:t>	[ 3] Oltre due</a:t>
            </a:r>
          </a:p>
          <a:p>
            <a:pPr marL="355600" indent="-355600" defTabSz="685800" eaLnBrk="0" hangingPunct="0">
              <a:tabLst>
                <a:tab pos="355600" algn="l"/>
              </a:tabLst>
              <a:defRPr/>
            </a:pPr>
            <a:r>
              <a:rPr lang="it-IT" sz="1000" dirty="0">
                <a:solidFill>
                  <a:srgbClr val="000000"/>
                </a:solidFill>
                <a:cs typeface="Arial" charset="0"/>
              </a:rPr>
              <a:t>	[ 4] Non sa / Non ricorda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A.5 Lei ha chiamato il </a:t>
            </a:r>
            <a:r>
              <a:rPr lang="it-IT" sz="1000" dirty="0" err="1">
                <a:solidFill>
                  <a:srgbClr val="000000"/>
                </a:solidFill>
                <a:cs typeface="Arial" charset="0"/>
              </a:rPr>
              <a:t>Call</a:t>
            </a:r>
            <a:r>
              <a:rPr lang="it-IT" sz="1000" dirty="0">
                <a:solidFill>
                  <a:srgbClr val="000000"/>
                </a:solidFill>
                <a:cs typeface="Arial" charset="0"/>
              </a:rPr>
              <a:t> Center di Acquedotto del Fiora spa  per &lt;inserire risp. Dom. A.1&gt;. Con la telefonata al </a:t>
            </a:r>
            <a:r>
              <a:rPr lang="it-IT" sz="1000" dirty="0" err="1">
                <a:solidFill>
                  <a:srgbClr val="000000"/>
                </a:solidFill>
                <a:cs typeface="Arial" charset="0"/>
              </a:rPr>
              <a:t>Call</a:t>
            </a:r>
            <a:r>
              <a:rPr lang="it-IT" sz="1000" dirty="0">
                <a:solidFill>
                  <a:srgbClr val="000000"/>
                </a:solidFill>
                <a:cs typeface="Arial" charset="0"/>
              </a:rPr>
              <a:t> Center è riuscito a definire la sua richiesta? [LEGGERE]</a:t>
            </a:r>
          </a:p>
          <a:p>
            <a:pPr marL="355600" indent="-355600" defTabSz="685800" eaLnBrk="0" hangingPunct="0">
              <a:tabLst>
                <a:tab pos="355600" algn="l"/>
              </a:tabLst>
              <a:defRPr/>
            </a:pPr>
            <a:r>
              <a:rPr lang="it-IT" sz="1000" dirty="0">
                <a:solidFill>
                  <a:srgbClr val="000000"/>
                </a:solidFill>
                <a:cs typeface="Arial" charset="0"/>
              </a:rPr>
              <a:t>	[ 1] Si, del tutto</a:t>
            </a:r>
          </a:p>
          <a:p>
            <a:pPr marL="355600" indent="-355600" defTabSz="685800" eaLnBrk="0" hangingPunct="0">
              <a:tabLst>
                <a:tab pos="355600" algn="l"/>
              </a:tabLst>
              <a:defRPr/>
            </a:pPr>
            <a:r>
              <a:rPr lang="it-IT" sz="1000" dirty="0">
                <a:solidFill>
                  <a:srgbClr val="000000"/>
                </a:solidFill>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cs typeface="Arial" charset="0"/>
              </a:rPr>
              <a:t>	[ 3]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A.6 &lt;Se Dom. A.5= [2]&gt; Cosa dovrà fare ancora? &lt; AMMESSO NON SA&gt;; [NON LEGGERE; MUTIPLA]</a:t>
            </a:r>
          </a:p>
          <a:p>
            <a:pPr marL="355600" indent="-355600" defTabSz="685800" eaLnBrk="0" hangingPunct="0">
              <a:tabLst>
                <a:tab pos="355600" algn="l"/>
              </a:tabLst>
              <a:defRPr/>
            </a:pPr>
            <a:r>
              <a:rPr lang="it-IT" sz="1000" dirty="0">
                <a:solidFill>
                  <a:srgbClr val="000000"/>
                </a:solidFill>
                <a:cs typeface="Arial" charset="0"/>
              </a:rPr>
              <a:t>	[ 1] Attendere una chiamata dell’azienda</a:t>
            </a:r>
          </a:p>
          <a:p>
            <a:pPr marL="355600" indent="-355600" defTabSz="685800" eaLnBrk="0" hangingPunct="0">
              <a:tabLst>
                <a:tab pos="355600" algn="l"/>
              </a:tabLst>
              <a:defRPr/>
            </a:pPr>
            <a:r>
              <a:rPr lang="it-IT" sz="1000" dirty="0">
                <a:solidFill>
                  <a:srgbClr val="000000"/>
                </a:solidFill>
                <a:cs typeface="Arial" charset="0"/>
              </a:rPr>
              <a:t>	[ 2] Presentare della documentazione necessaria</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[ 3] Fare dei pagamenti per dar corso alla pratica</a:t>
            </a:r>
          </a:p>
          <a:p>
            <a:pPr marL="355600" indent="-355600" defTabSz="685800" eaLnBrk="0" hangingPunct="0">
              <a:tabLst>
                <a:tab pos="355600" algn="l"/>
              </a:tabLst>
              <a:defRPr/>
            </a:pPr>
            <a:r>
              <a:rPr lang="it-IT" sz="1000" dirty="0">
                <a:solidFill>
                  <a:srgbClr val="000000"/>
                </a:solidFill>
                <a:cs typeface="Arial" charset="0"/>
              </a:rPr>
              <a:t>	[ 4] Recarmi presso gli sportelli dell’azienda</a:t>
            </a:r>
          </a:p>
          <a:p>
            <a:pPr marL="355600" indent="-355600" defTabSz="685800" eaLnBrk="0" hangingPunct="0">
              <a:tabLst>
                <a:tab pos="355600" algn="l"/>
              </a:tabLst>
              <a:defRPr/>
            </a:pPr>
            <a:r>
              <a:rPr lang="it-IT" sz="1000" dirty="0">
                <a:solidFill>
                  <a:srgbClr val="000000"/>
                </a:solidFill>
                <a:cs typeface="Arial" charset="0"/>
              </a:rPr>
              <a:t>	[ 5] Chiamare nuovamente il servizio clienti del  </a:t>
            </a:r>
            <a:r>
              <a:rPr lang="it-IT" sz="1000" dirty="0" err="1">
                <a:solidFill>
                  <a:srgbClr val="000000"/>
                </a:solidFill>
                <a:cs typeface="Arial" charset="0"/>
              </a:rPr>
              <a:t>call</a:t>
            </a:r>
            <a:r>
              <a:rPr lang="it-IT" sz="1000" dirty="0">
                <a:solidFill>
                  <a:srgbClr val="000000"/>
                </a:solidFill>
                <a:cs typeface="Arial" charset="0"/>
              </a:rPr>
              <a:t> center</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A.7. &lt;Se dom. A.5= [3]&gt; Per quali motivi non è riuscita a risolvere la sua richiesta? &lt; AMMESSO NON SA&gt; [NON LEGGERE; MULTIPLA]</a:t>
            </a:r>
          </a:p>
          <a:p>
            <a:pPr marL="355600" indent="-355600" defTabSz="685800" eaLnBrk="0" hangingPunct="0">
              <a:tabLst>
                <a:tab pos="355600" algn="l"/>
              </a:tabLst>
              <a:defRPr/>
            </a:pPr>
            <a:r>
              <a:rPr lang="it-IT" sz="1000" dirty="0">
                <a:solidFill>
                  <a:srgbClr val="000000"/>
                </a:solidFill>
                <a:cs typeface="Arial" charset="0"/>
              </a:rPr>
              <a:t>	[ 1] Mi hanno rimandato a più persone ma non sono riuscito comunque a risolvere </a:t>
            </a:r>
          </a:p>
          <a:p>
            <a:pPr marL="355600" indent="-355600" defTabSz="685800" eaLnBrk="0" hangingPunct="0">
              <a:tabLst>
                <a:tab pos="355600" algn="l"/>
              </a:tabLst>
              <a:defRPr/>
            </a:pPr>
            <a:r>
              <a:rPr lang="it-IT" sz="1000" dirty="0">
                <a:solidFill>
                  <a:srgbClr val="000000"/>
                </a:solidFill>
                <a:cs typeface="Arial" charset="0"/>
              </a:rPr>
              <a:t>	[ 2] Devo andare di persona all’ufficio competente</a:t>
            </a:r>
          </a:p>
          <a:p>
            <a:pPr marL="355600" indent="-355600" defTabSz="685800" eaLnBrk="0" hangingPunct="0">
              <a:tabLst>
                <a:tab pos="355600" algn="l"/>
              </a:tabLst>
              <a:defRPr/>
            </a:pPr>
            <a:r>
              <a:rPr lang="it-IT" sz="1000" dirty="0">
                <a:solidFill>
                  <a:srgbClr val="000000"/>
                </a:solidFill>
                <a:cs typeface="Arial" charset="0"/>
              </a:rPr>
              <a:t>	[ 3] Devo procurarmi della documentazione e poi ricontattarli</a:t>
            </a:r>
          </a:p>
          <a:p>
            <a:pPr marL="355600" indent="-355600" defTabSz="685800" eaLnBrk="0" hangingPunct="0">
              <a:tabLst>
                <a:tab pos="355600" algn="l"/>
              </a:tabLst>
              <a:defRPr/>
            </a:pPr>
            <a:r>
              <a:rPr lang="it-IT" sz="1000" dirty="0">
                <a:solidFill>
                  <a:srgbClr val="000000"/>
                </a:solidFill>
                <a:cs typeface="Arial" charset="0"/>
              </a:rPr>
              <a:t>	[ 4]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A.8 Nel complesso ricorda quanto è durata la telefonata di cui stiamo parlando, da quando ha preso la linea</a:t>
            </a:r>
          </a:p>
          <a:p>
            <a:pPr marL="355600" indent="-355600" defTabSz="685800" eaLnBrk="0" hangingPunct="0">
              <a:tabLst>
                <a:tab pos="355600" algn="l"/>
              </a:tabLst>
              <a:defRPr/>
            </a:pPr>
            <a:r>
              <a:rPr lang="it-IT" sz="1000" dirty="0">
                <a:solidFill>
                  <a:srgbClr val="000000"/>
                </a:solidFill>
                <a:cs typeface="Arial" charset="0"/>
              </a:rPr>
              <a:t>	[ 1] Meno di due minuti</a:t>
            </a:r>
          </a:p>
          <a:p>
            <a:pPr marL="355600" indent="-355600" defTabSz="685800" eaLnBrk="0" hangingPunct="0">
              <a:tabLst>
                <a:tab pos="355600" algn="l"/>
              </a:tabLst>
              <a:defRPr/>
            </a:pPr>
            <a:r>
              <a:rPr lang="it-IT" sz="1000" dirty="0">
                <a:solidFill>
                  <a:srgbClr val="000000"/>
                </a:solidFill>
                <a:cs typeface="Arial" charset="0"/>
              </a:rPr>
              <a:t>	[ 2] Tra due e cinque minuti</a:t>
            </a:r>
          </a:p>
          <a:p>
            <a:pPr marL="355600" indent="-355600" defTabSz="685800" eaLnBrk="0" hangingPunct="0">
              <a:tabLst>
                <a:tab pos="355600" algn="l"/>
              </a:tabLst>
              <a:defRPr/>
            </a:pPr>
            <a:r>
              <a:rPr lang="it-IT" sz="1000" dirty="0">
                <a:solidFill>
                  <a:srgbClr val="000000"/>
                </a:solidFill>
                <a:cs typeface="Arial" charset="0"/>
              </a:rPr>
              <a:t>	[ 3] Tra cinque e dieci minuti</a:t>
            </a:r>
          </a:p>
          <a:p>
            <a:pPr marL="355600" indent="-355600" defTabSz="685800" eaLnBrk="0" hangingPunct="0">
              <a:tabLst>
                <a:tab pos="355600" algn="l"/>
              </a:tabLst>
              <a:defRPr/>
            </a:pPr>
            <a:r>
              <a:rPr lang="it-IT" sz="1000" dirty="0">
                <a:solidFill>
                  <a:srgbClr val="000000"/>
                </a:solidFill>
                <a:cs typeface="Arial" charset="0"/>
              </a:rPr>
              <a:t>	[ 4] Oltre dieci minuti</a:t>
            </a:r>
          </a:p>
          <a:p>
            <a:pPr marL="355600" indent="-355600" defTabSz="685800" eaLnBrk="0" hangingPunct="0">
              <a:tabLst>
                <a:tab pos="355600" algn="l"/>
              </a:tabLst>
              <a:defRPr/>
            </a:pPr>
            <a:r>
              <a:rPr lang="it-IT" sz="1000" b="1" dirty="0">
                <a:solidFill>
                  <a:srgbClr val="000000"/>
                </a:solidFill>
                <a:cs typeface="Arial" charset="0"/>
              </a:rPr>
              <a:t>	</a:t>
            </a:r>
            <a:r>
              <a:rPr lang="it-IT" sz="1000" dirty="0">
                <a:solidFill>
                  <a:srgbClr val="000000"/>
                </a:solidFill>
                <a:cs typeface="Arial" charset="0"/>
              </a:rPr>
              <a:t>[ 5] Non ricorda</a:t>
            </a:r>
          </a:p>
          <a:p>
            <a:pPr marL="355600" indent="-355600" defTabSz="685800" eaLnBrk="0" hangingPunct="0">
              <a:buFont typeface="Times" pitchFamily="18" charset="0"/>
              <a:buNone/>
              <a:tabLst>
                <a:tab pos="355600" algn="l"/>
              </a:tabLst>
              <a:defRPr/>
            </a:pPr>
            <a:endParaRPr lang="it-IT" sz="1000" b="1" dirty="0">
              <a:solidFill>
                <a:srgbClr val="000000"/>
              </a:solidFill>
              <a:cs typeface="Arial" charset="0"/>
            </a:endParaRPr>
          </a:p>
          <a:p>
            <a:pPr marL="355600" indent="-355600" defTabSz="685800" eaLnBrk="0" hangingPunct="0">
              <a:buFont typeface="Times" pitchFamily="18" charset="0"/>
              <a:buNone/>
              <a:tabLst>
                <a:tab pos="355600" algn="l"/>
              </a:tabLst>
              <a:defRPr/>
            </a:pPr>
            <a:r>
              <a:rPr lang="it-IT" sz="1000" b="1" dirty="0">
                <a:solidFill>
                  <a:srgbClr val="000000"/>
                </a:solidFill>
                <a:cs typeface="Arial" charset="0"/>
              </a:rPr>
              <a:t>SEZIONE B CUSTOMER SATISFACTION NUMERO VERDE</a:t>
            </a:r>
          </a:p>
          <a:p>
            <a:pPr marL="355600" indent="-355600" defTabSz="685800" eaLnBrk="0" hangingPunct="0">
              <a:buFont typeface="Times" pitchFamily="18" charset="0"/>
              <a:buNone/>
              <a:tabLst>
                <a:tab pos="355600" algn="l"/>
              </a:tabLst>
              <a:defRPr/>
            </a:pP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B.1.	Le citerò ora alcuni aspetti relativi al servizio fornitole dal </a:t>
            </a:r>
            <a:r>
              <a:rPr lang="it-IT" sz="1000" dirty="0" err="1">
                <a:solidFill>
                  <a:srgbClr val="000000"/>
                </a:solidFill>
                <a:cs typeface="Arial" charset="0"/>
              </a:rPr>
              <a:t>Call</a:t>
            </a:r>
            <a:r>
              <a:rPr lang="it-IT" sz="1000" dirty="0">
                <a:solidFill>
                  <a:srgbClr val="000000"/>
                </a:solidFill>
                <a:cs typeface="Arial" charset="0"/>
              </a:rPr>
              <a:t> Center di Acquedotto del Fiora spa che lei ha contattato. Per ognuno degli aspetti mi dovrebbe dire, quanto è stato soddisfatto </a:t>
            </a:r>
            <a:r>
              <a:rPr lang="it-IT" sz="1000" dirty="0">
                <a:solidFill>
                  <a:srgbClr val="000000"/>
                </a:solidFill>
                <a:cs typeface="Arial" charset="0"/>
              </a:rPr>
              <a:t>(</a:t>
            </a:r>
            <a:r>
              <a:rPr lang="it-IT" sz="1000" dirty="0">
                <a:solidFill>
                  <a:srgbClr val="000000"/>
                </a:solidFill>
                <a:cs typeface="Arial" charset="0"/>
              </a:rPr>
              <a:t>utilizzando una scala di tipo scolastico da 1 a 10, dove 1=per nulla </a:t>
            </a:r>
            <a:r>
              <a:rPr lang="it-IT" sz="1000" dirty="0">
                <a:solidFill>
                  <a:srgbClr val="000000"/>
                </a:solidFill>
                <a:cs typeface="Arial" charset="0"/>
              </a:rPr>
              <a:t>soddisfatto e </a:t>
            </a:r>
            <a:r>
              <a:rPr lang="it-IT" sz="1000" dirty="0">
                <a:solidFill>
                  <a:srgbClr val="000000"/>
                </a:solidFill>
                <a:cs typeface="Arial" charset="0"/>
              </a:rPr>
              <a:t>10=totalmente </a:t>
            </a:r>
            <a:r>
              <a:rPr lang="it-IT" sz="1000" dirty="0">
                <a:solidFill>
                  <a:srgbClr val="000000"/>
                </a:solidFill>
                <a:cs typeface="Arial" charset="0"/>
              </a:rPr>
              <a:t>soddisfatto)</a:t>
            </a:r>
            <a:endParaRPr lang="it-IT" sz="1000" dirty="0">
              <a:solidFill>
                <a:srgbClr val="000000"/>
              </a:solidFill>
              <a:cs typeface="Arial" charset="0"/>
            </a:endParaRPr>
          </a:p>
        </p:txBody>
      </p:sp>
      <p:sp>
        <p:nvSpPr>
          <p:cNvPr id="388098"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3"/>
          <p:cNvSpPr>
            <a:spLocks noChangeArrowheads="1"/>
          </p:cNvSpPr>
          <p:nvPr/>
        </p:nvSpPr>
        <p:spPr bwMode="auto">
          <a:xfrm>
            <a:off x="827584" y="2060848"/>
            <a:ext cx="7967663" cy="440184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chemeClr val="tx1"/>
                </a:solidFill>
              </a:rPr>
              <a:t>B.2.	Quale dei seguenti aspetti sono per Lei i due più importanti? (multipla, </a:t>
            </a:r>
            <a:r>
              <a:rPr lang="it-IT" sz="1000" dirty="0" err="1">
                <a:solidFill>
                  <a:schemeClr val="tx1"/>
                </a:solidFill>
              </a:rPr>
              <a:t>max</a:t>
            </a:r>
            <a:r>
              <a:rPr lang="it-IT" sz="1000" dirty="0">
                <a:solidFill>
                  <a:schemeClr val="tx1"/>
                </a:solidFill>
              </a:rPr>
              <a:t>  2 risposte)</a:t>
            </a:r>
          </a:p>
          <a:p>
            <a:pPr marL="685800" lvl="1" indent="-228600">
              <a:buFont typeface="+mj-lt"/>
              <a:buAutoNum type="arabicPeriod"/>
              <a:defRPr/>
            </a:pPr>
            <a:r>
              <a:rPr lang="it-IT" sz="1000" dirty="0">
                <a:solidFill>
                  <a:schemeClr val="tx1"/>
                </a:solidFill>
                <a:cs typeface="Arial" charset="0"/>
              </a:rPr>
              <a:t>La facilità di  accedere al servizio, prima di richiedere di parlare con l’operatore</a:t>
            </a:r>
          </a:p>
          <a:p>
            <a:pPr marL="685800" lvl="1" indent="-228600">
              <a:buFont typeface="+mj-lt"/>
              <a:buAutoNum type="arabicPeriod"/>
              <a:defRPr/>
            </a:pPr>
            <a:r>
              <a:rPr lang="it-IT" sz="1000" dirty="0">
                <a:solidFill>
                  <a:schemeClr val="tx1"/>
                </a:solidFill>
                <a:cs typeface="Arial" charset="0"/>
              </a:rPr>
              <a:t>La  facilità di seguire le indicazioni dal risponditore automatico</a:t>
            </a:r>
          </a:p>
          <a:p>
            <a:pPr marL="685800" lvl="1" indent="-228600">
              <a:buFont typeface="+mj-lt"/>
              <a:buAutoNum type="arabicPeriod"/>
              <a:defRPr/>
            </a:pPr>
            <a:r>
              <a:rPr lang="it-IT" sz="1000" dirty="0">
                <a:solidFill>
                  <a:schemeClr val="tx1"/>
                </a:solidFill>
                <a:cs typeface="Arial" charset="0"/>
              </a:rPr>
              <a:t>I tempi di attesa al telefono per parlare con l’operatore</a:t>
            </a:r>
          </a:p>
          <a:p>
            <a:pPr marL="685800" lvl="1" indent="-228600">
              <a:buFont typeface="+mj-lt"/>
              <a:buAutoNum type="arabicPeriod"/>
              <a:defRPr/>
            </a:pPr>
            <a:r>
              <a:rPr lang="it-IT" sz="1000" dirty="0">
                <a:solidFill>
                  <a:schemeClr val="tx1"/>
                </a:solidFill>
                <a:cs typeface="Arial" charset="0"/>
              </a:rPr>
              <a:t>La competenza dell’operatore che ha risposto al telefono</a:t>
            </a:r>
          </a:p>
          <a:p>
            <a:pPr marL="685800" lvl="1" indent="-228600">
              <a:buFont typeface="+mj-lt"/>
              <a:buAutoNum type="arabicPeriod"/>
              <a:defRPr/>
            </a:pPr>
            <a:r>
              <a:rPr lang="it-IT" sz="1000" dirty="0">
                <a:solidFill>
                  <a:schemeClr val="tx1"/>
                </a:solidFill>
                <a:cs typeface="Arial" charset="0"/>
              </a:rPr>
              <a:t>La cortesia dell’operatore che ha risposto al telefono</a:t>
            </a:r>
          </a:p>
          <a:p>
            <a:pPr marL="355600" indent="-355600" defTabSz="685800" eaLnBrk="0" hangingPunct="0">
              <a:tabLst>
                <a:tab pos="355600" algn="l"/>
              </a:tabLst>
              <a:defRPr/>
            </a:pPr>
            <a:endParaRPr lang="it-IT" sz="1000" dirty="0">
              <a:solidFill>
                <a:schemeClr val="tx1"/>
              </a:solidFill>
              <a:cs typeface="Arial" charset="0"/>
            </a:endParaRPr>
          </a:p>
          <a:p>
            <a:pPr marL="355600" indent="-355600" defTabSz="685800" eaLnBrk="0" hangingPunct="0">
              <a:tabLst>
                <a:tab pos="355600" algn="l"/>
              </a:tabLst>
              <a:defRPr/>
            </a:pPr>
            <a:r>
              <a:rPr lang="it-IT" sz="1000" dirty="0">
                <a:solidFill>
                  <a:schemeClr val="tx1"/>
                </a:solidFill>
                <a:cs typeface="Arial" charset="0"/>
              </a:rPr>
              <a:t>B.2</a:t>
            </a:r>
            <a:r>
              <a:rPr lang="it-IT" sz="1000" dirty="0">
                <a:solidFill>
                  <a:schemeClr val="tx1"/>
                </a:solidFill>
                <a:cs typeface="Arial" charset="0"/>
              </a:rPr>
              <a:t>.	Considerando complessivamente il servizio ricevuto telefonando al </a:t>
            </a:r>
            <a:r>
              <a:rPr lang="it-IT" sz="1000" dirty="0" err="1">
                <a:solidFill>
                  <a:schemeClr val="tx1"/>
                </a:solidFill>
                <a:cs typeface="Arial" charset="0"/>
              </a:rPr>
              <a:t>Call</a:t>
            </a:r>
            <a:r>
              <a:rPr lang="it-IT" sz="1000" dirty="0">
                <a:solidFill>
                  <a:schemeClr val="tx1"/>
                </a:solidFill>
                <a:cs typeface="Arial" charset="0"/>
              </a:rPr>
              <a:t> Center, che voto dà ad Acquedotto del Fiora spa su una scala da 1 a 10 dove 1 è il minimo della qualità e 10 il massimo??</a:t>
            </a:r>
          </a:p>
          <a:p>
            <a:pPr marL="355600" indent="-355600" defTabSz="685800" eaLnBrk="0" hangingPunct="0">
              <a:tabLst>
                <a:tab pos="355600" algn="l"/>
              </a:tabLst>
              <a:defRPr/>
            </a:pPr>
            <a:r>
              <a:rPr lang="it-IT" sz="1000" dirty="0">
                <a:solidFill>
                  <a:schemeClr val="tx1"/>
                </a:solidFill>
                <a:cs typeface="Arial" charset="0"/>
              </a:rPr>
              <a:t> </a:t>
            </a:r>
          </a:p>
          <a:p>
            <a:pPr marL="355600" indent="-355600" defTabSz="685800" eaLnBrk="0" hangingPunct="0">
              <a:tabLst>
                <a:tab pos="355600" algn="l"/>
              </a:tabLst>
              <a:defRPr/>
            </a:pPr>
            <a:r>
              <a:rPr lang="it-IT" sz="1000" dirty="0">
                <a:solidFill>
                  <a:schemeClr val="tx1"/>
                </a:solidFill>
                <a:cs typeface="Arial" charset="0"/>
              </a:rPr>
              <a:t>B.3.	Sempre considerando gli aspetti di relazione attraverso </a:t>
            </a:r>
            <a:r>
              <a:rPr lang="it-IT" sz="1000" dirty="0">
                <a:solidFill>
                  <a:srgbClr val="000000"/>
                </a:solidFill>
                <a:cs typeface="Arial" charset="0"/>
              </a:rPr>
              <a:t>il </a:t>
            </a:r>
            <a:r>
              <a:rPr lang="it-IT" sz="1000" dirty="0" err="1">
                <a:solidFill>
                  <a:srgbClr val="000000"/>
                </a:solidFill>
                <a:cs typeface="Arial" charset="0"/>
              </a:rPr>
              <a:t>Call</a:t>
            </a:r>
            <a:r>
              <a:rPr lang="it-IT" sz="1000" dirty="0">
                <a:solidFill>
                  <a:srgbClr val="000000"/>
                </a:solidFill>
                <a:cs typeface="Arial" charset="0"/>
              </a:rPr>
              <a:t> Center ritiene che il </a:t>
            </a:r>
            <a:r>
              <a:rPr lang="it-IT" sz="1000" dirty="0" err="1">
                <a:solidFill>
                  <a:srgbClr val="000000"/>
                </a:solidFill>
                <a:cs typeface="Arial" charset="0"/>
              </a:rPr>
              <a:t>servizio…</a:t>
            </a: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[ 1] delude le sue aspettative</a:t>
            </a:r>
          </a:p>
          <a:p>
            <a:pPr marL="355600" indent="-355600" defTabSz="685800" eaLnBrk="0" hangingPunct="0">
              <a:tabLst>
                <a:tab pos="355600" algn="l"/>
              </a:tabLst>
              <a:defRPr/>
            </a:pPr>
            <a:r>
              <a:rPr lang="it-IT" sz="1000" dirty="0">
                <a:solidFill>
                  <a:srgbClr val="000000"/>
                </a:solidFill>
                <a:cs typeface="Arial" charset="0"/>
              </a:rPr>
              <a:t>	[ 2] è in linea con le sue aspettative</a:t>
            </a:r>
          </a:p>
          <a:p>
            <a:pPr marL="355600" indent="-355600" defTabSz="685800" eaLnBrk="0" hangingPunct="0">
              <a:tabLst>
                <a:tab pos="355600" algn="l"/>
              </a:tabLst>
              <a:defRPr/>
            </a:pPr>
            <a:r>
              <a:rPr lang="it-IT" sz="1000" dirty="0">
                <a:solidFill>
                  <a:srgbClr val="000000"/>
                </a:solidFill>
                <a:cs typeface="Arial" charset="0"/>
              </a:rPr>
              <a:t>	[ 3] supera le sue aspettative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C – PRECEDENTE ESPERIENZA</a:t>
            </a:r>
          </a:p>
          <a:p>
            <a:pPr marL="355600" indent="-355600" defTabSz="685800" eaLnBrk="0" hangingPunct="0">
              <a:tabLst>
                <a:tab pos="355600" algn="l"/>
              </a:tabLst>
              <a:defRPr/>
            </a:pPr>
            <a:r>
              <a:rPr lang="it-IT" sz="1000" dirty="0">
                <a:solidFill>
                  <a:srgbClr val="000000"/>
                </a:solidFill>
                <a:cs typeface="Arial" charset="0"/>
              </a:rPr>
              <a:t>Ora vorrei farle qualche domanda su ciò che è avvenuto prima della telefonata di cui abbiamo parlato.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C.1 	Relativamente  alla specifica richiesta </a:t>
            </a:r>
            <a:r>
              <a:rPr lang="it-IT" sz="1000" strike="sngStrike" dirty="0">
                <a:solidFill>
                  <a:srgbClr val="000000"/>
                </a:solidFill>
                <a:cs typeface="Arial" charset="0"/>
              </a:rPr>
              <a:t>ai motivi </a:t>
            </a:r>
            <a:r>
              <a:rPr lang="it-IT" sz="1000" dirty="0">
                <a:solidFill>
                  <a:srgbClr val="000000"/>
                </a:solidFill>
                <a:cs typeface="Arial" charset="0"/>
              </a:rPr>
              <a:t>per cui ha telefonato al </a:t>
            </a:r>
            <a:r>
              <a:rPr lang="it-IT" sz="1000" dirty="0" err="1">
                <a:solidFill>
                  <a:srgbClr val="000000"/>
                </a:solidFill>
                <a:cs typeface="Arial" charset="0"/>
              </a:rPr>
              <a:t>Call</a:t>
            </a:r>
            <a:r>
              <a:rPr lang="it-IT" sz="1000" dirty="0">
                <a:solidFill>
                  <a:srgbClr val="000000"/>
                </a:solidFill>
                <a:cs typeface="Arial" charset="0"/>
              </a:rPr>
              <a:t> Center,  ha chiamato una sola volta o </a:t>
            </a:r>
            <a:r>
              <a:rPr lang="it-IT" sz="1000" dirty="0" err="1">
                <a:solidFill>
                  <a:srgbClr val="000000"/>
                </a:solidFill>
                <a:cs typeface="Arial" charset="0"/>
              </a:rPr>
              <a:t>piu</a:t>
            </a:r>
            <a:r>
              <a:rPr lang="it-IT" sz="1000" dirty="0">
                <a:solidFill>
                  <a:srgbClr val="000000"/>
                </a:solidFill>
                <a:cs typeface="Arial" charset="0"/>
              </a:rPr>
              <a:t> volte? &lt;AMMESSO NON SA&gt;</a:t>
            </a:r>
          </a:p>
          <a:p>
            <a:pPr marL="355600" indent="-355600" defTabSz="685800" eaLnBrk="0" hangingPunct="0">
              <a:tabLst>
                <a:tab pos="355600" algn="l"/>
              </a:tabLst>
              <a:defRPr/>
            </a:pPr>
            <a:r>
              <a:rPr lang="it-IT" sz="1000" dirty="0">
                <a:solidFill>
                  <a:srgbClr val="000000"/>
                </a:solidFill>
                <a:cs typeface="Arial" charset="0"/>
              </a:rPr>
              <a:t>	[ 1] prima chiamata</a:t>
            </a:r>
          </a:p>
          <a:p>
            <a:pPr marL="355600" indent="-355600" defTabSz="685800" eaLnBrk="0" hangingPunct="0">
              <a:tabLst>
                <a:tab pos="355600" algn="l"/>
              </a:tabLst>
              <a:defRPr/>
            </a:pPr>
            <a:r>
              <a:rPr lang="it-IT" sz="1000" dirty="0">
                <a:solidFill>
                  <a:srgbClr val="000000"/>
                </a:solidFill>
                <a:cs typeface="Arial" charset="0"/>
              </a:rPr>
              <a:t>	[ 2] chiamata successiva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C.2 	&lt;Se Dom. C.1= [2] &gt; Quante altre volte aveva già chiamato il </a:t>
            </a:r>
            <a:r>
              <a:rPr lang="it-IT" sz="1000" dirty="0" err="1">
                <a:solidFill>
                  <a:srgbClr val="000000"/>
                </a:solidFill>
                <a:cs typeface="Arial" charset="0"/>
              </a:rPr>
              <a:t>Call</a:t>
            </a:r>
            <a:r>
              <a:rPr lang="it-IT" sz="1000" dirty="0">
                <a:solidFill>
                  <a:srgbClr val="000000"/>
                </a:solidFill>
                <a:cs typeface="Arial" charset="0"/>
              </a:rPr>
              <a:t> Center per la </a:t>
            </a:r>
            <a:r>
              <a:rPr lang="it-IT" sz="1000" strike="sngStrike" dirty="0">
                <a:solidFill>
                  <a:srgbClr val="000000"/>
                </a:solidFill>
                <a:cs typeface="Arial" charset="0"/>
              </a:rPr>
              <a:t>o </a:t>
            </a:r>
            <a:r>
              <a:rPr lang="it-IT" sz="1000" dirty="0">
                <a:solidFill>
                  <a:srgbClr val="000000"/>
                </a:solidFill>
                <a:cs typeface="Arial" charset="0"/>
              </a:rPr>
              <a:t>stessa </a:t>
            </a:r>
            <a:r>
              <a:rPr lang="it-IT" sz="1000" strike="sngStrike" dirty="0">
                <a:solidFill>
                  <a:srgbClr val="000000"/>
                </a:solidFill>
                <a:cs typeface="Arial" charset="0"/>
              </a:rPr>
              <a:t>o</a:t>
            </a:r>
            <a:r>
              <a:rPr lang="it-IT" sz="1000" dirty="0">
                <a:solidFill>
                  <a:srgbClr val="000000"/>
                </a:solidFill>
                <a:cs typeface="Arial" charset="0"/>
              </a:rPr>
              <a:t> specifica </a:t>
            </a:r>
            <a:r>
              <a:rPr lang="it-IT" sz="1000" strike="sngStrike" dirty="0">
                <a:solidFill>
                  <a:srgbClr val="000000"/>
                </a:solidFill>
                <a:cs typeface="Arial" charset="0"/>
              </a:rPr>
              <a:t>o</a:t>
            </a:r>
            <a:r>
              <a:rPr lang="it-IT" sz="1000" dirty="0">
                <a:solidFill>
                  <a:srgbClr val="000000"/>
                </a:solidFill>
                <a:cs typeface="Arial" charset="0"/>
              </a:rPr>
              <a:t> richiesta </a:t>
            </a:r>
            <a:r>
              <a:rPr lang="it-IT" sz="1000" strike="sngStrike" dirty="0">
                <a:solidFill>
                  <a:srgbClr val="000000"/>
                </a:solidFill>
                <a:cs typeface="Arial" charset="0"/>
              </a:rPr>
              <a:t>motivo</a:t>
            </a: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	[ 1] una </a:t>
            </a:r>
          </a:p>
          <a:p>
            <a:pPr marL="355600" indent="-355600" defTabSz="685800" eaLnBrk="0" hangingPunct="0">
              <a:tabLst>
                <a:tab pos="355600" algn="l"/>
              </a:tabLst>
              <a:defRPr/>
            </a:pPr>
            <a:r>
              <a:rPr lang="it-IT" sz="1000" dirty="0">
                <a:solidFill>
                  <a:srgbClr val="000000"/>
                </a:solidFill>
                <a:cs typeface="Arial" charset="0"/>
              </a:rPr>
              <a:t>	[ 2] due </a:t>
            </a:r>
          </a:p>
          <a:p>
            <a:pPr marL="355600" indent="-355600" defTabSz="685800" eaLnBrk="0" hangingPunct="0">
              <a:tabLst>
                <a:tab pos="355600" algn="l"/>
              </a:tabLst>
              <a:defRPr/>
            </a:pPr>
            <a:r>
              <a:rPr lang="it-IT" sz="1000" dirty="0">
                <a:solidFill>
                  <a:srgbClr val="000000"/>
                </a:solidFill>
                <a:cs typeface="Arial" charset="0"/>
              </a:rPr>
              <a:t>	[ 3] oltre due </a:t>
            </a:r>
          </a:p>
        </p:txBody>
      </p:sp>
      <p:sp>
        <p:nvSpPr>
          <p:cNvPr id="38912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graphicFrame>
        <p:nvGraphicFramePr>
          <p:cNvPr id="5" name="Group 109"/>
          <p:cNvGraphicFramePr>
            <a:graphicFrameLocks noGrp="1"/>
          </p:cNvGraphicFramePr>
          <p:nvPr/>
        </p:nvGraphicFramePr>
        <p:xfrm>
          <a:off x="971104" y="548680"/>
          <a:ext cx="7417320" cy="1370806"/>
        </p:xfrm>
        <a:graphic>
          <a:graphicData uri="http://schemas.openxmlformats.org/drawingml/2006/table">
            <a:tbl>
              <a:tblPr/>
              <a:tblGrid>
                <a:gridCol w="5097722"/>
                <a:gridCol w="2319598"/>
              </a:tblGrid>
              <a:tr h="247575">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ea typeface="Times New Roman" pitchFamily="18" charset="0"/>
                          <a:cs typeface="Verdana" pitchFamily="34" charset="0"/>
                        </a:rPr>
                        <a:t>Aspetti della relazione telefonica con il numero verde </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charset="0"/>
                          <a:ea typeface="Times New Roman" pitchFamily="18" charset="0"/>
                          <a:cs typeface="Verdana" pitchFamily="34" charset="0"/>
                        </a:rPr>
                        <a:t>(leggere gli aspetti con rotazione)</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86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accedere al servizio, prima di richiedere di parlare con l’operatore</a:t>
                      </a:r>
                      <a:endParaRPr kumimoji="0" lang="it-IT" sz="1000" b="0" i="0" u="none" strike="sng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8700">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seguire le indicazioni dal risponditore automatico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I tempi di attesa al telefono per parlare con l’operatore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competenza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cortesia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Rectangle 3"/>
          <p:cNvSpPr>
            <a:spLocks noChangeArrowheads="1"/>
          </p:cNvSpPr>
          <p:nvPr/>
        </p:nvSpPr>
        <p:spPr bwMode="auto">
          <a:xfrm>
            <a:off x="709613" y="428625"/>
            <a:ext cx="8221662" cy="517128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C.3 &lt;Se Dom. C.1= [2] &gt;  Perché ha dovuto richiamare più volte?  </a:t>
            </a:r>
          </a:p>
          <a:p>
            <a:pPr marL="355600" indent="-355600" defTabSz="685800" eaLnBrk="0" hangingPunct="0">
              <a:tabLst>
                <a:tab pos="355600" algn="l"/>
              </a:tabLst>
              <a:defRPr/>
            </a:pPr>
            <a:r>
              <a:rPr lang="it-IT" sz="1000" dirty="0">
                <a:solidFill>
                  <a:srgbClr val="000000"/>
                </a:solidFill>
                <a:cs typeface="Arial" charset="0"/>
              </a:rPr>
              <a:t>	[ 1]</a:t>
            </a:r>
            <a:r>
              <a:rPr lang="it-IT" sz="1000" strike="sngStrike" dirty="0">
                <a:solidFill>
                  <a:srgbClr val="000000"/>
                </a:solidFill>
                <a:cs typeface="Arial" charset="0"/>
              </a:rPr>
              <a:t> </a:t>
            </a:r>
            <a:r>
              <a:rPr lang="it-IT" sz="1000" dirty="0">
                <a:solidFill>
                  <a:srgbClr val="000000"/>
                </a:solidFill>
                <a:cs typeface="Arial" charset="0"/>
              </a:rPr>
              <a:t>Non riuscivo ad accedere al servizio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[ 2] Restavo a lungo in attesa, senza poter parlare con nessuno</a:t>
            </a:r>
          </a:p>
          <a:p>
            <a:pPr marL="355600" indent="-355600" defTabSz="685800" eaLnBrk="0" hangingPunct="0">
              <a:tabLst>
                <a:tab pos="355600" algn="l"/>
              </a:tabLst>
              <a:defRPr/>
            </a:pPr>
            <a:r>
              <a:rPr lang="it-IT" sz="1000" dirty="0">
                <a:solidFill>
                  <a:srgbClr val="000000"/>
                </a:solidFill>
                <a:cs typeface="Arial" charset="0"/>
              </a:rPr>
              <a:t>	[ 3] Dovevano verificare alcuni aspetti prima di rispondermi</a:t>
            </a:r>
          </a:p>
          <a:p>
            <a:pPr marL="355600" indent="-355600" defTabSz="685800" eaLnBrk="0" hangingPunct="0">
              <a:tabLst>
                <a:tab pos="355600" algn="l"/>
              </a:tabLst>
              <a:defRPr/>
            </a:pPr>
            <a:r>
              <a:rPr lang="it-IT" sz="1000" dirty="0">
                <a:solidFill>
                  <a:srgbClr val="000000"/>
                </a:solidFill>
                <a:cs typeface="Arial" charset="0"/>
              </a:rPr>
              <a:t>	[ 4] Non era presente l’operatore informato</a:t>
            </a:r>
          </a:p>
          <a:p>
            <a:pPr marL="355600" indent="-355600" defTabSz="685800" eaLnBrk="0" hangingPunct="0">
              <a:tabLst>
                <a:tab pos="355600" algn="l"/>
              </a:tabLst>
              <a:defRPr/>
            </a:pPr>
            <a:r>
              <a:rPr lang="it-IT" sz="1000" dirty="0">
                <a:solidFill>
                  <a:srgbClr val="000000"/>
                </a:solidFill>
                <a:cs typeface="Arial" charset="0"/>
              </a:rPr>
              <a:t>	[ 5] Dovevo verifica sulla fattura</a:t>
            </a: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Oltre a telefonare al </a:t>
            </a:r>
            <a:r>
              <a:rPr lang="it-IT" sz="1000" dirty="0" err="1">
                <a:solidFill>
                  <a:srgbClr val="000000"/>
                </a:solidFill>
                <a:cs typeface="Arial" charset="0"/>
              </a:rPr>
              <a:t>Call</a:t>
            </a:r>
            <a:r>
              <a:rPr lang="it-IT" sz="1000" dirty="0">
                <a:solidFill>
                  <a:srgbClr val="000000"/>
                </a:solidFill>
                <a:cs typeface="Arial" charset="0"/>
              </a:rPr>
              <a:t> Center, ha utilizzato qualche altro canale di contatto per lo stesso specifico motivo?</a:t>
            </a:r>
          </a:p>
          <a:p>
            <a:pPr marL="355600" indent="-355600" defTabSz="685800" eaLnBrk="0" hangingPunct="0">
              <a:tabLst>
                <a:tab pos="355600" algn="l"/>
              </a:tabLst>
              <a:defRPr/>
            </a:pPr>
            <a:r>
              <a:rPr lang="it-IT" sz="1000" dirty="0">
                <a:solidFill>
                  <a:srgbClr val="000000"/>
                </a:solidFill>
                <a:cs typeface="Arial" charset="0"/>
              </a:rPr>
              <a:t>	[1] Si 	[2]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&lt; Se Dom. C.4 =[1] &gt; Quali tra questi? [LEGGERE] &lt;MULTIPLA; A ROTAZIONE; AMMESSO NON SA&gt; </a:t>
            </a:r>
          </a:p>
          <a:p>
            <a:pPr marL="355600" indent="-355600" defTabSz="685800" eaLnBrk="0" hangingPunct="0">
              <a:tabLst>
                <a:tab pos="355600" algn="l"/>
              </a:tabLst>
              <a:defRPr/>
            </a:pPr>
            <a:r>
              <a:rPr lang="it-IT" sz="1000" dirty="0">
                <a:solidFill>
                  <a:srgbClr val="000000"/>
                </a:solidFill>
                <a:cs typeface="Arial" charset="0"/>
              </a:rPr>
              <a:t>	[ 1] sportello</a:t>
            </a:r>
          </a:p>
          <a:p>
            <a:pPr marL="355600" indent="-355600" defTabSz="685800" eaLnBrk="0" hangingPunct="0">
              <a:tabLst>
                <a:tab pos="355600" algn="l"/>
              </a:tabLst>
              <a:defRPr/>
            </a:pPr>
            <a:r>
              <a:rPr lang="it-IT" sz="1000" dirty="0">
                <a:solidFill>
                  <a:srgbClr val="000000"/>
                </a:solidFill>
                <a:cs typeface="Arial" charset="0"/>
              </a:rPr>
              <a:t>	[ 2] ho scritto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[ 5] sito web</a:t>
            </a:r>
          </a:p>
          <a:p>
            <a:pPr marL="355600" indent="-355600" defTabSz="685800" eaLnBrk="0" hangingPunct="0">
              <a:tabLst>
                <a:tab pos="355600" algn="l"/>
              </a:tabLst>
              <a:defRPr/>
            </a:pPr>
            <a:r>
              <a:rPr lang="it-IT" sz="1000" dirty="0">
                <a:solidFill>
                  <a:srgbClr val="000000"/>
                </a:solidFill>
                <a:cs typeface="Arial" charset="0"/>
              </a:rPr>
              <a:t>	[ 6] contatto diretto/conoscenza personale con un dipendente Acquedotto del Fiora</a:t>
            </a:r>
          </a:p>
          <a:p>
            <a:pPr marL="355600" indent="-355600" defTabSz="685800" eaLnBrk="0" hangingPunct="0">
              <a:tabLst>
                <a:tab pos="355600" algn="l"/>
              </a:tabLst>
              <a:defRPr/>
            </a:pPr>
            <a:r>
              <a:rPr lang="it-IT" sz="1000" dirty="0">
                <a:solidFill>
                  <a:srgbClr val="000000"/>
                </a:solidFill>
                <a:cs typeface="Arial" charset="0"/>
              </a:rPr>
              <a:t>	[ 7]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&lt; Se Dom. C.3 =[1] OPPURE C.1=2&gt;</a:t>
            </a:r>
          </a:p>
          <a:p>
            <a:pPr marL="355600" indent="-355600" defTabSz="685800" eaLnBrk="0" hangingPunct="0">
              <a:tabLst>
                <a:tab pos="355600" algn="l"/>
              </a:tabLst>
              <a:defRPr/>
            </a:pPr>
            <a:r>
              <a:rPr lang="it-IT" sz="1000" dirty="0">
                <a:solidFill>
                  <a:srgbClr val="000000"/>
                </a:solidFill>
                <a:cs typeface="Arial" charset="0"/>
              </a:rPr>
              <a:t>C5. Le informazioni che ha ricevuto nei diversi contatti erano coerenti tra loro? &lt;AMMESSO NON SA&gt; [LEGGERE]</a:t>
            </a:r>
          </a:p>
          <a:p>
            <a:pPr marL="355600" indent="-355600" defTabSz="685800" eaLnBrk="0" hangingPunct="0">
              <a:tabLst>
                <a:tab pos="355600" algn="l"/>
              </a:tabLst>
              <a:defRPr/>
            </a:pPr>
            <a:r>
              <a:rPr lang="it-IT" sz="1000" dirty="0">
                <a:solidFill>
                  <a:srgbClr val="000000"/>
                </a:solidFill>
                <a:cs typeface="Arial" charset="0"/>
              </a:rPr>
              <a:t>	[ 1] del tutto</a:t>
            </a:r>
          </a:p>
          <a:p>
            <a:pPr marL="355600" indent="-355600" defTabSz="685800" eaLnBrk="0" hangingPunct="0">
              <a:tabLst>
                <a:tab pos="355600" algn="l"/>
              </a:tabLst>
              <a:defRPr/>
            </a:pPr>
            <a:r>
              <a:rPr lang="it-IT" sz="1000" dirty="0">
                <a:solidFill>
                  <a:srgbClr val="000000"/>
                </a:solidFill>
                <a:cs typeface="Arial" charset="0"/>
              </a:rPr>
              <a:t>	[ 2] abbastanza </a:t>
            </a:r>
          </a:p>
          <a:p>
            <a:pPr marL="355600" indent="-355600" defTabSz="685800" eaLnBrk="0" hangingPunct="0">
              <a:tabLst>
                <a:tab pos="355600" algn="l"/>
              </a:tabLst>
              <a:defRPr/>
            </a:pPr>
            <a:r>
              <a:rPr lang="it-IT" sz="1000" dirty="0">
                <a:solidFill>
                  <a:srgbClr val="000000"/>
                </a:solidFill>
                <a:cs typeface="Arial" charset="0"/>
              </a:rPr>
              <a:t>	[ 3] poco </a:t>
            </a:r>
          </a:p>
          <a:p>
            <a:pPr marL="355600" indent="-355600" defTabSz="685800" eaLnBrk="0" hangingPunct="0">
              <a:tabLst>
                <a:tab pos="355600" algn="l"/>
              </a:tabLst>
              <a:defRPr/>
            </a:pPr>
            <a:r>
              <a:rPr lang="it-IT" sz="1000" dirty="0">
                <a:solidFill>
                  <a:srgbClr val="000000"/>
                </a:solidFill>
                <a:cs typeface="Arial" charset="0"/>
              </a:rPr>
              <a:t>	[ 4] per niente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D - ASPETTATIVE DEL CLIENTE NEI CONFRONTI DEL SERVIZIO RESO DAL NUMERO VERDE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 TUTTI&gt; </a:t>
            </a:r>
          </a:p>
          <a:p>
            <a:pPr marL="355600" indent="-355600" defTabSz="685800" eaLnBrk="0" hangingPunct="0">
              <a:tabLst>
                <a:tab pos="355600" algn="l"/>
              </a:tabLst>
              <a:defRPr/>
            </a:pPr>
            <a:r>
              <a:rPr lang="it-IT" sz="1000" dirty="0">
                <a:solidFill>
                  <a:srgbClr val="000000"/>
                </a:solidFill>
                <a:cs typeface="Arial" charset="0"/>
              </a:rPr>
              <a:t>Vorrei ora farle alcune domande sull’organizzazione del servizio.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D.1.	Ad oggi </a:t>
            </a:r>
            <a:r>
              <a:rPr lang="it-IT" sz="1000" dirty="0" err="1">
                <a:solidFill>
                  <a:srgbClr val="000000"/>
                </a:solidFill>
                <a:cs typeface="Arial" charset="0"/>
              </a:rPr>
              <a:t>Call</a:t>
            </a:r>
            <a:r>
              <a:rPr lang="it-IT" sz="1000" dirty="0">
                <a:solidFill>
                  <a:srgbClr val="000000"/>
                </a:solidFill>
                <a:cs typeface="Arial" charset="0"/>
              </a:rPr>
              <a:t> Center di Acquedotto del Fiora spa è attivo con operatore dal lunedì al venerdì dalle  8.00 </a:t>
            </a:r>
            <a:r>
              <a:rPr lang="it-IT" sz="1000" strike="sngStrike" dirty="0">
                <a:solidFill>
                  <a:srgbClr val="000000"/>
                </a:solidFill>
                <a:cs typeface="Arial" charset="0"/>
              </a:rPr>
              <a:t>9.00 </a:t>
            </a:r>
            <a:r>
              <a:rPr lang="it-IT" sz="1000" dirty="0">
                <a:solidFill>
                  <a:srgbClr val="000000"/>
                </a:solidFill>
                <a:cs typeface="Arial" charset="0"/>
              </a:rPr>
              <a:t>alle 18.00.  Secondo Lei questo orario è adeguato alle esigenze dei clienti?</a:t>
            </a:r>
          </a:p>
          <a:p>
            <a:pPr marL="355600" indent="-355600" defTabSz="685800" eaLnBrk="0" hangingPunct="0">
              <a:tabLst>
                <a:tab pos="355600" algn="l"/>
              </a:tabLst>
              <a:defRPr/>
            </a:pPr>
            <a:r>
              <a:rPr lang="it-IT" sz="1000" dirty="0">
                <a:solidFill>
                  <a:srgbClr val="000000"/>
                </a:solidFill>
                <a:cs typeface="Arial" charset="0"/>
              </a:rPr>
              <a:t>	[ 1] Si	[ 2]  No</a:t>
            </a:r>
          </a:p>
        </p:txBody>
      </p:sp>
      <p:sp>
        <p:nvSpPr>
          <p:cNvPr id="390146"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3"/>
          <p:cNvSpPr>
            <a:spLocks noChangeArrowheads="1"/>
          </p:cNvSpPr>
          <p:nvPr/>
        </p:nvSpPr>
        <p:spPr bwMode="auto">
          <a:xfrm>
            <a:off x="709613" y="428625"/>
            <a:ext cx="8221662" cy="578643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D.2  	&lt;Se Dom. D.1= [2] &gt; Per quale motivo? &lt;MUTLIPLA; AMMESSO NON SA&gt;; [NON LEGGERE] </a:t>
            </a:r>
          </a:p>
          <a:p>
            <a:pPr marL="355600" indent="-355600" defTabSz="685800" eaLnBrk="0" hangingPunct="0">
              <a:tabLst>
                <a:tab pos="355600" algn="l"/>
              </a:tabLst>
            </a:pPr>
            <a:r>
              <a:rPr lang="it-IT" sz="1000">
                <a:solidFill>
                  <a:srgbClr val="000000"/>
                </a:solidFill>
                <a:cs typeface="Arial" charset="0"/>
              </a:rPr>
              <a:t>	[ 1] dal lunedì al venerdì dovrebbe essere attivo fino alle 20.00</a:t>
            </a:r>
          </a:p>
          <a:p>
            <a:pPr marL="355600" indent="-355600" defTabSz="685800" eaLnBrk="0" hangingPunct="0">
              <a:tabLst>
                <a:tab pos="355600" algn="l"/>
              </a:tabLst>
            </a:pPr>
            <a:r>
              <a:rPr lang="it-IT" sz="1000">
                <a:solidFill>
                  <a:srgbClr val="000000"/>
                </a:solidFill>
                <a:cs typeface="Arial" charset="0"/>
              </a:rPr>
              <a:t>	[ 2] dal lunedì al venerdì dovrebbe essere attivo fino alle 22.00</a:t>
            </a:r>
          </a:p>
          <a:p>
            <a:pPr marL="355600" indent="-355600" defTabSz="685800" eaLnBrk="0" hangingPunct="0">
              <a:tabLst>
                <a:tab pos="355600" algn="l"/>
              </a:tabLst>
            </a:pPr>
            <a:r>
              <a:rPr lang="it-IT" sz="1000">
                <a:solidFill>
                  <a:srgbClr val="000000"/>
                </a:solidFill>
                <a:cs typeface="Arial" charset="0"/>
              </a:rPr>
              <a:t>	[ 3] dovrebbe essere attivo anche al sabato mattina fino alle 13.00.</a:t>
            </a:r>
          </a:p>
          <a:p>
            <a:pPr marL="355600" indent="-355600" defTabSz="685800" eaLnBrk="0" hangingPunct="0">
              <a:tabLst>
                <a:tab pos="355600" algn="l"/>
              </a:tabLst>
            </a:pPr>
            <a:r>
              <a:rPr lang="it-IT" sz="1000">
                <a:solidFill>
                  <a:srgbClr val="000000"/>
                </a:solidFill>
                <a:cs typeface="Arial" charset="0"/>
              </a:rPr>
              <a:t>	[ 4] Altro [specificare]</a:t>
            </a:r>
          </a:p>
          <a:p>
            <a:pPr marL="355600" indent="-355600" defTabSz="685800" eaLnBrk="0" hangingPunct="0">
              <a:tabLst>
                <a:tab pos="355600" algn="l"/>
              </a:tabLst>
            </a:pPr>
            <a:endParaRPr lang="it-IT" sz="1000">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D.3.	&lt; A TUTTI &gt; Nel caso dovesse rimanere a lungo in attesa durante una chiamata al Call Center, gradirebbe di più? &lt;RUOTARE&gt; [LEGGERE; UNA SOLA RISPOSTA] </a:t>
            </a:r>
          </a:p>
          <a:p>
            <a:pPr marL="355600" indent="-355600" defTabSz="685800" eaLnBrk="0" hangingPunct="0">
              <a:tabLst>
                <a:tab pos="355600" algn="l"/>
              </a:tabLst>
            </a:pPr>
            <a:r>
              <a:rPr lang="it-IT" sz="1000">
                <a:solidFill>
                  <a:srgbClr val="000000"/>
                </a:solidFill>
                <a:cs typeface="Arial" charset="0"/>
              </a:rPr>
              <a:t>	[ 1] Provare a richiamare fino a quando non trova un operatore libero </a:t>
            </a:r>
          </a:p>
          <a:p>
            <a:pPr marL="355600" indent="-355600" defTabSz="685800" eaLnBrk="0" hangingPunct="0">
              <a:tabLst>
                <a:tab pos="355600" algn="l"/>
              </a:tabLst>
            </a:pPr>
            <a:r>
              <a:rPr lang="it-IT" sz="1000">
                <a:solidFill>
                  <a:srgbClr val="000000"/>
                </a:solidFill>
                <a:cs typeface="Arial" charset="0"/>
              </a:rPr>
              <a:t>	[ 2] Ascoltare un messaggio che indica quanto tempo è necessario rimanere in attesa prima di parlare con l’operatore</a:t>
            </a:r>
          </a:p>
          <a:p>
            <a:pPr marL="355600" indent="-355600" defTabSz="685800" eaLnBrk="0" hangingPunct="0">
              <a:tabLst>
                <a:tab pos="355600" algn="l"/>
              </a:tabLst>
            </a:pPr>
            <a:r>
              <a:rPr lang="it-IT" sz="1000">
                <a:solidFill>
                  <a:srgbClr val="000000"/>
                </a:solidFill>
                <a:cs typeface="Arial" charset="0"/>
              </a:rPr>
              <a:t>	[ 3] Poter lasciare un numero di telefono per essere richiamato (segreteria)</a:t>
            </a:r>
          </a:p>
          <a:p>
            <a:pPr marL="355600" indent="-355600" defTabSz="685800" eaLnBrk="0" hangingPunct="0">
              <a:tabLst>
                <a:tab pos="355600" algn="l"/>
              </a:tabLst>
            </a:pPr>
            <a:r>
              <a:rPr lang="it-IT" sz="1000">
                <a:solidFill>
                  <a:srgbClr val="000000"/>
                </a:solidFill>
                <a:cs typeface="Arial" charset="0"/>
              </a:rPr>
              <a:t>	[ 4] Ascoltare un messaggio che suggerisca i momenti in cui gli operatori sono meno occupati </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b="1">
                <a:solidFill>
                  <a:srgbClr val="000000"/>
                </a:solidFill>
                <a:cs typeface="Arial" charset="0"/>
              </a:rPr>
              <a:t>DOMANDE  ANAGRAFICHE</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[ 8] </a:t>
            </a:r>
            <a:r>
              <a:rPr lang="it-IT" sz="1000">
                <a:solidFill>
                  <a:srgbClr val="000000"/>
                </a:solidFill>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[14] Altro, in condizione non professionale [studente, benestante..]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Z.2 	Il suo ultimo titolo di studio è: [LEGGERE]; &lt;AMMESSO NON SA&gt;</a:t>
            </a:r>
          </a:p>
          <a:p>
            <a:pPr marL="355600" indent="-355600" defTabSz="685800" eaLnBrk="0" hangingPunct="0">
              <a:tabLst>
                <a:tab pos="355600" algn="l"/>
              </a:tabLst>
            </a:pPr>
            <a:r>
              <a:rPr lang="it-IT" sz="1000">
                <a:solidFill>
                  <a:srgbClr val="000000"/>
                </a:solidFill>
                <a:cs typeface="Arial" charset="0"/>
              </a:rPr>
              <a:t>	[ 1] Laurea o titolo superiore</a:t>
            </a:r>
          </a:p>
          <a:p>
            <a:pPr marL="355600" indent="-355600" defTabSz="685800" eaLnBrk="0" hangingPunct="0">
              <a:tabLst>
                <a:tab pos="355600" algn="l"/>
              </a:tabLst>
            </a:pPr>
            <a:r>
              <a:rPr lang="it-IT" sz="1000">
                <a:solidFill>
                  <a:srgbClr val="000000"/>
                </a:solidFill>
                <a:cs typeface="Arial" charset="0"/>
              </a:rPr>
              <a:t>	[ 2] Diploma superiore </a:t>
            </a:r>
          </a:p>
          <a:p>
            <a:pPr marL="355600" indent="-355600" defTabSz="685800" eaLnBrk="0" hangingPunct="0">
              <a:tabLst>
                <a:tab pos="355600" algn="l"/>
              </a:tabLst>
            </a:pPr>
            <a:r>
              <a:rPr lang="it-IT" sz="1000">
                <a:solidFill>
                  <a:srgbClr val="000000"/>
                </a:solidFill>
                <a:cs typeface="Arial" charset="0"/>
              </a:rPr>
              <a:t>	[ 3] Diploma inferiore </a:t>
            </a:r>
          </a:p>
          <a:p>
            <a:pPr marL="355600" indent="-355600" defTabSz="685800" eaLnBrk="0" hangingPunct="0">
              <a:tabLst>
                <a:tab pos="355600" algn="l"/>
              </a:tabLst>
            </a:pPr>
            <a:r>
              <a:rPr lang="it-IT" sz="1000">
                <a:solidFill>
                  <a:srgbClr val="000000"/>
                </a:solidFill>
                <a:cs typeface="Arial" charset="0"/>
              </a:rPr>
              <a:t>	[ 4] Licenza elementare/nessuna scuola </a:t>
            </a:r>
          </a:p>
        </p:txBody>
      </p:sp>
      <p:sp>
        <p:nvSpPr>
          <p:cNvPr id="391170"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33794" name="Rectangle 2"/>
          <p:cNvSpPr>
            <a:spLocks noChangeArrowheads="1"/>
          </p:cNvSpPr>
          <p:nvPr/>
        </p:nvSpPr>
        <p:spPr bwMode="auto">
          <a:xfrm>
            <a:off x="760413" y="130175"/>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DELL’INDICE</a:t>
            </a:r>
            <a:endParaRPr lang="it-IT" sz="1700">
              <a:solidFill>
                <a:srgbClr val="3366CC"/>
              </a:solidFill>
              <a:cs typeface="Arial" charset="0"/>
            </a:endParaRPr>
          </a:p>
        </p:txBody>
      </p:sp>
      <p:sp>
        <p:nvSpPr>
          <p:cNvPr id="33795" name="Rectangle 205"/>
          <p:cNvSpPr>
            <a:spLocks noChangeArrowheads="1"/>
          </p:cNvSpPr>
          <p:nvPr/>
        </p:nvSpPr>
        <p:spPr bwMode="auto">
          <a:xfrm>
            <a:off x="747713" y="1000125"/>
            <a:ext cx="8216900" cy="2682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L’indice CSI complessivo viene costruito sulla base dei singoli CSI parziali:</a:t>
            </a:r>
          </a:p>
        </p:txBody>
      </p:sp>
      <p:sp>
        <p:nvSpPr>
          <p:cNvPr id="8" name="Segnaposto numero diapositiva 7"/>
          <p:cNvSpPr>
            <a:spLocks noGrp="1"/>
          </p:cNvSpPr>
          <p:nvPr>
            <p:ph type="sldNum" sz="quarter" idx="10"/>
          </p:nvPr>
        </p:nvSpPr>
        <p:spPr/>
        <p:txBody>
          <a:bodyPr/>
          <a:lstStyle/>
          <a:p>
            <a:pPr>
              <a:defRPr/>
            </a:pPr>
            <a:fld id="{2F812CF1-92EC-4121-BCB2-64D03262D66B}" type="slidenum">
              <a:rPr lang="it-IT" smtClean="0"/>
              <a:pPr>
                <a:defRPr/>
              </a:pPr>
              <a:t>18</a:t>
            </a:fld>
            <a:endParaRPr lang="it-IT"/>
          </a:p>
        </p:txBody>
      </p:sp>
      <p:graphicFrame>
        <p:nvGraphicFramePr>
          <p:cNvPr id="9" name="Group 73"/>
          <p:cNvGraphicFramePr>
            <a:graphicFrameLocks noGrp="1"/>
          </p:cNvGraphicFramePr>
          <p:nvPr/>
        </p:nvGraphicFramePr>
        <p:xfrm>
          <a:off x="900113" y="1490663"/>
          <a:ext cx="4032250" cy="4367212"/>
        </p:xfrm>
        <a:graphic>
          <a:graphicData uri="http://schemas.openxmlformats.org/drawingml/2006/table">
            <a:tbl>
              <a:tblPr/>
              <a:tblGrid>
                <a:gridCol w="3001962"/>
                <a:gridCol w="1030288"/>
              </a:tblGrid>
              <a:tr h="301625">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charset="0"/>
                          <a:cs typeface="Lucida Sans Unicode" pitchFamily="34" charset="0"/>
                        </a:rPr>
                        <a:t>FATTORE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PESO DEL FATTORE</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RAPPORTO QUALITÀ-PREZZO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ASPETTI TECNICI</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INTERVENTO TECNICO</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FATTURAZIONE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SEGNALAZIONE GUASTI</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0" name="Group 49"/>
          <p:cNvGraphicFramePr>
            <a:graphicFrameLocks noGrp="1"/>
          </p:cNvGraphicFramePr>
          <p:nvPr/>
        </p:nvGraphicFramePr>
        <p:xfrm>
          <a:off x="5651500" y="2005013"/>
          <a:ext cx="2952750" cy="1495425"/>
        </p:xfrm>
        <a:graphic>
          <a:graphicData uri="http://schemas.openxmlformats.org/drawingml/2006/table">
            <a:tbl>
              <a:tblPr/>
              <a:tblGrid>
                <a:gridCol w="2952750"/>
              </a:tblGrid>
              <a:tr h="149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UTENTI SODDISFATTI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utenti soddisfatti</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1" name="Group 48"/>
          <p:cNvGraphicFramePr>
            <a:graphicFrameLocks noGrp="1"/>
          </p:cNvGraphicFramePr>
          <p:nvPr/>
        </p:nvGraphicFramePr>
        <p:xfrm>
          <a:off x="5651500" y="3644900"/>
          <a:ext cx="2952750" cy="1571625"/>
        </p:xfrm>
        <a:graphic>
          <a:graphicData uri="http://schemas.openxmlformats.org/drawingml/2006/table">
            <a:tbl>
              <a:tblPr/>
              <a:tblGrid>
                <a:gridCol w="2952750"/>
              </a:tblGrid>
              <a:tr h="157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INTENSITÀ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intensità della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3"/>
          <p:cNvSpPr>
            <a:spLocks noChangeArrowheads="1"/>
          </p:cNvSpPr>
          <p:nvPr/>
        </p:nvSpPr>
        <p:spPr bwMode="auto">
          <a:xfrm>
            <a:off x="857250" y="681038"/>
            <a:ext cx="8039100" cy="22479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Z.3. 	Qual è la sua età? &lt;AMMESSO NON SA&gt;</a:t>
            </a:r>
          </a:p>
          <a:p>
            <a:pPr marL="355600" indent="-355600" defTabSz="685800" eaLnBrk="0" hangingPunct="0">
              <a:tabLst>
                <a:tab pos="355600" algn="l"/>
              </a:tabLst>
            </a:pPr>
            <a:r>
              <a:rPr lang="it-IT" sz="1000">
                <a:solidFill>
                  <a:srgbClr val="000000"/>
                </a:solidFill>
                <a:cs typeface="Arial" charset="0"/>
              </a:rPr>
              <a:t>	[ 1] Da 18 a 24 anni </a:t>
            </a:r>
          </a:p>
          <a:p>
            <a:pPr marL="355600" indent="-355600" defTabSz="685800" eaLnBrk="0" hangingPunct="0">
              <a:tabLst>
                <a:tab pos="355600" algn="l"/>
              </a:tabLst>
            </a:pPr>
            <a:r>
              <a:rPr lang="it-IT" sz="1000">
                <a:solidFill>
                  <a:srgbClr val="000000"/>
                </a:solidFill>
                <a:cs typeface="Arial" charset="0"/>
              </a:rPr>
              <a:t>	[ 2] Da 25 a 34</a:t>
            </a:r>
          </a:p>
          <a:p>
            <a:pPr marL="355600" indent="-355600" defTabSz="685800" eaLnBrk="0" hangingPunct="0">
              <a:tabLst>
                <a:tab pos="355600" algn="l"/>
              </a:tabLst>
            </a:pPr>
            <a:r>
              <a:rPr lang="it-IT" sz="1000">
                <a:solidFill>
                  <a:srgbClr val="000000"/>
                </a:solidFill>
                <a:cs typeface="Arial" charset="0"/>
              </a:rPr>
              <a:t>	[ 4] Da 35 a 44</a:t>
            </a:r>
          </a:p>
          <a:p>
            <a:pPr marL="355600" indent="-355600" defTabSz="685800" eaLnBrk="0" hangingPunct="0">
              <a:tabLst>
                <a:tab pos="355600" algn="l"/>
              </a:tabLst>
            </a:pPr>
            <a:r>
              <a:rPr lang="it-IT" sz="1000">
                <a:solidFill>
                  <a:srgbClr val="000000"/>
                </a:solidFill>
                <a:cs typeface="Arial" charset="0"/>
              </a:rPr>
              <a:t>	[ 5] Da 45 a 54</a:t>
            </a:r>
          </a:p>
          <a:p>
            <a:pPr marL="355600" indent="-355600" defTabSz="685800" eaLnBrk="0" hangingPunct="0">
              <a:tabLst>
                <a:tab pos="355600" algn="l"/>
              </a:tabLst>
            </a:pPr>
            <a:r>
              <a:rPr lang="it-IT" sz="1000">
                <a:solidFill>
                  <a:srgbClr val="000000"/>
                </a:solidFill>
                <a:cs typeface="Arial" charset="0"/>
              </a:rPr>
              <a:t>	[ 6] Da 55 a 64</a:t>
            </a:r>
          </a:p>
          <a:p>
            <a:pPr marL="355600" indent="-355600" defTabSz="685800" eaLnBrk="0" hangingPunct="0">
              <a:tabLst>
                <a:tab pos="355600" algn="l"/>
              </a:tabLst>
            </a:pPr>
            <a:r>
              <a:rPr lang="it-IT" sz="1000">
                <a:solidFill>
                  <a:srgbClr val="000000"/>
                </a:solidFill>
                <a:cs typeface="Arial" charset="0"/>
              </a:rPr>
              <a:t>	[ 7] Da 65 a 74</a:t>
            </a:r>
          </a:p>
          <a:p>
            <a:pPr marL="355600" indent="-355600" defTabSz="685800" eaLnBrk="0" hangingPunct="0">
              <a:tabLst>
                <a:tab pos="355600" algn="l"/>
              </a:tabLst>
            </a:pPr>
            <a:r>
              <a:rPr lang="it-IT" sz="1000">
                <a:solidFill>
                  <a:srgbClr val="000000"/>
                </a:solidFill>
                <a:cs typeface="Arial" charset="0"/>
              </a:rPr>
              <a:t>	[ 8] 75 e oltre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Z.4. Sesso</a:t>
            </a:r>
          </a:p>
          <a:p>
            <a:pPr marL="355600" indent="-355600" defTabSz="685800" eaLnBrk="0" hangingPunct="0">
              <a:tabLst>
                <a:tab pos="355600" algn="l"/>
              </a:tabLst>
            </a:pPr>
            <a:r>
              <a:rPr lang="it-IT" sz="1000">
                <a:solidFill>
                  <a:srgbClr val="000000"/>
                </a:solidFill>
                <a:cs typeface="Arial" charset="0"/>
              </a:rPr>
              <a:t>	[ 1] Maschio</a:t>
            </a:r>
          </a:p>
          <a:p>
            <a:pPr marL="355600" indent="-355600" defTabSz="685800" eaLnBrk="0" hangingPunct="0">
              <a:tabLst>
                <a:tab pos="355600" algn="l"/>
              </a:tabLst>
            </a:pPr>
            <a:r>
              <a:rPr lang="it-IT" sz="1000">
                <a:solidFill>
                  <a:srgbClr val="000000"/>
                </a:solidFill>
                <a:cs typeface="Arial" charset="0"/>
              </a:rPr>
              <a:t>	[ 2] Femmina</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La ringrazio della collaborazione e le auguro una buona serata.</a:t>
            </a:r>
          </a:p>
        </p:txBody>
      </p:sp>
      <p:sp>
        <p:nvSpPr>
          <p:cNvPr id="39219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3"/>
          <p:cNvSpPr>
            <a:spLocks noChangeArrowheads="1"/>
          </p:cNvSpPr>
          <p:nvPr/>
        </p:nvSpPr>
        <p:spPr bwMode="auto">
          <a:xfrm>
            <a:off x="755650" y="287338"/>
            <a:ext cx="8072438" cy="5786437"/>
          </a:xfrm>
          <a:prstGeom prst="rect">
            <a:avLst/>
          </a:prstGeom>
          <a:noFill/>
          <a:ln w="9525">
            <a:noFill/>
            <a:miter lim="800000"/>
            <a:headEnd/>
            <a:tailEnd/>
          </a:ln>
        </p:spPr>
        <p:txBody>
          <a:bodyPr lIns="92075" tIns="46038" rIns="92075" bIns="46038">
            <a:spAutoFit/>
          </a:bodyPr>
          <a:lstStyle/>
          <a:p>
            <a:pPr defTabSz="685800" eaLnBrk="0" hangingPunct="0">
              <a:tabLst>
                <a:tab pos="355600" algn="l"/>
              </a:tabLst>
              <a:defRPr/>
            </a:pPr>
            <a:r>
              <a:rPr lang="it-IT" sz="1000" dirty="0">
                <a:solidFill>
                  <a:schemeClr val="tx1"/>
                </a:solidFill>
                <a:latin typeface="Arial" charset="0"/>
                <a:cs typeface="Arial" charset="0"/>
              </a:rPr>
              <a:t>Buongiorno. Sono un intervistatore e vorrei fare alcune domande per conto dell’Istituto </a:t>
            </a:r>
            <a:r>
              <a:rPr lang="it-IT" sz="1000" dirty="0" err="1">
                <a:solidFill>
                  <a:schemeClr val="tx1"/>
                </a:solidFill>
                <a:latin typeface="Arial" charset="0"/>
                <a:cs typeface="Arial" charset="0"/>
              </a:rPr>
              <a:t>Piepoli</a:t>
            </a:r>
            <a:r>
              <a:rPr lang="it-IT" sz="1000" dirty="0">
                <a:solidFill>
                  <a:schemeClr val="tx1"/>
                </a:solidFill>
                <a:latin typeface="Arial" charset="0"/>
                <a:cs typeface="Arial" charset="0"/>
              </a:rPr>
              <a:t> su alcuni servizi di cui usufruisce. La informo che è sua facoltà rispondere o meno e che il suo eventuale rifiuto non comporterà alcuna conseguenza.</a:t>
            </a:r>
            <a:br>
              <a:rPr lang="it-IT" sz="1000" dirty="0">
                <a:solidFill>
                  <a:schemeClr val="tx1"/>
                </a:solidFill>
                <a:latin typeface="Arial" charset="0"/>
                <a:cs typeface="Arial" charset="0"/>
              </a:rPr>
            </a:br>
            <a:r>
              <a:rPr lang="it-IT" sz="1000" dirty="0">
                <a:solidFill>
                  <a:schemeClr val="tx1"/>
                </a:solidFill>
                <a:latin typeface="Arial" charset="0"/>
                <a:cs typeface="Arial" charset="0"/>
              </a:rPr>
              <a:t/>
            </a:r>
            <a:br>
              <a:rPr lang="it-IT" sz="1000" dirty="0">
                <a:solidFill>
                  <a:schemeClr val="tx1"/>
                </a:solidFill>
                <a:latin typeface="Arial" charset="0"/>
                <a:cs typeface="Arial" charset="0"/>
              </a:rPr>
            </a:br>
            <a:r>
              <a:rPr lang="it-IT" sz="1000" dirty="0">
                <a:solidFill>
                  <a:srgbClr val="000000"/>
                </a:solidFill>
                <a:latin typeface="Arial" charset="0"/>
                <a:ea typeface="Times New Roman" pitchFamily="18" charset="0"/>
                <a:cs typeface="Arial" charset="0"/>
              </a:rPr>
              <a:t>X.2 	Vorrei parlare con il signor/la sig.ra &lt;”inserire nome da database”&gt; oppure se mancante &lt;“con la persona”&gt;  che recentemente si è 	recata presso gli sportelli aperti al pubblico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Sono io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Passa l’interessato à presentazione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Appuntamento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Non mi sono mai recata presso gli sportelli Acquedotto del Fiora  </a:t>
            </a:r>
            <a:r>
              <a:rPr lang="it-IT" sz="1000" dirty="0">
                <a:solidFill>
                  <a:srgbClr val="000000"/>
                </a:solidFill>
                <a:latin typeface="Arial" charset="0"/>
                <a:ea typeface="Times New Roman" pitchFamily="18" charset="0"/>
                <a:cs typeface="Arial" charset="0"/>
                <a:sym typeface="Wingdings" pitchFamily="2" charset="2"/>
              </a:rPr>
              <a:t> </a:t>
            </a:r>
            <a:r>
              <a:rPr lang="it-IT" sz="1000" dirty="0">
                <a:solidFill>
                  <a:srgbClr val="000000"/>
                </a:solidFill>
                <a:latin typeface="Arial" charset="0"/>
                <a:ea typeface="Times New Roman" pitchFamily="18" charset="0"/>
                <a:cs typeface="Arial" charset="0"/>
              </a:rPr>
              <a:t>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b="1" dirty="0">
                <a:solidFill>
                  <a:srgbClr val="000000"/>
                </a:solidFill>
                <a:latin typeface="Arial" charset="0"/>
                <a:ea typeface="Times New Roman" pitchFamily="18" charset="0"/>
                <a:cs typeface="Arial" charset="0"/>
              </a:rPr>
              <a:t>SEZIONE A – MOTIVI E MODALITA’ </a:t>
            </a:r>
            <a:r>
              <a:rPr lang="it-IT" sz="1000" b="1" dirty="0" err="1">
                <a:solidFill>
                  <a:srgbClr val="000000"/>
                </a:solidFill>
                <a:latin typeface="Arial" charset="0"/>
                <a:ea typeface="Times New Roman" pitchFamily="18" charset="0"/>
                <a:cs typeface="Arial" charset="0"/>
              </a:rPr>
              <a:t>DI</a:t>
            </a:r>
            <a:r>
              <a:rPr lang="it-IT" sz="1000" b="1" dirty="0">
                <a:solidFill>
                  <a:srgbClr val="000000"/>
                </a:solidFill>
                <a:latin typeface="Arial" charset="0"/>
                <a:ea typeface="Times New Roman" pitchFamily="18" charset="0"/>
                <a:cs typeface="Arial" charset="0"/>
              </a:rPr>
              <a:t> CONTATTO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Parliamo del suo contatto più recente avvenuto presso lo sportello del servizio clienti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A.1 Per quali motivi si è recato presso lo sportello  dell’azienda? [NON LEGGERE; MULTIPLA]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	</a:t>
            </a:r>
            <a:r>
              <a:rPr lang="it-IT" sz="1000" dirty="0">
                <a:solidFill>
                  <a:schemeClr val="tx1"/>
                </a:solidFill>
                <a:latin typeface="+mn-lt"/>
              </a:rPr>
              <a:t>Richiesta di nuovo contratto, variazione di un contratto, disdetta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2]	</a:t>
            </a:r>
            <a:r>
              <a:rPr lang="it-IT" sz="1000" dirty="0">
                <a:solidFill>
                  <a:schemeClr val="tx1"/>
                </a:solidFill>
                <a:latin typeface="+mn-lt"/>
              </a:rPr>
              <a:t>Modifica dati anagrafici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indirizzo, residenza</a:t>
            </a:r>
            <a:r>
              <a:rPr lang="it-IT" sz="1000" dirty="0">
                <a:solidFill>
                  <a:schemeClr val="tx1"/>
                </a:solidFill>
                <a:latin typeface="+mn-lt"/>
              </a:rPr>
              <a:t>)</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3]	</a:t>
            </a:r>
            <a:r>
              <a:rPr lang="it-IT" sz="1000" dirty="0">
                <a:solidFill>
                  <a:schemeClr val="tx1"/>
                </a:solidFill>
                <a:latin typeface="+mn-lt"/>
              </a:rPr>
              <a:t>Richiesta di nuovo allacciamento o interventi di vario genere sul contatore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cambio contatore, 	spostamento contatore,</a:t>
            </a:r>
            <a:r>
              <a:rPr lang="it-IT" sz="1000" i="1" u="sng" dirty="0">
                <a:solidFill>
                  <a:schemeClr val="tx1"/>
                </a:solidFill>
                <a:latin typeface="+mn-lt"/>
              </a:rPr>
              <a:t> verifica della lettura </a:t>
            </a:r>
            <a:r>
              <a:rPr lang="it-IT" sz="1000" i="1" dirty="0" err="1">
                <a:solidFill>
                  <a:schemeClr val="tx1"/>
                </a:solidFill>
                <a:latin typeface="+mn-lt"/>
              </a:rPr>
              <a:t>etc</a:t>
            </a:r>
            <a:r>
              <a:rPr lang="it-IT" sz="1000" i="1" dirty="0">
                <a:solidFill>
                  <a:schemeClr val="tx1"/>
                </a:solidFill>
                <a:latin typeface="+mn-lt"/>
              </a:rPr>
              <a:t>)</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4]	</a:t>
            </a:r>
            <a:r>
              <a:rPr lang="it-IT" sz="1000" dirty="0">
                <a:solidFill>
                  <a:schemeClr val="tx1"/>
                </a:solidFill>
                <a:latin typeface="+mn-lt"/>
              </a:rPr>
              <a:t>Rateizzazione</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5]	</a:t>
            </a:r>
            <a:r>
              <a:rPr lang="it-IT" sz="1000" u="sng" dirty="0">
                <a:solidFill>
                  <a:schemeClr val="tx1"/>
                </a:solidFill>
                <a:latin typeface="+mn-lt"/>
              </a:rPr>
              <a:t>Informazioni sul recupero del credito o coattivo</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6]	</a:t>
            </a:r>
            <a:r>
              <a:rPr lang="it-IT" sz="1000" dirty="0">
                <a:solidFill>
                  <a:schemeClr val="tx1"/>
                </a:solidFill>
                <a:latin typeface="+mn-lt"/>
              </a:rPr>
              <a:t>Informazioni su bollette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7]	</a:t>
            </a:r>
            <a:r>
              <a:rPr lang="it-IT" sz="1000" dirty="0">
                <a:solidFill>
                  <a:schemeClr val="tx1"/>
                </a:solidFill>
                <a:latin typeface="+mn-lt"/>
              </a:rPr>
              <a:t> Rettifica bollette o richieste di duplicato</a:t>
            </a:r>
          </a:p>
          <a:p>
            <a:pPr defTabSz="685800" eaLnBrk="0" hangingPunct="0">
              <a:tabLst>
                <a:tab pos="355600" algn="l"/>
              </a:tabLst>
              <a:defRPr/>
            </a:pPr>
            <a:r>
              <a:rPr lang="it-IT" sz="1000" dirty="0">
                <a:solidFill>
                  <a:schemeClr val="tx1"/>
                </a:solidFill>
                <a:latin typeface="Arial" charset="0"/>
                <a:ea typeface="Times New Roman" pitchFamily="18" charset="0"/>
                <a:cs typeface="Arial" charset="0"/>
              </a:rPr>
              <a:t>[</a:t>
            </a:r>
            <a:r>
              <a:rPr lang="it-IT" sz="1000" dirty="0">
                <a:solidFill>
                  <a:schemeClr val="tx1"/>
                </a:solidFill>
                <a:latin typeface="Arial" charset="0"/>
                <a:ea typeface="Times New Roman" pitchFamily="18" charset="0"/>
                <a:cs typeface="Arial" charset="0"/>
              </a:rPr>
              <a:t>8]	</a:t>
            </a:r>
            <a:r>
              <a:rPr lang="it-IT" sz="1000" dirty="0">
                <a:solidFill>
                  <a:schemeClr val="tx1"/>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11]	Altro [SPECIFICARE]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[9]</a:t>
            </a:r>
            <a:r>
              <a:rPr lang="it-IT" sz="1000" dirty="0">
                <a:solidFill>
                  <a:srgbClr val="000000"/>
                </a:solidFill>
                <a:latin typeface="Arial" charset="0"/>
                <a:ea typeface="Times New Roman" pitchFamily="18" charset="0"/>
                <a:cs typeface="Arial" charset="0"/>
              </a:rPr>
              <a:t>	Non sa 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&lt; Se Dom. </a:t>
            </a:r>
            <a:r>
              <a:rPr lang="it-IT" sz="1000" dirty="0">
                <a:solidFill>
                  <a:srgbClr val="000000"/>
                </a:solidFill>
                <a:latin typeface="Arial" charset="0"/>
                <a:ea typeface="Times New Roman" pitchFamily="18" charset="0"/>
                <a:cs typeface="Arial" charset="0"/>
              </a:rPr>
              <a:t>A1</a:t>
            </a:r>
            <a:r>
              <a:rPr lang="it-IT" sz="1000" dirty="0">
                <a:solidFill>
                  <a:schemeClr val="tx1"/>
                </a:solidFill>
                <a:latin typeface="Arial" charset="0"/>
                <a:ea typeface="Times New Roman" pitchFamily="18" charset="0"/>
                <a:cs typeface="Arial" charset="0"/>
              </a:rPr>
              <a:t>=6 </a:t>
            </a:r>
            <a:r>
              <a:rPr lang="it-IT" sz="1000" dirty="0">
                <a:solidFill>
                  <a:srgbClr val="000000"/>
                </a:solidFill>
                <a:latin typeface="Arial" charset="0"/>
                <a:ea typeface="Times New Roman" pitchFamily="18" charset="0"/>
                <a:cs typeface="Arial" charset="0"/>
              </a:rPr>
              <a:t>&gt;</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A.2	Mi ha detto di essersi recato agli sportelli di Acquedotto del Fiora per richiedere informazioni riguardanti la bolletta. In particolare, cose non Le  era risultato sufficientemente chiaro?[Le hanno risposto.. [LEGGERE] &lt;AMMESSO NON SA&gt;</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[1]La suddivisione del consumo in scaglioni ad importi differenziati</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[2]Se si trattava di bolletta su consumo previsto o reale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[3]Il periodo di riferimento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[4]La presenza di voci diverse dalla tariffa di acqua, fogna e depurazione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[5]La competenze di interessi di mora e spese di recupero del credito (ad. Es. raccomandate, [6]telegrammi o intervento di sospensione della fornitura)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[7]La detrazione dell’acconto nella bolletta a conguaglio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p:txBody>
      </p:sp>
      <p:sp>
        <p:nvSpPr>
          <p:cNvPr id="393218" name="Rettangolo 2"/>
          <p:cNvSpPr>
            <a:spLocks noChangeArrowheads="1"/>
          </p:cNvSpPr>
          <p:nvPr/>
        </p:nvSpPr>
        <p:spPr bwMode="auto">
          <a:xfrm>
            <a:off x="714375" y="-15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Rectangle 3"/>
          <p:cNvSpPr>
            <a:spLocks noChangeArrowheads="1"/>
          </p:cNvSpPr>
          <p:nvPr/>
        </p:nvSpPr>
        <p:spPr bwMode="auto">
          <a:xfrm>
            <a:off x="827584" y="476672"/>
            <a:ext cx="8072438" cy="6002285"/>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A.3.	&lt; A TUTTI &gt; Attraverso il contatto allo sportello di cui stiamo parlando è riuscito a risolvere la sua richiesta? [LEGGERE] </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Si, del tutto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No</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A.4	&lt; Se Dom. A.3 =2 &gt;  Cosa dovrà fare ancora? &lt; 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Attendere una chiamata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Devo presentare della documentazione mancante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Devo fare dei pagamenti per dar corso alla pratica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Recarsi nuovamente presso gli sportelli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Contattare telefonicamente l’azienda </a:t>
            </a:r>
            <a:r>
              <a:rPr lang="it-IT" sz="1000" dirty="0">
                <a:solidFill>
                  <a:schemeClr val="tx1"/>
                </a:solidFill>
                <a:latin typeface="Arial" charset="0"/>
                <a:ea typeface="Times New Roman" pitchFamily="18" charset="0"/>
                <a:cs typeface="Arial" charset="0"/>
              </a:rPr>
              <a:t>(al </a:t>
            </a:r>
            <a:r>
              <a:rPr lang="it-IT" sz="1000" dirty="0">
                <a:solidFill>
                  <a:schemeClr val="tx1"/>
                </a:solidFill>
                <a:latin typeface="Arial" charset="0"/>
                <a:ea typeface="Times New Roman" pitchFamily="18" charset="0"/>
                <a:cs typeface="Arial" charset="0"/>
              </a:rPr>
              <a:t> </a:t>
            </a:r>
            <a:r>
              <a:rPr lang="it-IT" sz="1000" dirty="0" err="1">
                <a:solidFill>
                  <a:schemeClr val="tx1"/>
                </a:solidFill>
                <a:latin typeface="Arial" charset="0"/>
                <a:ea typeface="Times New Roman" pitchFamily="18" charset="0"/>
                <a:cs typeface="Arial" charset="0"/>
              </a:rPr>
              <a:t>call</a:t>
            </a:r>
            <a:r>
              <a:rPr lang="it-IT" sz="1000" dirty="0">
                <a:solidFill>
                  <a:schemeClr val="tx1"/>
                </a:solidFill>
                <a:latin typeface="Arial" charset="0"/>
                <a:ea typeface="Times New Roman" pitchFamily="18" charset="0"/>
                <a:cs typeface="Arial" charset="0"/>
              </a:rPr>
              <a:t> center)</a:t>
            </a:r>
            <a:endParaRPr lang="it-IT" sz="1000" dirty="0">
              <a:solidFill>
                <a:schemeClr val="tx1"/>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A.5.	 &lt; Se Dom. A.3 =3 &gt; Per quali motivi non è riuscito a risolvere la sua richiesta? &lt;AMMESSO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a:t>
            </a:r>
            <a:r>
              <a:rPr lang="it-IT" sz="1000" strike="sngStrike"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Il personale non ha saputo darmi una risposta esaustiva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[ 2] L’operatore di sportello mi ha rimandato ad altra persona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[ 3] Devo aspettare della documentazione e poi ricontattarli</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[ 4] Non avevo a disposizione la documentazione necessaria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[ 5] Mi hanno risposto che la mia richiesta non può avere seguito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&lt; A TUTTI &gt;</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	 L’attesa prima di essere chiamato dall’operatore è </a:t>
            </a:r>
            <a:r>
              <a:rPr lang="it-IT" sz="1000" dirty="0" err="1">
                <a:solidFill>
                  <a:srgbClr val="000000"/>
                </a:solidFill>
                <a:latin typeface="Arial" charset="0"/>
                <a:ea typeface="Times New Roman" pitchFamily="18" charset="0"/>
                <a:cs typeface="Arial" charset="0"/>
              </a:rPr>
              <a:t>durata…</a:t>
            </a:r>
            <a:r>
              <a:rPr lang="it-IT" sz="1000" dirty="0">
                <a:solidFill>
                  <a:srgbClr val="000000"/>
                </a:solidFill>
                <a:latin typeface="Arial" charset="0"/>
                <a:ea typeface="Times New Roman" pitchFamily="18" charset="0"/>
                <a:cs typeface="Arial" charset="0"/>
              </a:rPr>
              <a:t>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arrivato a quando sono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stato chiamato</a:t>
            </a:r>
            <a:r>
              <a:rPr lang="it-IT" sz="1000" dirty="0">
                <a:solidFill>
                  <a:srgbClr val="000000"/>
                </a:solidFill>
                <a:latin typeface="Arial" charset="0"/>
                <a:ea typeface="Times New Roman" pitchFamily="18" charset="0"/>
                <a:cs typeface="Arial" charset="0"/>
              </a:rPr>
              <a:t>]</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15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Tra 15 e 40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40 e 60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Oltre un’ora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r>
              <a:rPr lang="it-IT" sz="1000" dirty="0">
                <a:latin typeface="Arial" charset="0"/>
                <a:ea typeface="Times New Roman" pitchFamily="18" charset="0"/>
                <a:cs typeface="Arial" charset="0"/>
              </a:rPr>
              <a:t> </a:t>
            </a:r>
          </a:p>
          <a:p>
            <a:pPr marL="355600" indent="-355600" defTabSz="685800" eaLnBrk="0" hangingPunct="0">
              <a:tabLst>
                <a:tab pos="355600" algn="l"/>
              </a:tabLst>
              <a:defRPr/>
            </a:pPr>
            <a:endParaRPr lang="it-IT" sz="1000" dirty="0">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A.6bis. La sua permanenza con l’operatore è durata: …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chiamato a quando sono andato via]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5</a:t>
            </a:r>
            <a:r>
              <a:rPr lang="it-IT" sz="1000" dirty="0">
                <a:solidFill>
                  <a:srgbClr val="000000"/>
                </a:solidFill>
                <a:latin typeface="Arial" charset="0"/>
                <a:ea typeface="Times New Roman" pitchFamily="18" charset="0"/>
                <a:cs typeface="Arial" charset="0"/>
              </a:rPr>
              <a:t> </a:t>
            </a:r>
            <a:r>
              <a:rPr lang="it-IT" sz="1000" dirty="0">
                <a:solidFill>
                  <a:srgbClr val="000000"/>
                </a:solidFill>
                <a:latin typeface="Arial" charset="0"/>
                <a:ea typeface="Times New Roman" pitchFamily="18" charset="0"/>
                <a:cs typeface="Arial" charset="0"/>
              </a:rPr>
              <a:t>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[ 2]Tra </a:t>
            </a:r>
            <a:r>
              <a:rPr lang="it-IT" sz="1000" dirty="0">
                <a:solidFill>
                  <a:srgbClr val="000000"/>
                </a:solidFill>
                <a:latin typeface="Arial" charset="0"/>
                <a:ea typeface="Times New Roman" pitchFamily="18" charset="0"/>
                <a:cs typeface="Arial" charset="0"/>
              </a:rPr>
              <a:t> 5 e 15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a:t>
            </a:r>
            <a:r>
              <a:rPr lang="it-IT" sz="1000" dirty="0">
                <a:solidFill>
                  <a:srgbClr val="000000"/>
                </a:solidFill>
                <a:latin typeface="Arial" charset="0"/>
                <a:ea typeface="Times New Roman" pitchFamily="18" charset="0"/>
                <a:cs typeface="Arial" charset="0"/>
              </a:rPr>
              <a:t>15 e 40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a:t>
            </a:r>
            <a:r>
              <a:rPr lang="it-IT" sz="1000" dirty="0">
                <a:solidFill>
                  <a:srgbClr val="000000"/>
                </a:solidFill>
                <a:latin typeface="Arial" charset="0"/>
                <a:ea typeface="Times New Roman" pitchFamily="18" charset="0"/>
                <a:cs typeface="Arial" charset="0"/>
              </a:rPr>
              <a:t>Oltre </a:t>
            </a:r>
            <a:r>
              <a:rPr lang="it-IT" sz="1000" dirty="0">
                <a:solidFill>
                  <a:srgbClr val="000000"/>
                </a:solidFill>
                <a:latin typeface="Arial" charset="0"/>
                <a:ea typeface="Times New Roman" pitchFamily="18" charset="0"/>
                <a:cs typeface="Arial" charset="0"/>
              </a:rPr>
              <a:t>40’</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endParaRPr lang="it-IT" sz="1000" dirty="0">
              <a:latin typeface="Arial" charset="0"/>
              <a:ea typeface="Times New Roman" pitchFamily="18" charset="0"/>
              <a:cs typeface="Arial" charset="0"/>
            </a:endParaRPr>
          </a:p>
        </p:txBody>
      </p:sp>
      <p:sp>
        <p:nvSpPr>
          <p:cNvPr id="39424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2"/>
          <p:cNvSpPr>
            <a:spLocks noChangeArrowheads="1"/>
          </p:cNvSpPr>
          <p:nvPr/>
        </p:nvSpPr>
        <p:spPr bwMode="auto">
          <a:xfrm>
            <a:off x="708025" y="428625"/>
            <a:ext cx="8223250" cy="2786063"/>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rgbClr val="000000"/>
              </a:solidFill>
              <a:latin typeface="Arial" charset="0"/>
              <a:cs typeface="Arial" charset="0"/>
            </a:endParaRPr>
          </a:p>
          <a:p>
            <a:pPr marL="355600" indent="-355600" eaLnBrk="0" hangingPunct="0">
              <a:spcBef>
                <a:spcPct val="20000"/>
              </a:spcBef>
              <a:tabLst>
                <a:tab pos="355600" algn="l"/>
              </a:tabLst>
            </a:pPr>
            <a:r>
              <a:rPr lang="it-IT" sz="1000" b="1">
                <a:solidFill>
                  <a:srgbClr val="000000"/>
                </a:solidFill>
                <a:latin typeface="Arial" charset="0"/>
                <a:cs typeface="Arial" charset="0"/>
              </a:rPr>
              <a:t>SEZIONE B - CUSTOMER SATISFACTION SPORTELLI</a:t>
            </a:r>
          </a:p>
          <a:p>
            <a:pPr marL="355600" indent="-355600" eaLnBrk="0" hangingPunct="0">
              <a:spcBef>
                <a:spcPct val="20000"/>
              </a:spcBef>
              <a:tabLst>
                <a:tab pos="355600" algn="l"/>
              </a:tabLst>
            </a:pPr>
            <a:r>
              <a:rPr lang="it-IT" sz="1000">
                <a:solidFill>
                  <a:srgbClr val="000000"/>
                </a:solidFill>
                <a:latin typeface="Arial" charset="0"/>
                <a:cs typeface="Arial" charset="0"/>
              </a:rPr>
              <a:t>B.1.	 Le citerò ora alcuni aspetti relativi al servizio fornitole dallo sportello Acquedotto del Fiora che lei ha contattato. Per ognuno degli aspetti mi dovrebbe dire, quanto è stato soddisfatto (utilizzando una scala di tipo scolastico da 1 a 10, dove 1=per nulla soddisfatto e 10=totalmente soddisfatto o assolutamente importante)</a:t>
            </a: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r>
              <a:rPr lang="it-IT" sz="1000">
                <a:solidFill>
                  <a:srgbClr val="000000"/>
                </a:solidFill>
                <a:latin typeface="Arial" charset="0"/>
                <a:cs typeface="Arial" charset="0"/>
              </a:rPr>
              <a:t>B.2.	Quale dei seguenti aspetti sono  per Lei i due più importanti? (multipla, max  2 risposte)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Gli orari di apertura dello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i tempi di attesa per parlare con l’operatore di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competenza dell’operatore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cortesia dell’operatore </a:t>
            </a:r>
          </a:p>
          <a:p>
            <a:pPr marL="355600" indent="-355600" fontAlgn="ctr">
              <a:tabLst>
                <a:tab pos="355600" algn="l"/>
              </a:tabLst>
            </a:pPr>
            <a:endParaRPr lang="it-IT" sz="1000">
              <a:solidFill>
                <a:schemeClr val="tx1"/>
              </a:solidFill>
              <a:latin typeface="Arial" charset="0"/>
              <a:ea typeface="Times New Roman" pitchFamily="18"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B.3.	Considerando complessivamente il servizio ricevuto presso lo sportello che voto da ad Acquedotto del Fiora su una scala da 1 a 10, dove 1 è il minimo e 10 è il massimo? </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B.4.	Sempre considerando gli aspetti relativi al contatto allo sportello, ritiene che il servizio…</a:t>
            </a:r>
          </a:p>
          <a:p>
            <a:pPr marL="355600" indent="-355600" eaLnBrk="0" hangingPunct="0">
              <a:spcBef>
                <a:spcPct val="20000"/>
              </a:spcBef>
              <a:tabLst>
                <a:tab pos="355600" algn="l"/>
              </a:tabLst>
            </a:pPr>
            <a:r>
              <a:rPr lang="it-IT" sz="1000">
                <a:solidFill>
                  <a:schemeClr val="tx1"/>
                </a:solidFill>
                <a:latin typeface="Arial" charset="0"/>
                <a:cs typeface="Arial" charset="0"/>
              </a:rPr>
              <a:t>	[1] delude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[2] è in linea con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[3] supera le sue aspettative</a:t>
            </a:r>
          </a:p>
          <a:p>
            <a:pPr marL="355600" indent="-355600" fontAlgn="ctr">
              <a:tabLst>
                <a:tab pos="355600" algn="l"/>
              </a:tabLst>
            </a:pPr>
            <a:endParaRPr lang="it-IT" sz="1000">
              <a:solidFill>
                <a:schemeClr val="tx1"/>
              </a:solidFill>
              <a:latin typeface="Arial" charset="0"/>
              <a:cs typeface="Times New Roman" pitchFamily="18" charset="0"/>
            </a:endParaRPr>
          </a:p>
        </p:txBody>
      </p:sp>
      <p:graphicFrame>
        <p:nvGraphicFramePr>
          <p:cNvPr id="426093" name="Group 109"/>
          <p:cNvGraphicFramePr>
            <a:graphicFrameLocks noGrp="1"/>
          </p:cNvGraphicFramePr>
          <p:nvPr/>
        </p:nvGraphicFramePr>
        <p:xfrm>
          <a:off x="1835150" y="1412875"/>
          <a:ext cx="5903913" cy="1804988"/>
        </p:xfrm>
        <a:graphic>
          <a:graphicData uri="http://schemas.openxmlformats.org/drawingml/2006/table">
            <a:tbl>
              <a:tblPr/>
              <a:tblGrid>
                <a:gridCol w="4534842"/>
                <a:gridCol w="1368152"/>
              </a:tblGrid>
              <a:tr h="500066">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Aspetti del servizio fornito allo sportello</a:t>
                      </a:r>
                    </a:p>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1"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(leggere gli aspetti con rotazione)</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Quanto è stato soddisfatto </a:t>
                      </a:r>
                      <a:r>
                        <a:rPr kumimoji="0" lang="it-IT" sz="1000" b="1" i="0" u="none" strike="noStrike" cap="none" normalizeH="0" baseline="0" dirty="0" err="1" smtClean="0">
                          <a:ln>
                            <a:noFill/>
                          </a:ln>
                          <a:solidFill>
                            <a:schemeClr val="tx1"/>
                          </a:solidFill>
                          <a:effectLst/>
                          <a:latin typeface="Arial" pitchFamily="34" charset="0"/>
                          <a:ea typeface="Times New Roman" pitchFamily="18" charset="0"/>
                          <a:cs typeface="Verdana" pitchFamily="34" charset="0"/>
                        </a:rPr>
                        <a:t>di…</a:t>
                      </a: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 ?</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Gli orari di apertura dello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i tempi di attesa per parlare con l’operatore di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competenza dell’operatore</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cortesia dell’operatore </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5286"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ChangeArrowheads="1"/>
          </p:cNvSpPr>
          <p:nvPr/>
        </p:nvSpPr>
        <p:spPr bwMode="auto">
          <a:xfrm>
            <a:off x="709613" y="428625"/>
            <a:ext cx="8221662" cy="5737225"/>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chemeClr val="tx1"/>
              </a:solidFill>
              <a:latin typeface="Arial" charset="0"/>
              <a:cs typeface="Arial" charset="0"/>
            </a:endParaRPr>
          </a:p>
          <a:p>
            <a:pPr marL="355600" indent="-355600" eaLnBrk="0" hangingPunct="0">
              <a:spcBef>
                <a:spcPct val="20000"/>
              </a:spcBef>
              <a:tabLst>
                <a:tab pos="355600" algn="l"/>
              </a:tabLst>
            </a:pPr>
            <a:r>
              <a:rPr lang="it-IT" sz="1000" b="1">
                <a:solidFill>
                  <a:schemeClr val="tx1"/>
                </a:solidFill>
                <a:latin typeface="Arial" charset="0"/>
                <a:cs typeface="Arial" charset="0"/>
              </a:rPr>
              <a:t>SEZIONE C - ESPERIENZA PRECEDENTE</a:t>
            </a: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Ora vorrei farle qualche domanda su ciò che è avvenuto prima dell’esperienza allo sportello di cui abbiamo appena parlato.</a:t>
            </a:r>
          </a:p>
          <a:p>
            <a:pPr marL="355600" indent="-355600" eaLnBrk="0" hangingPunct="0">
              <a:spcBef>
                <a:spcPct val="20000"/>
              </a:spcBef>
              <a:tabLst>
                <a:tab pos="355600" algn="l"/>
              </a:tabLst>
            </a:pPr>
            <a:r>
              <a:rPr lang="it-IT" sz="1000">
                <a:solidFill>
                  <a:schemeClr val="tx1"/>
                </a:solidFill>
                <a:latin typeface="Arial" charset="0"/>
                <a:cs typeface="Arial" charset="0"/>
              </a:rPr>
              <a:t>C.1. Relativamente a &lt;inserire motivo dom. A.1&gt;, la visita allo sportello di cui abbiamo appena parlato era la prima o si era trattato di una visita successiva ad altre? &lt;AMMESSO NON SA&gt;</a:t>
            </a:r>
          </a:p>
          <a:p>
            <a:pPr marL="355600" indent="-355600" eaLnBrk="0" hangingPunct="0">
              <a:spcBef>
                <a:spcPct val="20000"/>
              </a:spcBef>
              <a:tabLst>
                <a:tab pos="355600" algn="l"/>
              </a:tabLst>
            </a:pPr>
            <a:r>
              <a:rPr lang="it-IT" sz="1000">
                <a:solidFill>
                  <a:schemeClr val="tx1"/>
                </a:solidFill>
                <a:latin typeface="Arial" charset="0"/>
                <a:cs typeface="Arial" charset="0"/>
              </a:rPr>
              <a:t>	[ 1] Prima visita allo sportello</a:t>
            </a:r>
          </a:p>
          <a:p>
            <a:pPr marL="355600" indent="-355600" eaLnBrk="0" hangingPunct="0">
              <a:spcBef>
                <a:spcPct val="20000"/>
              </a:spcBef>
              <a:tabLst>
                <a:tab pos="355600" algn="l"/>
              </a:tabLst>
            </a:pPr>
            <a:r>
              <a:rPr lang="it-IT" sz="1000">
                <a:solidFill>
                  <a:schemeClr val="tx1"/>
                </a:solidFill>
                <a:latin typeface="Arial" charset="0"/>
                <a:cs typeface="Arial" charset="0"/>
              </a:rPr>
              <a:t>	[ 2] Visita successiva ad altre sempre allo sportello</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C.2. &lt; Se Dom. C.1 =2 &gt; Quante altre volte si era già recato allo sportello per concludere la stessa pratica?</a:t>
            </a:r>
          </a:p>
          <a:p>
            <a:pPr marL="355600" indent="-355600" eaLnBrk="0" hangingPunct="0">
              <a:spcBef>
                <a:spcPct val="20000"/>
              </a:spcBef>
              <a:tabLst>
                <a:tab pos="355600" algn="l"/>
              </a:tabLst>
            </a:pPr>
            <a:r>
              <a:rPr lang="it-IT" sz="1000">
                <a:solidFill>
                  <a:schemeClr val="tx1"/>
                </a:solidFill>
                <a:latin typeface="Arial" charset="0"/>
                <a:cs typeface="Arial" charset="0"/>
              </a:rPr>
              <a:t>	[ 1] una </a:t>
            </a:r>
          </a:p>
          <a:p>
            <a:pPr marL="355600" indent="-355600" eaLnBrk="0" hangingPunct="0">
              <a:spcBef>
                <a:spcPct val="20000"/>
              </a:spcBef>
              <a:tabLst>
                <a:tab pos="355600" algn="l"/>
              </a:tabLst>
            </a:pPr>
            <a:r>
              <a:rPr lang="it-IT" sz="1000">
                <a:solidFill>
                  <a:schemeClr val="tx1"/>
                </a:solidFill>
                <a:latin typeface="Arial" charset="0"/>
                <a:cs typeface="Arial" charset="0"/>
              </a:rPr>
              <a:t>	[ 2] due</a:t>
            </a:r>
          </a:p>
          <a:p>
            <a:pPr marL="355600" indent="-355600" eaLnBrk="0" hangingPunct="0">
              <a:spcBef>
                <a:spcPct val="20000"/>
              </a:spcBef>
              <a:tabLst>
                <a:tab pos="355600" algn="l"/>
              </a:tabLst>
            </a:pPr>
            <a:r>
              <a:rPr lang="it-IT" sz="1000">
                <a:solidFill>
                  <a:schemeClr val="tx1"/>
                </a:solidFill>
                <a:latin typeface="Arial" charset="0"/>
                <a:cs typeface="Arial" charset="0"/>
              </a:rPr>
              <a:t>	[ 3] oltre due </a:t>
            </a:r>
          </a:p>
          <a:p>
            <a:pPr marL="355600" indent="-355600" eaLnBrk="0" hangingPunct="0">
              <a:spcBef>
                <a:spcPct val="20000"/>
              </a:spcBef>
              <a:tabLst>
                <a:tab pos="355600" algn="l"/>
              </a:tabLst>
            </a:pPr>
            <a:r>
              <a:rPr lang="it-IT" sz="1000">
                <a:solidFill>
                  <a:schemeClr val="tx1"/>
                </a:solidFill>
                <a:latin typeface="Arial" charset="0"/>
                <a:cs typeface="Arial" charset="0"/>
              </a:rPr>
              <a:t>	[ 4] Non ricorda</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C.3. &lt; A TUTTI &gt; Oltre a recarsi presso gli sportelli, ha utilizzato qualche altro canale di contatto per lo stesso specifico motivo?</a:t>
            </a:r>
          </a:p>
          <a:p>
            <a:pPr marL="355600" indent="-355600" eaLnBrk="0" hangingPunct="0">
              <a:spcBef>
                <a:spcPct val="20000"/>
              </a:spcBef>
              <a:tabLst>
                <a:tab pos="355600" algn="l"/>
              </a:tabLst>
            </a:pPr>
            <a:r>
              <a:rPr lang="it-IT" sz="1000">
                <a:solidFill>
                  <a:schemeClr val="tx1"/>
                </a:solidFill>
                <a:latin typeface="Arial" charset="0"/>
                <a:cs typeface="Arial" charset="0"/>
              </a:rPr>
              <a:t>	[ 1] Si	 [ 2] No</a:t>
            </a:r>
          </a:p>
          <a:p>
            <a:pPr marL="355600" indent="-355600" eaLnBrk="0" hangingPunct="0">
              <a:spcBef>
                <a:spcPct val="20000"/>
              </a:spcBef>
              <a:tabLst>
                <a:tab pos="355600" algn="l"/>
              </a:tabLst>
            </a:pPr>
            <a:r>
              <a:rPr lang="it-IT" sz="1000">
                <a:solidFill>
                  <a:schemeClr val="tx1"/>
                </a:solidFill>
                <a:latin typeface="Arial" charset="0"/>
                <a:cs typeface="Arial" charset="0"/>
              </a:rPr>
              <a:t>	</a:t>
            </a:r>
          </a:p>
          <a:p>
            <a:pPr marL="355600" indent="-355600" eaLnBrk="0" hangingPunct="0">
              <a:spcBef>
                <a:spcPct val="20000"/>
              </a:spcBef>
              <a:tabLst>
                <a:tab pos="355600" algn="l"/>
              </a:tabLst>
            </a:pPr>
            <a:r>
              <a:rPr lang="it-IT" sz="1000">
                <a:solidFill>
                  <a:schemeClr val="tx1"/>
                </a:solidFill>
                <a:latin typeface="Arial" charset="0"/>
                <a:cs typeface="Arial" charset="0"/>
              </a:rPr>
              <a:t>C.4  &lt; Se Dom. C.3 =[1] &gt; Quali tra questi? [LEGGERE] &lt;MULTIPLA; A ROTAZIONE; AMMESSO NON SA&gt; </a:t>
            </a:r>
          </a:p>
          <a:p>
            <a:pPr marL="355600" indent="-355600" eaLnBrk="0" hangingPunct="0">
              <a:spcBef>
                <a:spcPct val="20000"/>
              </a:spcBef>
              <a:tabLst>
                <a:tab pos="355600" algn="l"/>
              </a:tabLst>
            </a:pPr>
            <a:r>
              <a:rPr lang="it-IT" sz="1000">
                <a:solidFill>
                  <a:schemeClr val="tx1"/>
                </a:solidFill>
                <a:latin typeface="Arial" charset="0"/>
                <a:cs typeface="Arial" charset="0"/>
              </a:rPr>
              <a:t>	[ 1] Contatto telefonico al call cente</a:t>
            </a:r>
          </a:p>
          <a:p>
            <a:pPr marL="355600" indent="-355600" eaLnBrk="0" hangingPunct="0">
              <a:spcBef>
                <a:spcPct val="20000"/>
              </a:spcBef>
              <a:tabLst>
                <a:tab pos="355600" algn="l"/>
              </a:tabLst>
            </a:pPr>
            <a:r>
              <a:rPr lang="it-IT" sz="1000">
                <a:solidFill>
                  <a:schemeClr val="tx1"/>
                </a:solidFill>
                <a:latin typeface="Arial" charset="0"/>
                <a:cs typeface="Arial" charset="0"/>
              </a:rPr>
              <a:t>	[ 2] Invio di corrispondenza ([nota di brief: per posta, fax, e-mail invio e-mail )</a:t>
            </a:r>
          </a:p>
          <a:p>
            <a:pPr marL="355600" indent="-355600" eaLnBrk="0" hangingPunct="0">
              <a:spcBef>
                <a:spcPct val="20000"/>
              </a:spcBef>
              <a:tabLst>
                <a:tab pos="355600" algn="l"/>
              </a:tabLst>
            </a:pPr>
            <a:r>
              <a:rPr lang="it-IT" sz="1000">
                <a:solidFill>
                  <a:schemeClr val="tx1"/>
                </a:solidFill>
                <a:latin typeface="Arial" charset="0"/>
                <a:cs typeface="Arial" charset="0"/>
              </a:rPr>
              <a:t>	[ 3] sito web</a:t>
            </a:r>
          </a:p>
          <a:p>
            <a:pPr marL="355600" indent="-355600" eaLnBrk="0" hangingPunct="0">
              <a:spcBef>
                <a:spcPct val="20000"/>
              </a:spcBef>
              <a:tabLst>
                <a:tab pos="355600" algn="l"/>
              </a:tabLst>
            </a:pPr>
            <a:r>
              <a:rPr lang="it-IT" sz="1000">
                <a:solidFill>
                  <a:schemeClr val="tx1"/>
                </a:solidFill>
                <a:latin typeface="Arial" charset="0"/>
                <a:cs typeface="Arial" charset="0"/>
              </a:rPr>
              <a:t>	[ 4] contatto diretto/conoscenza personale con un dipendente Acquedotto del Fiora</a:t>
            </a:r>
          </a:p>
          <a:p>
            <a:pPr marL="355600" indent="-355600" eaLnBrk="0" hangingPunct="0">
              <a:spcBef>
                <a:spcPct val="20000"/>
              </a:spcBef>
              <a:tabLst>
                <a:tab pos="355600" algn="l"/>
              </a:tabLst>
            </a:pPr>
            <a:r>
              <a:rPr lang="it-IT" sz="1000">
                <a:solidFill>
                  <a:schemeClr val="tx1"/>
                </a:solidFill>
                <a:latin typeface="Arial" charset="0"/>
                <a:cs typeface="Arial" charset="0"/>
              </a:rPr>
              <a:t>	 [5] sportello comunale</a:t>
            </a:r>
          </a:p>
          <a:p>
            <a:pPr marL="355600" indent="-355600" eaLnBrk="0" hangingPunct="0">
              <a:spcBef>
                <a:spcPct val="20000"/>
              </a:spcBef>
              <a:tabLst>
                <a:tab pos="355600" algn="l"/>
              </a:tabLst>
            </a:pPr>
            <a:r>
              <a:rPr lang="it-IT" sz="1000">
                <a:solidFill>
                  <a:schemeClr val="tx1"/>
                </a:solidFill>
                <a:latin typeface="Arial" charset="0"/>
                <a:cs typeface="Arial" charset="0"/>
              </a:rPr>
              <a:t>	[ 6] altro (specificare)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ChangeArrowheads="1"/>
          </p:cNvSpPr>
          <p:nvPr/>
        </p:nvSpPr>
        <p:spPr bwMode="auto">
          <a:xfrm>
            <a:off x="857250" y="463550"/>
            <a:ext cx="8072438" cy="5608638"/>
          </a:xfrm>
          <a:prstGeom prst="rect">
            <a:avLst/>
          </a:prstGeom>
          <a:noFill/>
          <a:ln w="9525">
            <a:noFill/>
            <a:miter lim="800000"/>
            <a:headEnd/>
            <a:tailEnd/>
          </a:ln>
        </p:spPr>
        <p:txBody>
          <a:bodyPr/>
          <a:lstStyle/>
          <a:p>
            <a:pPr marL="355600" indent="-355600" eaLnBrk="0" hangingPunct="0">
              <a:spcBef>
                <a:spcPct val="20000"/>
              </a:spcBef>
              <a:tabLst>
                <a:tab pos="355600" algn="l"/>
              </a:tabLst>
              <a:defRPr/>
            </a:pPr>
            <a:r>
              <a:rPr lang="it-IT" sz="1000" dirty="0">
                <a:solidFill>
                  <a:schemeClr val="tx1"/>
                </a:solidFill>
                <a:latin typeface="Arial" charset="0"/>
                <a:cs typeface="Arial" charset="0"/>
              </a:rPr>
              <a:t>&lt; Se Dom. C.3 =[1] OPPURE C.1= [2].&gt;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C5. </a:t>
            </a:r>
            <a:r>
              <a:rPr lang="it-IT" sz="1000" dirty="0">
                <a:solidFill>
                  <a:schemeClr val="tx1"/>
                </a:solidFill>
                <a:latin typeface="Arial" charset="0"/>
                <a:cs typeface="Arial" charset="0"/>
              </a:rPr>
              <a:t>Le informazioni che ha ricevuto nei diversi contatti erano coerenti tra loro? &lt;AMMESSO NON SA&gt; [LEGGERE]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[ 1] del tutto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[ 2] abbastanza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[ 3] poco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[ 4] per niente</a:t>
            </a:r>
          </a:p>
          <a:p>
            <a:pPr marL="355600" indent="-355600" eaLnBrk="0" hangingPunct="0">
              <a:spcBef>
                <a:spcPct val="20000"/>
              </a:spcBef>
              <a:tabLst>
                <a:tab pos="355600" algn="l"/>
              </a:tabLst>
              <a:defRPr/>
            </a:pPr>
            <a:endParaRPr lang="it-IT" sz="1000" b="1"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b="1" dirty="0">
                <a:solidFill>
                  <a:schemeClr val="tx1"/>
                </a:solidFill>
                <a:latin typeface="Arial" charset="0"/>
                <a:cs typeface="Arial" charset="0"/>
              </a:rPr>
              <a:t>SEZIONE D. - ASPETTATIVE NEI CONFRONTI DELLA QUALITA’ E DELLE MODALITA’ </a:t>
            </a:r>
            <a:r>
              <a:rPr lang="it-IT" sz="1000" b="1" dirty="0" err="1">
                <a:solidFill>
                  <a:schemeClr val="tx1"/>
                </a:solidFill>
                <a:latin typeface="Arial" charset="0"/>
                <a:cs typeface="Arial" charset="0"/>
              </a:rPr>
              <a:t>DI</a:t>
            </a:r>
            <a:r>
              <a:rPr lang="it-IT" sz="1000" b="1" dirty="0">
                <a:solidFill>
                  <a:schemeClr val="tx1"/>
                </a:solidFill>
                <a:latin typeface="Arial" charset="0"/>
                <a:cs typeface="Arial" charset="0"/>
              </a:rPr>
              <a:t>  EROGAZIONE DEL SERVIZIO</a:t>
            </a:r>
            <a:r>
              <a:rPr lang="it-IT" sz="1000" dirty="0">
                <a:solidFill>
                  <a:schemeClr val="tx1"/>
                </a:solidFill>
                <a:latin typeface="Arial" charset="0"/>
                <a:cs typeface="Arial" charset="0"/>
              </a:rPr>
              <a:t>.</a:t>
            </a: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271463" indent="-271463" eaLnBrk="0" hangingPunct="0">
              <a:spcBef>
                <a:spcPct val="20000"/>
              </a:spcBef>
              <a:tabLst>
                <a:tab pos="271463" algn="l"/>
              </a:tabLst>
              <a:defRPr/>
            </a:pPr>
            <a:r>
              <a:rPr lang="it-IT" sz="1000" b="1" dirty="0">
                <a:solidFill>
                  <a:schemeClr val="tx1"/>
                </a:solidFill>
                <a:latin typeface="Arial" charset="0"/>
                <a:cs typeface="Arial" charset="0"/>
              </a:rPr>
              <a:t>D.1 </a:t>
            </a:r>
            <a:r>
              <a:rPr lang="it-IT" sz="1000" dirty="0">
                <a:solidFill>
                  <a:schemeClr val="tx1"/>
                </a:solidFill>
                <a:latin typeface="Arial" charset="0"/>
              </a:rPr>
              <a:t>Ad oggi gli sportelli di Acquedotto del Fiora spa presenti a SIENA E GROSSETO sono aperti al pubblico il LUNEDI‘. il MERCOLEDI’ 08.30 – 12.45 e il GIOVEDI’ 08.30 – 12.45. Secondo Lei questo orario di apertura degli sportelli è adeguato alle esigenze dei clienti? </a:t>
            </a:r>
            <a:endParaRPr lang="it-IT" sz="1000" b="1" dirty="0">
              <a:solidFill>
                <a:srgbClr val="FF0000"/>
              </a:solidFill>
              <a:latin typeface="Arial" charset="0"/>
              <a:cs typeface="Arial" charset="0"/>
            </a:endParaRPr>
          </a:p>
          <a:p>
            <a:pPr marL="271463" indent="-271463" eaLnBrk="0" hangingPunct="0">
              <a:spcBef>
                <a:spcPct val="20000"/>
              </a:spcBef>
              <a:tabLst>
                <a:tab pos="271463" algn="l"/>
              </a:tabLst>
              <a:defRPr/>
            </a:pPr>
            <a:endParaRPr lang="it-IT" sz="1000" b="1" dirty="0">
              <a:solidFill>
                <a:schemeClr val="tx1"/>
              </a:solidFill>
              <a:latin typeface="Arial" charset="0"/>
              <a:cs typeface="Arial" charset="0"/>
            </a:endParaRPr>
          </a:p>
          <a:p>
            <a:pPr marL="355600" indent="-355600" eaLnBrk="0" hangingPunct="0">
              <a:spcBef>
                <a:spcPct val="20000"/>
              </a:spcBef>
              <a:tabLst>
                <a:tab pos="355600" algn="l"/>
                <a:tab pos="2157413" algn="l"/>
              </a:tabLst>
              <a:defRPr/>
            </a:pPr>
            <a:r>
              <a:rPr lang="it-IT" sz="1000" b="1" dirty="0">
                <a:solidFill>
                  <a:schemeClr val="tx1"/>
                </a:solidFill>
                <a:latin typeface="Arial" charset="0"/>
                <a:cs typeface="Arial" charset="0"/>
              </a:rPr>
              <a:t>	[ 1] Si</a:t>
            </a:r>
            <a:r>
              <a:rPr lang="it-IT" sz="1000" dirty="0">
                <a:solidFill>
                  <a:schemeClr val="tx1"/>
                </a:solidFill>
                <a:latin typeface="Arial" charset="0"/>
                <a:cs typeface="Arial" charset="0"/>
              </a:rPr>
              <a:t>	[ 2] No (Fine sezione)</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D.2. (se sì) Per quali motivi ha scelto di recarsi presso gli sportelli di Acquedotto del </a:t>
            </a:r>
            <a:r>
              <a:rPr lang="it-IT" sz="1000" dirty="0" err="1">
                <a:solidFill>
                  <a:schemeClr val="tx1"/>
                </a:solidFill>
                <a:latin typeface="Arial" charset="0"/>
                <a:cs typeface="Arial" charset="0"/>
              </a:rPr>
              <a:t>Fiora</a:t>
            </a:r>
            <a:r>
              <a:rPr lang="it-IT" sz="1000" dirty="0">
                <a:solidFill>
                  <a:schemeClr val="tx1"/>
                </a:solidFill>
                <a:latin typeface="Arial" charset="0"/>
                <a:cs typeface="Arial" charset="0"/>
              </a:rPr>
              <a:t> invece che contattare il </a:t>
            </a:r>
            <a:r>
              <a:rPr lang="it-IT" sz="1000" dirty="0" err="1">
                <a:solidFill>
                  <a:schemeClr val="tx1"/>
                </a:solidFill>
                <a:latin typeface="Arial" charset="0"/>
                <a:cs typeface="Arial" charset="0"/>
              </a:rPr>
              <a:t>Call</a:t>
            </a:r>
            <a:r>
              <a:rPr lang="it-IT" sz="1000" dirty="0">
                <a:solidFill>
                  <a:schemeClr val="tx1"/>
                </a:solidFill>
                <a:latin typeface="Arial" charset="0"/>
                <a:cs typeface="Arial" charset="0"/>
              </a:rPr>
              <a:t> Center? [NON LEGGERE; MULTIPLA]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[1]  Avevo telefonato e mi hanno detto di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[2]  Il problema / richiesta era troppo complesso per essere risolto al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[3]  Non mi fido delle risposte telefoniche, preferisco andare di persona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[4]  Per me è più comodo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[5]  Non sapevo dove trovare il numero di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[6]  Non sapevo dell’esistenza di un numero a cui rivolgermi</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[7]  Per abitudine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[8]  altro (specificare) </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	</a:t>
            </a: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a:defRPr/>
            </a:pPr>
            <a:endParaRPr lang="it-IT" sz="1000" dirty="0">
              <a:solidFill>
                <a:srgbClr val="FF0000"/>
              </a:solidFill>
              <a:latin typeface="+mn-lt"/>
            </a:endParaRP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
        <p:nvSpPr>
          <p:cNvPr id="397315" name="Rettangolo 3"/>
          <p:cNvSpPr>
            <a:spLocks noChangeArrowheads="1"/>
          </p:cNvSpPr>
          <p:nvPr/>
        </p:nvSpPr>
        <p:spPr bwMode="auto">
          <a:xfrm>
            <a:off x="4330700" y="3275013"/>
            <a:ext cx="234950" cy="307975"/>
          </a:xfrm>
          <a:prstGeom prst="rect">
            <a:avLst/>
          </a:prstGeom>
          <a:noFill/>
          <a:ln w="9525">
            <a:noFill/>
            <a:miter lim="800000"/>
            <a:headEnd/>
            <a:tailEnd/>
          </a:ln>
        </p:spPr>
        <p:txBody>
          <a:bodyPr wrap="none">
            <a:spAutoFit/>
          </a:bodyPr>
          <a:lstStyle/>
          <a:p>
            <a:r>
              <a:rPr lang="it-IT">
                <a:solidFill>
                  <a:schemeClr val="tx1"/>
                </a:solidFill>
                <a:latin typeface="Arial" charset="0"/>
                <a:cs typeface="Arial" charset="0"/>
              </a:rPr>
              <a:t> </a:t>
            </a:r>
            <a:endParaRPr lang="it-IT"/>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3"/>
          <p:cNvSpPr>
            <a:spLocks noChangeArrowheads="1"/>
          </p:cNvSpPr>
          <p:nvPr/>
        </p:nvSpPr>
        <p:spPr bwMode="auto">
          <a:xfrm>
            <a:off x="714375" y="511175"/>
            <a:ext cx="8221663" cy="42481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7188" algn="l"/>
              </a:tabLst>
            </a:pPr>
            <a:r>
              <a:rPr lang="it-IT" sz="1000" b="1">
                <a:solidFill>
                  <a:schemeClr val="tx1"/>
                </a:solidFill>
                <a:latin typeface="Arial" charset="0"/>
                <a:cs typeface="Arial" charset="0"/>
              </a:rPr>
              <a:t>SEZIONE Z – DOMANDE ANAGRAFICHE</a:t>
            </a:r>
            <a:br>
              <a:rPr lang="it-IT" sz="1000" b="1">
                <a:solidFill>
                  <a:schemeClr val="tx1"/>
                </a:solidFill>
                <a:latin typeface="Arial" charset="0"/>
                <a:cs typeface="Arial" charset="0"/>
              </a:rPr>
            </a:br>
            <a:endParaRPr lang="it-IT" sz="1000" b="1">
              <a:solidFill>
                <a:schemeClr val="tx1"/>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Z.1.	Abbiamo quasi finito. Qual è la Sua professione?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	[ 1] Operaio 	[ 8] </a:t>
            </a:r>
            <a:r>
              <a:rPr lang="it-IT" sz="1000">
                <a:solidFill>
                  <a:srgbClr val="000000"/>
                </a:solidFill>
                <a:latin typeface="Arial" charset="0"/>
                <a:cs typeface="Arial" charset="0"/>
              </a:rPr>
              <a:t>Artigiano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[ 2] Impiegato/quadro 	</a:t>
            </a:r>
            <a:r>
              <a:rPr lang="it-IT" sz="1000">
                <a:solidFill>
                  <a:srgbClr val="000000"/>
                </a:solidFill>
                <a:latin typeface="Arial" charset="0"/>
                <a:cs typeface="Arial" charset="0"/>
              </a:rPr>
              <a:t>[ 9] Agricoltore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[ 3] Insegnate/docente universitario 	</a:t>
            </a:r>
            <a:r>
              <a:rPr lang="it-IT" sz="1000">
                <a:solidFill>
                  <a:srgbClr val="000000"/>
                </a:solidFill>
                <a:latin typeface="Arial" charset="0"/>
                <a:cs typeface="Arial" charset="0"/>
              </a:rPr>
              <a:t>[10] Altro autonomo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[ 4] Dirigente	</a:t>
            </a:r>
            <a:r>
              <a:rPr lang="it-IT" sz="1000">
                <a:solidFill>
                  <a:srgbClr val="000000"/>
                </a:solidFill>
                <a:latin typeface="Arial" charset="0"/>
                <a:cs typeface="Arial" charset="0"/>
              </a:rPr>
              <a:t>[11] Disoccupato/in cerca di prima occupazione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[ 5] Imprenditore 	[</a:t>
            </a:r>
            <a:r>
              <a:rPr lang="it-IT" sz="1000">
                <a:solidFill>
                  <a:srgbClr val="000000"/>
                </a:solidFill>
                <a:latin typeface="Arial" charset="0"/>
                <a:cs typeface="Arial" charset="0"/>
              </a:rPr>
              <a:t>12] Casalinga</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[ 6] Consulente/libero professionista 	</a:t>
            </a:r>
            <a:r>
              <a:rPr lang="it-IT" sz="1000">
                <a:solidFill>
                  <a:srgbClr val="000000"/>
                </a:solidFill>
                <a:latin typeface="Arial" charset="0"/>
                <a:cs typeface="Arial" charset="0"/>
              </a:rPr>
              <a:t>[13] Pensionato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[ 7] Commerciante 	</a:t>
            </a:r>
            <a:r>
              <a:rPr lang="it-IT" sz="1000">
                <a:solidFill>
                  <a:srgbClr val="000000"/>
                </a:solidFill>
                <a:latin typeface="Arial" charset="0"/>
                <a:cs typeface="Arial" charset="0"/>
              </a:rPr>
              <a:t>[14] Altro, in condizione non professionale [studente, benestante..]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a:t>
            </a: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Z.2.	Il suo ultimo titolo di studio è: [LEGGERE]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[ 1] Laurea o titolo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Diploma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Diploma inferiore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Licenza elementare/nessuna scuola</a:t>
            </a:r>
          </a:p>
          <a:p>
            <a:pPr marL="355600" indent="-355600" defTabSz="685800">
              <a:buClr>
                <a:srgbClr val="000000"/>
              </a:buClr>
              <a:buSzPct val="100000"/>
              <a:buFont typeface="Times" pitchFamily="18" charset="0"/>
              <a:buNone/>
              <a:tabLst>
                <a:tab pos="357188" algn="l"/>
              </a:tabLst>
            </a:pP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Z.3.	Qual è la Sua età? [ANNI]</a:t>
            </a:r>
            <a:br>
              <a:rPr lang="it-IT" sz="1000">
                <a:solidFill>
                  <a:srgbClr val="000000"/>
                </a:solidFill>
                <a:latin typeface="Arial" charset="0"/>
                <a:cs typeface="Arial" charset="0"/>
              </a:rPr>
            </a:br>
            <a:r>
              <a:rPr lang="it-IT" sz="1000">
                <a:solidFill>
                  <a:srgbClr val="000000"/>
                </a:solidFill>
                <a:latin typeface="Arial" charset="0"/>
                <a:cs typeface="Arial" charset="0"/>
              </a:rPr>
              <a:t>[ 1] Da 18 a 24 anni 	[ 5] Da 55 a 64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Da 25 a 34 anni 	[ 6] Da 65 a 74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Da 35 a 44 	[ 7] Oltre 74 anni</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Da 45 a 54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Z.4.	[SENZA CHIEDERE] Sesso intervistato</a:t>
            </a:r>
            <a:br>
              <a:rPr lang="it-IT" sz="1000">
                <a:solidFill>
                  <a:srgbClr val="000000"/>
                </a:solidFill>
                <a:latin typeface="Arial" charset="0"/>
                <a:cs typeface="Arial" charset="0"/>
              </a:rPr>
            </a:br>
            <a:r>
              <a:rPr lang="it-IT" sz="1000">
                <a:solidFill>
                  <a:srgbClr val="000000"/>
                </a:solidFill>
                <a:latin typeface="Arial" charset="0"/>
                <a:cs typeface="Arial" charset="0"/>
              </a:rPr>
              <a:t>[ 1] Uomo</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Donna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8CB0564-D06B-49FC-BAE7-753AB25947A1}" type="slidenum">
              <a:rPr lang="it-IT" smtClean="0"/>
              <a:pPr>
                <a:defRPr/>
              </a:pPr>
              <a:t>187</a:t>
            </a:fld>
            <a:endParaRPr lang="it-IT"/>
          </a:p>
        </p:txBody>
      </p:sp>
      <p:sp>
        <p:nvSpPr>
          <p:cNvPr id="399362" name="Rectangle 1"/>
          <p:cNvSpPr>
            <a:spLocks noChangeArrowheads="1"/>
          </p:cNvSpPr>
          <p:nvPr/>
        </p:nvSpPr>
        <p:spPr bwMode="auto">
          <a:xfrm>
            <a:off x="611188" y="592138"/>
            <a:ext cx="8532812" cy="5786437"/>
          </a:xfrm>
          <a:prstGeom prst="rect">
            <a:avLst/>
          </a:prstGeom>
          <a:noFill/>
          <a:ln w="9525">
            <a:noFill/>
            <a:miter lim="800000"/>
            <a:headEnd/>
            <a:tailEnd/>
          </a:ln>
        </p:spPr>
        <p:txBody>
          <a:bodyPr anchor="ctr">
            <a:spAutoFit/>
          </a:bodyPr>
          <a:lstStyle/>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A.1.	Per quali motivi  ha utilizzato lo sportello online?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Comunicazione autolettura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Aggiornamento anagrafica Cliente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Informazioni contrattuali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[5]	 Inoltro di reclamo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[7]	Inserimento di pratiche commerciali (es. voltura, nuovi allacci, disdetta, rettifiche fatturazione)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[8]	Richieste di duplicati fatture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Consultazione della normativa di settore e delle  procedure aziendali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[9]	Altro [SPECIFICARE]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[10]	Non sa	 SEZIONE G (SITO INTERNET)</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A.2 Dove ha reperito l’indirizzo dello sportello online di Acquedotto del Fiora? &lt; AMMESSO NON SA/NON RICORDA&gt;;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bolletta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In altre comuniicazioni aziendali (lettere, depliants)</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quotidiani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A.3 Quando ha cercato di accedere allo sportello online lo ha sempre trovato disponibile e funzionante? &lt;AMMESSO NON SA/NON RICORDA&gt;</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Sempre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Normalmente sì</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Normalmente 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Mai</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A.4 Operando attraverso lo sportello online riesce a trovare una risposta alle sue esigenze? [LEGGERE]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Si, del tutto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Si, in parte, alcune funzionalità sono carenti o mancano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se la risposta ad A.4 è la [2]</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A.5. quali sono le carenze che riscontra nelle funzionalità dello sportello online? &lt; AMMESSO NON SA&gt;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Le risposte alle mie richieste / reclami arrivano in ritardo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Per concludere la pratica  ho dovuto contattare il numero verde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cxnSp>
        <p:nvCxnSpPr>
          <p:cNvPr id="399364" name="Connettore 1 5"/>
          <p:cNvCxnSpPr>
            <a:cxnSpLocks noChangeShapeType="1"/>
          </p:cNvCxnSpPr>
          <p:nvPr/>
        </p:nvCxnSpPr>
        <p:spPr bwMode="auto">
          <a:xfrm flipV="1">
            <a:off x="8388350" y="6381750"/>
            <a:ext cx="287338" cy="71438"/>
          </a:xfrm>
          <a:prstGeom prst="line">
            <a:avLst/>
          </a:prstGeom>
          <a:noFill/>
          <a:ln w="12700" algn="ctr">
            <a:noFill/>
            <a:round/>
            <a:headEnd/>
            <a:tailEnd/>
          </a:ln>
        </p:spPr>
      </p:cxn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C97E631B-8A46-4560-A411-D78CB1272DBB}" type="slidenum">
              <a:rPr lang="it-IT" smtClean="0"/>
              <a:pPr>
                <a:defRPr/>
              </a:pPr>
              <a:t>188</a:t>
            </a:fld>
            <a:endParaRPr lang="it-IT"/>
          </a:p>
        </p:txBody>
      </p:sp>
      <p:sp>
        <p:nvSpPr>
          <p:cNvPr id="330753" name="Rectangle 1"/>
          <p:cNvSpPr>
            <a:spLocks noChangeArrowheads="1"/>
          </p:cNvSpPr>
          <p:nvPr/>
        </p:nvSpPr>
        <p:spPr bwMode="auto">
          <a:xfrm>
            <a:off x="611188" y="327025"/>
            <a:ext cx="8353425" cy="5478463"/>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B.1.	Le citerò ora alcuni aspetti relativi al servizio fornitole dallo sportello online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tre più importanti? (multipla, </a:t>
            </a:r>
            <a:r>
              <a:rPr lang="it-IT" sz="1000" dirty="0" err="1">
                <a:solidFill>
                  <a:schemeClr val="tx1"/>
                </a:solidFill>
              </a:rPr>
              <a:t>max</a:t>
            </a:r>
            <a:r>
              <a:rPr lang="it-IT" sz="1000" dirty="0">
                <a:solidFill>
                  <a:schemeClr val="tx1"/>
                </a:solidFill>
              </a:rPr>
              <a:t> 3 risposte)</a:t>
            </a:r>
          </a:p>
          <a:p>
            <a:pPr marL="355600" indent="-355600" defTabSz="685800" eaLnBrk="0" hangingPunct="0">
              <a:tabLst>
                <a:tab pos="355600" algn="l"/>
              </a:tabLst>
              <a:defRPr/>
            </a:pPr>
            <a:endParaRPr lang="it-IT" sz="1000" dirty="0">
              <a:solidFill>
                <a:schemeClr val="tx1"/>
              </a:solidFill>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accesso ai servizi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disponibilità dello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pienamente funzionante</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chiarezza delle informazioni presenti nello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navigazione all’interno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completezza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tempestività/rapidità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Il numero delle operazioni che è possibile fare</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B.2.	Considerando complessivamente il servizio ricevuto attraverso lo sportello online che voto dà a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su una scala da 1 a 10 dove 1 è il minimo della qualità e 10 il massimo?</a:t>
            </a: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547813" y="1125538"/>
          <a:ext cx="6769100" cy="2159000"/>
        </p:xfrm>
        <a:graphic>
          <a:graphicData uri="http://schemas.openxmlformats.org/drawingml/2006/table">
            <a:tbl>
              <a:tblPr/>
              <a:tblGrid>
                <a:gridCol w="4859616"/>
                <a:gridCol w="1909134"/>
              </a:tblGrid>
              <a:tr h="485523">
                <a:tc>
                  <a:txBody>
                    <a:bodyPr/>
                    <a:lstStyle/>
                    <a:p>
                      <a:pPr marL="22225" algn="ctr">
                        <a:spcAft>
                          <a:spcPts val="0"/>
                        </a:spcAft>
                      </a:pPr>
                      <a:r>
                        <a:rPr lang="it-IT" sz="800" b="1" dirty="0">
                          <a:latin typeface="Verdana"/>
                          <a:ea typeface="Times New Roman"/>
                          <a:cs typeface="Verdana"/>
                        </a:rPr>
                        <a:t>Aspetti del servizio di sportello online </a:t>
                      </a:r>
                      <a:endParaRPr lang="it-IT" sz="800" dirty="0">
                        <a:latin typeface="Times New Roman"/>
                        <a:ea typeface="Times New Roman"/>
                      </a:endParaRPr>
                    </a:p>
                    <a:p>
                      <a:pPr marL="22225" algn="ctr">
                        <a:spcAft>
                          <a:spcPts val="0"/>
                        </a:spcAft>
                      </a:pPr>
                      <a:r>
                        <a:rPr lang="it-IT" sz="800" b="1" i="1" dirty="0">
                          <a:latin typeface="Verdana"/>
                          <a:ea typeface="Times New Roman"/>
                          <a:cs typeface="Verdana"/>
                        </a:rPr>
                        <a:t>(leggere gli aspetti con rotazione)</a:t>
                      </a:r>
                      <a:endParaRPr lang="it-IT" sz="8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800" b="1">
                          <a:latin typeface="Verdana"/>
                          <a:ea typeface="Times New Roman"/>
                          <a:cs typeface="Verdana"/>
                        </a:rPr>
                        <a:t>Quanto è stato soddisfatto di…. ?</a:t>
                      </a:r>
                      <a:endParaRPr lang="it-IT" sz="80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accesso ai servizi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32">
                <a:tc>
                  <a:txBody>
                    <a:bodyPr/>
                    <a:lstStyle/>
                    <a:p>
                      <a:pPr marL="21590" algn="l">
                        <a:spcAft>
                          <a:spcPts val="0"/>
                        </a:spcAft>
                      </a:pPr>
                      <a:r>
                        <a:rPr lang="it-IT" sz="1000" dirty="0">
                          <a:latin typeface="Verdana"/>
                          <a:ea typeface="Times New Roman"/>
                          <a:cs typeface="Verdana"/>
                        </a:rPr>
                        <a:t>la disponibilità dello sportello on </a:t>
                      </a:r>
                      <a:r>
                        <a:rPr lang="it-IT" sz="1000" dirty="0" err="1">
                          <a:latin typeface="Verdana"/>
                          <a:ea typeface="Times New Roman"/>
                          <a:cs typeface="Verdana"/>
                        </a:rPr>
                        <a:t>line</a:t>
                      </a:r>
                      <a:r>
                        <a:rPr lang="it-IT" sz="1000" dirty="0">
                          <a:latin typeface="Verdana"/>
                          <a:ea typeface="Times New Roman"/>
                          <a:cs typeface="Verdana"/>
                        </a:rPr>
                        <a:t> pienamente funzionante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8">
                <a:tc>
                  <a:txBody>
                    <a:bodyPr/>
                    <a:lstStyle/>
                    <a:p>
                      <a:pPr marL="21590" algn="l">
                        <a:spcAft>
                          <a:spcPts val="0"/>
                        </a:spcAft>
                      </a:pPr>
                      <a:r>
                        <a:rPr lang="it-IT" sz="1000" dirty="0">
                          <a:latin typeface="Verdana"/>
                          <a:ea typeface="Times New Roman"/>
                          <a:cs typeface="Verdana"/>
                        </a:rPr>
                        <a:t>la chiarezza delle informazioni presenti nello sportello on </a:t>
                      </a:r>
                      <a:r>
                        <a:rPr lang="it-IT" sz="1000" dirty="0" err="1">
                          <a:latin typeface="Verdana"/>
                          <a:ea typeface="Times New Roman"/>
                          <a:cs typeface="Verdana"/>
                        </a:rPr>
                        <a:t>line</a:t>
                      </a:r>
                      <a:r>
                        <a:rPr lang="it-IT" sz="1000" dirty="0">
                          <a:latin typeface="Verdana"/>
                          <a:ea typeface="Times New Roman"/>
                          <a:cs typeface="Verdana"/>
                        </a:rPr>
                        <a:t> </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navigazione all’interno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completezza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tempestività/rapidità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Il numero delle operazioni che è possibile fare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dirty="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E3120490-2B40-4798-8959-7188474E6AE6}" type="slidenum">
              <a:rPr lang="it-IT" smtClean="0"/>
              <a:pPr>
                <a:defRPr/>
              </a:pPr>
              <a:t>189</a:t>
            </a:fld>
            <a:endParaRPr lang="it-IT"/>
          </a:p>
        </p:txBody>
      </p:sp>
      <p:sp>
        <p:nvSpPr>
          <p:cNvPr id="330753" name="Rectangle 1"/>
          <p:cNvSpPr>
            <a:spLocks noChangeArrowheads="1"/>
          </p:cNvSpPr>
          <p:nvPr/>
        </p:nvSpPr>
        <p:spPr bwMode="auto">
          <a:xfrm>
            <a:off x="790575" y="287338"/>
            <a:ext cx="8353425" cy="6094412"/>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C.1 Oltre a usare lo sportello online, ha utilizzato qualche altro canale di contatto con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Si</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No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C.2 Quali tra questi? [LEGGERE] &lt;MULTIPLA; A ROTAZIONE; AMMESSO NON SA&gt;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Sportello AZIENDALE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SPORTELLO COMUNALE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invio e-mail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inviato lettera  O FAX</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[5]	numero verde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[6]	contatto diretto/conoscenza personale con un dipendente di Acquedotto del </a:t>
            </a:r>
            <a:r>
              <a:rPr lang="it-IT" sz="1000" dirty="0" err="1">
                <a:solidFill>
                  <a:schemeClr val="tx1"/>
                </a:solidFill>
                <a:latin typeface="Arial" pitchFamily="34" charset="0"/>
                <a:cs typeface="Arial" pitchFamily="34" charset="0"/>
                <a:sym typeface="Wingdings" pitchFamily="2" charset="2"/>
              </a:rPr>
              <a:t>Fiora</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[7]	altro (specificare)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C3. Le informazioni che ha ricevuto nei diversi contatti erano coerenti tra loro? &lt;AMMESSO NON SA&gt; [LEGGERE]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del tutto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abbastanza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poco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[4]	per niente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G.3.	Le citerò alcuni aspetti relativi al sito Internet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a:t>
            </a: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due più importanti? (multipla, </a:t>
            </a:r>
            <a:r>
              <a:rPr lang="it-IT" sz="1000" dirty="0" err="1">
                <a:solidFill>
                  <a:schemeClr val="tx1"/>
                </a:solidFill>
              </a:rPr>
              <a:t>max</a:t>
            </a:r>
            <a:r>
              <a:rPr lang="it-IT" sz="1000" dirty="0">
                <a:solidFill>
                  <a:schemeClr val="tx1"/>
                </a:solidFill>
              </a:rPr>
              <a:t> 2 risposte)</a:t>
            </a:r>
          </a:p>
          <a:p>
            <a:pPr marL="355600" indent="-355600" defTabSz="685800" eaLnBrk="0" hangingPunct="0">
              <a:tabLst>
                <a:tab pos="355600" algn="l"/>
              </a:tabLst>
              <a:defRPr/>
            </a:pPr>
            <a:endParaRPr lang="it-IT" sz="1000" dirty="0">
              <a:solidFill>
                <a:schemeClr val="tx1"/>
              </a:solidFill>
            </a:endParaRPr>
          </a:p>
          <a:p>
            <a:pPr marL="228600" indent="-228600" fontAlgn="ctr">
              <a:buFont typeface="+mj-lt"/>
              <a:buAutoNum type="arabicPeriod"/>
              <a:defRPr/>
            </a:pPr>
            <a:r>
              <a:rPr lang="it-IT" sz="1000" dirty="0">
                <a:solidFill>
                  <a:schemeClr val="tx1"/>
                </a:solidFill>
                <a:latin typeface="Verdana"/>
                <a:ea typeface="Times New Roman"/>
                <a:cs typeface="+mn-cs"/>
              </a:rPr>
              <a:t>la reperibilità dell’indirizzo internet</a:t>
            </a:r>
          </a:p>
          <a:p>
            <a:pPr marL="228600" indent="-228600" fontAlgn="ctr">
              <a:buFont typeface="+mj-lt"/>
              <a:buAutoNum type="arabicPeriod"/>
              <a:defRPr/>
            </a:pPr>
            <a:r>
              <a:rPr lang="it-IT" sz="1000" dirty="0">
                <a:solidFill>
                  <a:schemeClr val="tx1"/>
                </a:solidFill>
                <a:latin typeface="Verdana"/>
                <a:ea typeface="Times New Roman"/>
                <a:cs typeface="+mn-cs"/>
              </a:rPr>
              <a:t>la facilità di navigazione all’interno del sito</a:t>
            </a:r>
          </a:p>
          <a:p>
            <a:pPr marL="228600" indent="-228600" fontAlgn="ctr">
              <a:buFont typeface="+mj-lt"/>
              <a:buAutoNum type="arabicPeriod"/>
              <a:defRPr/>
            </a:pPr>
            <a:r>
              <a:rPr lang="it-IT" sz="1000" dirty="0">
                <a:solidFill>
                  <a:schemeClr val="tx1"/>
                </a:solidFill>
                <a:latin typeface="Verdana"/>
                <a:ea typeface="Times New Roman"/>
                <a:cs typeface="+mn-cs"/>
              </a:rPr>
              <a:t>la ricchezza delle informazioni presenti sul sito </a:t>
            </a:r>
          </a:p>
          <a:p>
            <a:pPr marL="228600" indent="-228600" fontAlgn="ctr">
              <a:buFont typeface="+mj-lt"/>
              <a:buAutoNum type="arabicPeriod"/>
              <a:defRPr/>
            </a:pPr>
            <a:r>
              <a:rPr lang="it-IT" sz="1000" dirty="0">
                <a:solidFill>
                  <a:schemeClr val="tx1"/>
                </a:solidFill>
                <a:latin typeface="Verdana"/>
                <a:ea typeface="Times New Roman"/>
                <a:cs typeface="+mn-cs"/>
              </a:rPr>
              <a:t>la gamma di operazioni che si possono svolgere sul sito </a:t>
            </a:r>
            <a:r>
              <a:rPr lang="it-IT" sz="1000" dirty="0">
                <a:solidFill>
                  <a:schemeClr val="tx1"/>
                </a:solidFill>
                <a:latin typeface="Verdana"/>
                <a:ea typeface="Times New Roman"/>
                <a:cs typeface="+mn-cs"/>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p:txBody>
      </p:sp>
      <p:sp>
        <p:nvSpPr>
          <p:cNvPr id="4" name="Rettangolo 3"/>
          <p:cNvSpPr/>
          <p:nvPr/>
        </p:nvSpPr>
        <p:spPr>
          <a:xfrm>
            <a:off x="714375" y="44450"/>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649413" y="4005263"/>
          <a:ext cx="6162675" cy="1008062"/>
        </p:xfrm>
        <a:graphic>
          <a:graphicData uri="http://schemas.openxmlformats.org/drawingml/2006/table">
            <a:tbl>
              <a:tblPr/>
              <a:tblGrid>
                <a:gridCol w="4424867"/>
                <a:gridCol w="1738341"/>
              </a:tblGrid>
              <a:tr h="351524">
                <a:tc>
                  <a:txBody>
                    <a:bodyPr/>
                    <a:lstStyle/>
                    <a:p>
                      <a:pPr marL="22225" algn="ctr">
                        <a:spcAft>
                          <a:spcPts val="0"/>
                        </a:spcAft>
                      </a:pPr>
                      <a:r>
                        <a:rPr lang="it-IT" sz="1000" b="1" dirty="0">
                          <a:latin typeface="Verdana"/>
                          <a:ea typeface="Times New Roman"/>
                          <a:cs typeface="Verdana"/>
                        </a:rPr>
                        <a:t>Aspetto del sito internet</a:t>
                      </a:r>
                      <a:endParaRPr lang="it-IT" sz="1000" dirty="0">
                        <a:latin typeface="Times New Roman"/>
                        <a:ea typeface="Times New Roman"/>
                      </a:endParaRPr>
                    </a:p>
                    <a:p>
                      <a:pPr marL="22225" algn="ctr">
                        <a:spcAft>
                          <a:spcPts val="0"/>
                        </a:spcAft>
                      </a:pPr>
                      <a:r>
                        <a:rPr lang="it-IT" sz="1000" b="1" i="1" dirty="0">
                          <a:latin typeface="Verdana"/>
                          <a:ea typeface="Times New Roman"/>
                          <a:cs typeface="Verdana"/>
                        </a:rPr>
                        <a:t>(leggere gli aspetti con rotazione)</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a:latin typeface="Verdana"/>
                          <a:ea typeface="Times New Roman"/>
                          <a:cs typeface="Verdana"/>
                        </a:rPr>
                        <a:t>Quanto è stato soddisfatto di…. ?</a:t>
                      </a:r>
                      <a:endParaRPr lang="it-IT" sz="100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reperibilità dell’indirizzo internet</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61">
                <a:tc>
                  <a:txBody>
                    <a:bodyPr/>
                    <a:lstStyle/>
                    <a:p>
                      <a:pPr algn="just">
                        <a:spcAft>
                          <a:spcPts val="0"/>
                        </a:spcAft>
                      </a:pPr>
                      <a:r>
                        <a:rPr lang="it-IT" sz="1000" dirty="0">
                          <a:latin typeface="Verdana"/>
                          <a:ea typeface="Times New Roman"/>
                        </a:rPr>
                        <a:t>la facilità di navigazione all’interno del sito</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47">
                <a:tc>
                  <a:txBody>
                    <a:bodyPr/>
                    <a:lstStyle/>
                    <a:p>
                      <a:pPr algn="just">
                        <a:spcAft>
                          <a:spcPts val="0"/>
                        </a:spcAft>
                      </a:pPr>
                      <a:r>
                        <a:rPr lang="it-IT" sz="1000" dirty="0">
                          <a:latin typeface="Verdana"/>
                          <a:ea typeface="Times New Roman"/>
                        </a:rPr>
                        <a:t>la ricchezza delle informazioni presenti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gamma di operazioni che si possono svolgere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958" name="Object 446"/>
          <p:cNvGraphicFramePr>
            <a:graphicFrameLocks noChangeAspect="1"/>
          </p:cNvGraphicFramePr>
          <p:nvPr/>
        </p:nvGraphicFramePr>
        <p:xfrm>
          <a:off x="4824413" y="1125538"/>
          <a:ext cx="4375150" cy="5111750"/>
        </p:xfrm>
        <a:graphic>
          <a:graphicData uri="http://schemas.openxmlformats.org/presentationml/2006/ole">
            <p:oleObj spid="_x0000_s192958" name="Worksheet" r:id="rId3" imgW="4486147" imgH="5343605" progId="Excel.Sheet.8">
              <p:embed/>
            </p:oleObj>
          </a:graphicData>
        </a:graphic>
      </p:graphicFrame>
      <p:graphicFrame>
        <p:nvGraphicFramePr>
          <p:cNvPr id="192959" name="Object 447"/>
          <p:cNvGraphicFramePr>
            <a:graphicFrameLocks noChangeAspect="1"/>
          </p:cNvGraphicFramePr>
          <p:nvPr/>
        </p:nvGraphicFramePr>
        <p:xfrm>
          <a:off x="539750" y="1193800"/>
          <a:ext cx="4227513" cy="5043488"/>
        </p:xfrm>
        <a:graphic>
          <a:graphicData uri="http://schemas.openxmlformats.org/presentationml/2006/ole">
            <p:oleObj spid="_x0000_s192959" name="Foglio di lavoro" r:id="rId4" imgW="4333901" imgH="5381666" progId="Excel.Sheet.8">
              <p:embed/>
            </p:oleObj>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19296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CSI – CUSTOMER SATISFACTION INDEX</a:t>
            </a:r>
            <a:br>
              <a:rPr lang="it-IT" sz="2100">
                <a:solidFill>
                  <a:srgbClr val="3366CC"/>
                </a:solidFill>
                <a:cs typeface="Arial" charset="0"/>
              </a:rPr>
            </a:br>
            <a:r>
              <a:rPr lang="it-IT" sz="2100" i="1">
                <a:solidFill>
                  <a:srgbClr val="3366CC"/>
                </a:solidFill>
                <a:cs typeface="Arial" charset="0"/>
              </a:rPr>
              <a:t>1° SEMESTRE 2014</a:t>
            </a:r>
          </a:p>
        </p:txBody>
      </p:sp>
      <p:sp>
        <p:nvSpPr>
          <p:cNvPr id="19296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5" name="Segnaposto numero diapositiva 24"/>
          <p:cNvSpPr>
            <a:spLocks noGrp="1"/>
          </p:cNvSpPr>
          <p:nvPr>
            <p:ph type="sldNum" sz="quarter" idx="10"/>
          </p:nvPr>
        </p:nvSpPr>
        <p:spPr/>
        <p:txBody>
          <a:bodyPr/>
          <a:lstStyle/>
          <a:p>
            <a:pPr>
              <a:defRPr/>
            </a:pPr>
            <a:fld id="{6CBA9E7A-36A1-4420-A25A-8D9B171B19BE}" type="slidenum">
              <a:rPr lang="it-IT" smtClean="0"/>
              <a:pPr>
                <a:defRPr/>
              </a:pPr>
              <a:t>19</a:t>
            </a:fld>
            <a:endParaRPr lang="it-IT"/>
          </a:p>
        </p:txBody>
      </p:sp>
      <p:sp>
        <p:nvSpPr>
          <p:cNvPr id="192964" name="Text Box 16"/>
          <p:cNvSpPr txBox="1">
            <a:spLocks noChangeArrowheads="1"/>
          </p:cNvSpPr>
          <p:nvPr/>
        </p:nvSpPr>
        <p:spPr bwMode="auto">
          <a:xfrm>
            <a:off x="2051050" y="2166938"/>
            <a:ext cx="1062038" cy="274637"/>
          </a:xfrm>
          <a:prstGeom prst="rect">
            <a:avLst/>
          </a:prstGeom>
          <a:solidFill>
            <a:schemeClr val="bg1"/>
          </a:solid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2965" name="Text Box 16"/>
          <p:cNvSpPr txBox="1">
            <a:spLocks noChangeArrowheads="1"/>
          </p:cNvSpPr>
          <p:nvPr/>
        </p:nvSpPr>
        <p:spPr bwMode="auto">
          <a:xfrm>
            <a:off x="6372225" y="2166938"/>
            <a:ext cx="1062038" cy="274637"/>
          </a:xfrm>
          <a:prstGeom prst="rect">
            <a:avLst/>
          </a:prstGeom>
          <a:no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2966" name="Line 21"/>
          <p:cNvSpPr>
            <a:spLocks noChangeShapeType="1"/>
          </p:cNvSpPr>
          <p:nvPr/>
        </p:nvSpPr>
        <p:spPr bwMode="auto">
          <a:xfrm>
            <a:off x="900113" y="3497263"/>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967" name="Line 23"/>
          <p:cNvSpPr>
            <a:spLocks noChangeShapeType="1"/>
          </p:cNvSpPr>
          <p:nvPr/>
        </p:nvSpPr>
        <p:spPr bwMode="auto">
          <a:xfrm>
            <a:off x="900113" y="4005263"/>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968" name="Line 24"/>
          <p:cNvSpPr>
            <a:spLocks noChangeShapeType="1"/>
          </p:cNvSpPr>
          <p:nvPr/>
        </p:nvSpPr>
        <p:spPr bwMode="auto">
          <a:xfrm>
            <a:off x="900113" y="4508500"/>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969" name="Line 25"/>
          <p:cNvSpPr>
            <a:spLocks noChangeShapeType="1"/>
          </p:cNvSpPr>
          <p:nvPr/>
        </p:nvSpPr>
        <p:spPr bwMode="auto">
          <a:xfrm>
            <a:off x="900113" y="4941888"/>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970" name="Line 26"/>
          <p:cNvSpPr>
            <a:spLocks noChangeShapeType="1"/>
          </p:cNvSpPr>
          <p:nvPr/>
        </p:nvSpPr>
        <p:spPr bwMode="auto">
          <a:xfrm>
            <a:off x="900113" y="5445125"/>
            <a:ext cx="7916862" cy="0"/>
          </a:xfrm>
          <a:prstGeom prst="line">
            <a:avLst/>
          </a:prstGeom>
          <a:noFill/>
          <a:ln w="12700">
            <a:solidFill>
              <a:schemeClr val="tx1"/>
            </a:solidFill>
            <a:round/>
            <a:headEnd/>
            <a:tailEnd/>
          </a:ln>
        </p:spPr>
        <p:txBody>
          <a:bodyPr lIns="90000" tIns="46800" rIns="90000" bIns="46800"/>
          <a:lstStyle/>
          <a:p>
            <a:endParaRPr lang="it-IT"/>
          </a:p>
        </p:txBody>
      </p:sp>
      <p:grpSp>
        <p:nvGrpSpPr>
          <p:cNvPr id="192971" name="Gruppo 25"/>
          <p:cNvGrpSpPr>
            <a:grpSpLocks/>
          </p:cNvGrpSpPr>
          <p:nvPr/>
        </p:nvGrpSpPr>
        <p:grpSpPr bwMode="auto">
          <a:xfrm>
            <a:off x="1331913" y="762000"/>
            <a:ext cx="7283450" cy="701675"/>
            <a:chOff x="1331913" y="811213"/>
            <a:chExt cx="7283450" cy="701675"/>
          </a:xfrm>
        </p:grpSpPr>
        <p:sp>
          <p:nvSpPr>
            <p:cNvPr id="192973" name="Rectangle 10"/>
            <p:cNvSpPr>
              <a:spLocks noChangeArrowheads="1"/>
            </p:cNvSpPr>
            <p:nvPr/>
          </p:nvSpPr>
          <p:spPr bwMode="auto">
            <a:xfrm>
              <a:off x="42672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2974" name="Rectangle 11"/>
            <p:cNvSpPr>
              <a:spLocks noChangeArrowheads="1"/>
            </p:cNvSpPr>
            <p:nvPr/>
          </p:nvSpPr>
          <p:spPr bwMode="auto">
            <a:xfrm>
              <a:off x="4341813" y="814388"/>
              <a:ext cx="374650" cy="236537"/>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100 MAX</a:t>
              </a:r>
              <a:endParaRPr lang="it-IT" sz="700">
                <a:solidFill>
                  <a:schemeClr val="tx1"/>
                </a:solidFill>
                <a:latin typeface="Arial" charset="0"/>
              </a:endParaRPr>
            </a:p>
          </p:txBody>
        </p:sp>
        <p:sp>
          <p:nvSpPr>
            <p:cNvPr id="192975" name="Rectangle 12"/>
            <p:cNvSpPr>
              <a:spLocks noChangeArrowheads="1"/>
            </p:cNvSpPr>
            <p:nvPr/>
          </p:nvSpPr>
          <p:spPr bwMode="auto">
            <a:xfrm>
              <a:off x="13319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006600"/>
                  </a:solidFill>
                  <a:latin typeface="Arial" charset="0"/>
                </a:rPr>
                <a:t>UTENTI SODDISFATTI</a:t>
              </a:r>
            </a:p>
          </p:txBody>
        </p:sp>
        <p:sp>
          <p:nvSpPr>
            <p:cNvPr id="192976" name="Rectangle 14"/>
            <p:cNvSpPr>
              <a:spLocks noChangeArrowheads="1"/>
            </p:cNvSpPr>
            <p:nvPr/>
          </p:nvSpPr>
          <p:spPr bwMode="auto">
            <a:xfrm>
              <a:off x="81407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2977" name="Rectangle 15"/>
            <p:cNvSpPr>
              <a:spLocks noChangeArrowheads="1"/>
            </p:cNvSpPr>
            <p:nvPr/>
          </p:nvSpPr>
          <p:spPr bwMode="auto">
            <a:xfrm>
              <a:off x="52054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660066"/>
                  </a:solidFill>
                  <a:latin typeface="Arial" charset="0"/>
                </a:rPr>
                <a:t>INTENSITÀ DELLA SODDISFAZIONE</a:t>
              </a:r>
            </a:p>
          </p:txBody>
        </p:sp>
        <p:sp>
          <p:nvSpPr>
            <p:cNvPr id="192978" name="Rectangle 16"/>
            <p:cNvSpPr>
              <a:spLocks noChangeArrowheads="1"/>
            </p:cNvSpPr>
            <p:nvPr/>
          </p:nvSpPr>
          <p:spPr bwMode="auto">
            <a:xfrm>
              <a:off x="8240713" y="811213"/>
              <a:ext cx="374650" cy="236537"/>
            </a:xfrm>
            <a:prstGeom prst="rect">
              <a:avLst/>
            </a:prstGeom>
            <a:noFill/>
            <a:ln w="12700" algn="ctr">
              <a:noFill/>
              <a:miter lim="800000"/>
              <a:headEnd/>
              <a:tailEnd/>
            </a:ln>
          </p:spPr>
          <p:txBody>
            <a:bodyPr wrap="none" lIns="90000" tIns="46800" rIns="90000" bIns="46800" anchor="ctr"/>
            <a:lstStyle/>
            <a:p>
              <a:pPr algn="r" defTabSz="449263">
                <a:buClr>
                  <a:srgbClr val="000000"/>
                </a:buClr>
                <a:buSzPct val="100000"/>
                <a:buFont typeface="Times" pitchFamily="18" charset="0"/>
                <a:buNone/>
              </a:pPr>
              <a:r>
                <a:rPr lang="en-US" sz="700">
                  <a:solidFill>
                    <a:schemeClr val="tx1"/>
                  </a:solidFill>
                  <a:latin typeface="Arial" charset="0"/>
                </a:rPr>
                <a:t>10 MAX</a:t>
              </a:r>
              <a:endParaRPr lang="it-IT" sz="700">
                <a:solidFill>
                  <a:schemeClr val="tx1"/>
                </a:solidFill>
                <a:latin typeface="Arial" charset="0"/>
              </a:endParaRPr>
            </a:p>
          </p:txBody>
        </p:sp>
        <p:sp>
          <p:nvSpPr>
            <p:cNvPr id="192979" name="AutoShape 28"/>
            <p:cNvSpPr>
              <a:spLocks noChangeArrowheads="1"/>
            </p:cNvSpPr>
            <p:nvPr/>
          </p:nvSpPr>
          <p:spPr bwMode="auto">
            <a:xfrm rot="10800000">
              <a:off x="4001420" y="1008982"/>
              <a:ext cx="323850" cy="334963"/>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192980" name="AutoShape 29"/>
            <p:cNvSpPr>
              <a:spLocks noChangeArrowheads="1"/>
            </p:cNvSpPr>
            <p:nvPr/>
          </p:nvSpPr>
          <p:spPr bwMode="auto">
            <a:xfrm rot="10800000">
              <a:off x="7861300" y="1008063"/>
              <a:ext cx="323850" cy="334962"/>
            </a:xfrm>
            <a:prstGeom prst="rtTriangle">
              <a:avLst/>
            </a:prstGeom>
            <a:solidFill>
              <a:schemeClr val="folHlink"/>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sp>
        <p:nvSpPr>
          <p:cNvPr id="192972" name="Line 21"/>
          <p:cNvSpPr>
            <a:spLocks noChangeShapeType="1"/>
          </p:cNvSpPr>
          <p:nvPr/>
        </p:nvSpPr>
        <p:spPr bwMode="auto">
          <a:xfrm>
            <a:off x="900113" y="3032125"/>
            <a:ext cx="7916862" cy="0"/>
          </a:xfrm>
          <a:prstGeom prst="line">
            <a:avLst/>
          </a:prstGeom>
          <a:noFill/>
          <a:ln w="12700">
            <a:solidFill>
              <a:schemeClr val="tx1"/>
            </a:solidFill>
            <a:round/>
            <a:headEnd/>
            <a:tailEnd/>
          </a:ln>
        </p:spPr>
        <p:txBody>
          <a:bodyPr lIns="90000" tIns="46800" rIns="90000" bIns="46800"/>
          <a:lstStyle/>
          <a:p>
            <a:endParaRPr lang="it-IT"/>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3"/>
          <p:cNvSpPr>
            <a:spLocks noChangeArrowheads="1"/>
          </p:cNvSpPr>
          <p:nvPr/>
        </p:nvSpPr>
        <p:spPr bwMode="auto">
          <a:xfrm>
            <a:off x="857250" y="471488"/>
            <a:ext cx="8039100" cy="563403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 ON LINE</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pPr eaLnBrk="1" hangingPunct="1"/>
            <a:r>
              <a:rPr lang="it-IT" smtClean="0"/>
              <a:t>INDICE</a:t>
            </a:r>
          </a:p>
        </p:txBody>
      </p:sp>
      <p:sp>
        <p:nvSpPr>
          <p:cNvPr id="16386" name="Rectangle 6"/>
          <p:cNvSpPr>
            <a:spLocks noGrp="1" noChangeArrowheads="1"/>
          </p:cNvSpPr>
          <p:nvPr>
            <p:ph type="body" idx="4294967295"/>
          </p:nvPr>
        </p:nvSpPr>
        <p:spPr>
          <a:xfrm>
            <a:off x="900113" y="765175"/>
            <a:ext cx="8032750" cy="4764088"/>
          </a:xfrm>
        </p:spPr>
        <p:txBody>
          <a:bodyPr lIns="90000" tIns="46800" rIns="90000" bIns="46800"/>
          <a:lstStyle/>
          <a:p>
            <a:pPr marL="0" indent="0" eaLnBrk="1" hangingPunct="1">
              <a:spcBef>
                <a:spcPct val="0"/>
              </a:spcBef>
              <a:buFont typeface="Arial" charset="0"/>
              <a:buNone/>
              <a:tabLst>
                <a:tab pos="6272213" algn="l"/>
              </a:tabLst>
            </a:pPr>
            <a:r>
              <a:rPr lang="it-IT" b="1" smtClean="0"/>
              <a:t>IL PROCESSO DI CUSTOMER SATISFACTION NEL GRUPPO ACEA	pag. 3</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Gli obiettivi dell’indagine e il campione	pag. 4</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PRIMA – La rilevazione della Customer Satisfaction	pag. 8</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SECONDA – Altri temi rilevanti	pag. 84</a:t>
            </a:r>
          </a:p>
          <a:p>
            <a:pPr marL="0" indent="0" eaLnBrk="1" hangingPunct="1">
              <a:spcBef>
                <a:spcPct val="0"/>
              </a:spcBef>
              <a:buFontTx/>
              <a:buChar char="-"/>
              <a:tabLst>
                <a:tab pos="6272213" algn="l"/>
              </a:tabLst>
            </a:pPr>
            <a:r>
              <a:rPr lang="it-IT" b="1" smtClean="0"/>
              <a:t> </a:t>
            </a:r>
            <a:r>
              <a:rPr lang="it-IT" sz="1200" b="1" i="1" smtClean="0"/>
              <a:t>La Società fornitrice del servizio e le tariffe                                                                        pag. 85</a:t>
            </a:r>
          </a:p>
          <a:p>
            <a:pPr marL="0" indent="0" eaLnBrk="1" hangingPunct="1">
              <a:spcBef>
                <a:spcPct val="0"/>
              </a:spcBef>
              <a:buFontTx/>
              <a:buChar char="-"/>
              <a:tabLst>
                <a:tab pos="6272213" algn="l"/>
              </a:tabLst>
            </a:pPr>
            <a:r>
              <a:rPr lang="it-IT" sz="1200" b="1" i="1" smtClean="0"/>
              <a:t> La qualità e l’uso dell’acqua	pag. 90</a:t>
            </a:r>
          </a:p>
          <a:p>
            <a:pPr marL="0" indent="0" eaLnBrk="1" hangingPunct="1">
              <a:spcBef>
                <a:spcPct val="0"/>
              </a:spcBef>
              <a:buFontTx/>
              <a:buChar char="-"/>
              <a:tabLst>
                <a:tab pos="6272213" algn="l"/>
              </a:tabLst>
            </a:pPr>
            <a:r>
              <a:rPr lang="it-IT" sz="1200" b="1" i="1" smtClean="0"/>
              <a:t> Il sito Internet	pag. 98</a:t>
            </a:r>
            <a:r>
              <a:rPr lang="it-IT" sz="1200" b="1" smtClean="0"/>
              <a:t> </a:t>
            </a:r>
          </a:p>
          <a:p>
            <a:pPr marL="0" indent="0" eaLnBrk="1" hangingPunct="1">
              <a:spcBef>
                <a:spcPct val="0"/>
              </a:spcBef>
              <a:buFontTx/>
              <a:buChar char="-"/>
              <a:tabLst>
                <a:tab pos="6272213" algn="l"/>
              </a:tabLst>
            </a:pPr>
            <a:r>
              <a:rPr lang="it-IT" sz="1200" b="1" i="1" smtClean="0"/>
              <a:t> Lo sportello online</a:t>
            </a:r>
            <a:r>
              <a:rPr lang="it-IT" sz="1200" b="1" smtClean="0"/>
              <a:t>	</a:t>
            </a:r>
            <a:r>
              <a:rPr lang="it-IT" sz="1200" b="1" i="1" smtClean="0"/>
              <a:t>pag. 105</a:t>
            </a:r>
            <a:endParaRPr lang="it-IT" sz="1200" b="1" smtClean="0"/>
          </a:p>
          <a:p>
            <a:pPr marL="0" indent="0" eaLnBrk="1" hangingPunct="1">
              <a:spcBef>
                <a:spcPct val="0"/>
              </a:spcBef>
              <a:buFontTx/>
              <a:buChar char="-"/>
              <a:tabLst>
                <a:tab pos="6272213" algn="l"/>
              </a:tabLst>
            </a:pPr>
            <a:r>
              <a:rPr lang="it-IT" sz="1200" b="1" i="1" smtClean="0"/>
              <a:t> La comunicazione dell’azienda	pag. 120</a:t>
            </a:r>
          </a:p>
          <a:p>
            <a:pPr marL="0" indent="0" eaLnBrk="1" hangingPunct="1">
              <a:spcBef>
                <a:spcPct val="0"/>
              </a:spcBef>
              <a:buFontTx/>
              <a:buChar char="-"/>
              <a:tabLst>
                <a:tab pos="6272213" algn="l"/>
              </a:tabLst>
            </a:pPr>
            <a:endParaRPr lang="it-IT" sz="1200" b="1" i="1" smtClean="0"/>
          </a:p>
          <a:p>
            <a:pPr marL="0" indent="0" eaLnBrk="1" hangingPunct="1">
              <a:spcBef>
                <a:spcPct val="0"/>
              </a:spcBef>
              <a:buFont typeface="Arial" charset="0"/>
              <a:buNone/>
              <a:tabLst>
                <a:tab pos="6272213" algn="l"/>
              </a:tabLst>
            </a:pPr>
            <a:r>
              <a:rPr lang="it-IT" b="1" smtClean="0"/>
              <a:t>PARTE  TERZA –  Approfondimento Call Back Numero Verde Commerciale	pag. 123</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QUARTA– Approfondimento Call Back Sportello	pag. 138</a:t>
            </a:r>
          </a:p>
          <a:p>
            <a:pPr marL="0" indent="0" eaLnBrk="1" hangingPunct="1">
              <a:spcBef>
                <a:spcPct val="0"/>
              </a:spcBef>
              <a:buFont typeface="Arial" charset="0"/>
              <a:buNone/>
              <a:tabLst>
                <a:tab pos="6272213" algn="l"/>
              </a:tabLst>
            </a:pPr>
            <a:r>
              <a:rPr lang="it-IT" b="1" smtClean="0"/>
              <a:t> </a:t>
            </a:r>
          </a:p>
          <a:p>
            <a:pPr marL="0" indent="0" eaLnBrk="1" hangingPunct="1">
              <a:spcBef>
                <a:spcPct val="0"/>
              </a:spcBef>
              <a:buFont typeface="Arial" charset="0"/>
              <a:buNone/>
              <a:tabLst>
                <a:tab pos="6272213" algn="l"/>
              </a:tabLst>
            </a:pPr>
            <a:r>
              <a:rPr lang="it-IT" b="1" smtClean="0"/>
              <a:t>PARTE QUINTA – Approfondimento Call Back Segnalazione Guasti	pag. 152</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SESTA – Approfondimento Call Back Intervento Tecnico 	pag. 157</a:t>
            </a:r>
          </a:p>
          <a:p>
            <a:pPr marL="0" indent="0" eaLnBrk="1" hangingPunct="1">
              <a:spcBef>
                <a:spcPct val="0"/>
              </a:spcBef>
              <a:buFont typeface="Arial" charset="0"/>
              <a:buNone/>
              <a:tabLst>
                <a:tab pos="6272213" algn="l"/>
              </a:tabLst>
            </a:pPr>
            <a:endParaRPr lang="it-IT" b="1" smtClean="0">
              <a:solidFill>
                <a:srgbClr val="000000"/>
              </a:solidFill>
            </a:endParaRPr>
          </a:p>
          <a:p>
            <a:pPr marL="0" indent="0" eaLnBrk="1" hangingPunct="1">
              <a:spcBef>
                <a:spcPct val="0"/>
              </a:spcBef>
              <a:buFont typeface="Arial" charset="0"/>
              <a:buNone/>
              <a:tabLst>
                <a:tab pos="6272213" algn="l"/>
              </a:tabLst>
            </a:pPr>
            <a:r>
              <a:rPr lang="it-IT" b="1" smtClean="0"/>
              <a:t>ALLEGATI - Questionari	pag. 159</a:t>
            </a:r>
          </a:p>
          <a:p>
            <a:pPr marL="0" indent="0" eaLnBrk="1" hangingPunct="1">
              <a:spcBef>
                <a:spcPct val="0"/>
              </a:spcBef>
              <a:buFont typeface="Arial" charset="0"/>
              <a:buNone/>
              <a:tabLst>
                <a:tab pos="6272213" algn="l"/>
              </a:tabLst>
            </a:pPr>
            <a:endParaRPr lang="it-IT" b="1" smtClean="0"/>
          </a:p>
        </p:txBody>
      </p:sp>
      <p:sp>
        <p:nvSpPr>
          <p:cNvPr id="4" name="Segnaposto numero diapositiva 3"/>
          <p:cNvSpPr>
            <a:spLocks noGrp="1"/>
          </p:cNvSpPr>
          <p:nvPr>
            <p:ph type="sldNum" sz="quarter" idx="10"/>
          </p:nvPr>
        </p:nvSpPr>
        <p:spPr/>
        <p:txBody>
          <a:bodyPr/>
          <a:lstStyle/>
          <a:p>
            <a:pPr>
              <a:defRPr/>
            </a:pPr>
            <a:fld id="{7021C972-8D74-49F0-AAF5-45A17C985302}"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idx="4294967295"/>
          </p:nvPr>
        </p:nvSpPr>
        <p:spPr/>
        <p:txBody>
          <a:bodyPr/>
          <a:lstStyle/>
          <a:p>
            <a:pPr eaLnBrk="1" hangingPunct="1"/>
            <a:r>
              <a:rPr lang="it-IT" smtClean="0"/>
              <a:t>CLIENTI INSODDISFATTI E SODDISFATTI</a:t>
            </a:r>
          </a:p>
        </p:txBody>
      </p:sp>
      <p:sp>
        <p:nvSpPr>
          <p:cNvPr id="628739" name="Rectangle 3"/>
          <p:cNvSpPr>
            <a:spLocks noChangeArrowheads="1"/>
          </p:cNvSpPr>
          <p:nvPr/>
        </p:nvSpPr>
        <p:spPr bwMode="auto">
          <a:xfrm>
            <a:off x="747713" y="1000125"/>
            <a:ext cx="8216900" cy="4321175"/>
          </a:xfrm>
          <a:prstGeom prst="rect">
            <a:avLst/>
          </a:prstGeom>
          <a:noFill/>
          <a:ln w="9525">
            <a:noFill/>
            <a:miter lim="800000"/>
            <a:headEnd/>
            <a:tailEnd/>
          </a:ln>
        </p:spPr>
        <p:txBody>
          <a:bodyPr lIns="90000" tIns="46800" rIns="90000" bIns="46800"/>
          <a:lstStyle/>
          <a:p>
            <a:pPr algn="just">
              <a:lnSpc>
                <a:spcPct val="140000"/>
              </a:lnSpc>
              <a:spcBef>
                <a:spcPct val="20000"/>
              </a:spcBef>
              <a:buFont typeface="Arial" pitchFamily="34" charset="0"/>
              <a:buNone/>
              <a:defRPr/>
            </a:pPr>
            <a:r>
              <a:rPr lang="it-IT" dirty="0">
                <a:solidFill>
                  <a:schemeClr val="tx1"/>
                </a:solidFill>
                <a:latin typeface="Arial" pitchFamily="34" charset="0"/>
              </a:rPr>
              <a:t>L’analisi di Customer Satisfaction permette di distinguere i clienti in due gruppi:</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soddisfatti</a:t>
            </a:r>
            <a:r>
              <a:rPr lang="it-IT" b="1" i="1" dirty="0">
                <a:solidFill>
                  <a:schemeClr val="tx1"/>
                </a:solidFill>
                <a:effectLst>
                  <a:outerShdw blurRad="38100" dist="38100" dir="2700000" algn="tl">
                    <a:srgbClr val="C0C0C0"/>
                  </a:outerShdw>
                </a:effectLst>
                <a:latin typeface="Arial" pitchFamily="34" charset="0"/>
              </a:rPr>
              <a:t> </a:t>
            </a:r>
            <a:r>
              <a:rPr lang="it-IT" dirty="0">
                <a:solidFill>
                  <a:schemeClr val="tx1"/>
                </a:solidFill>
                <a:latin typeface="Arial" pitchFamily="34" charset="0"/>
              </a:rPr>
              <a:t>danno un voto da 6 a 10 al fattore o aspetto analizzato</a:t>
            </a: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insoddisfatti </a:t>
            </a:r>
            <a:r>
              <a:rPr lang="it-IT" dirty="0">
                <a:solidFill>
                  <a:schemeClr val="tx1"/>
                </a:solidFill>
                <a:latin typeface="Arial" pitchFamily="34" charset="0"/>
              </a:rPr>
              <a:t>danno un voto inferiore a 6 al fattore o aspetto analizzato  (voti da 1 a 5)</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algn="just">
              <a:lnSpc>
                <a:spcPct val="140000"/>
              </a:lnSpc>
              <a:spcBef>
                <a:spcPct val="20000"/>
              </a:spcBef>
              <a:buFont typeface="Arial" pitchFamily="34" charset="0"/>
              <a:buNone/>
              <a:defRPr/>
            </a:pPr>
            <a:r>
              <a:rPr lang="it-IT" dirty="0">
                <a:solidFill>
                  <a:schemeClr val="tx1"/>
                </a:solidFill>
                <a:latin typeface="Arial" pitchFamily="34" charset="0"/>
              </a:rPr>
              <a:t>All’interno dei clienti insoddisfatti sono evidenziati i clienti</a:t>
            </a:r>
            <a:r>
              <a:rPr lang="it-IT" dirty="0">
                <a:solidFill>
                  <a:srgbClr val="000099"/>
                </a:solidFill>
                <a:latin typeface="Arial" pitchFamily="34" charset="0"/>
                <a:cs typeface="Times New Roman" pitchFamily="18" charset="0"/>
              </a:rPr>
              <a:t> </a:t>
            </a:r>
            <a:r>
              <a:rPr lang="it-IT" b="1" i="1" dirty="0">
                <a:solidFill>
                  <a:schemeClr val="tx1"/>
                </a:solidFill>
                <a:latin typeface="Arial" pitchFamily="34" charset="0"/>
              </a:rPr>
              <a:t>gravemente insoddisfatti</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cs typeface="Times New Roman" pitchFamily="18" charset="0"/>
              </a:rPr>
              <a:t>cioè la</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rPr>
              <a:t>percentuale di clienti che sul singolo aspetto analizzato evidenziano un grado di insoddisfazione elevato (danno voto da 1 a 4 all’aspetto analizzato).  </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5" name="Segnaposto numero diapositiva 4"/>
          <p:cNvSpPr>
            <a:spLocks noGrp="1"/>
          </p:cNvSpPr>
          <p:nvPr>
            <p:ph type="sldNum" sz="quarter" idx="10"/>
          </p:nvPr>
        </p:nvSpPr>
        <p:spPr/>
        <p:txBody>
          <a:bodyPr/>
          <a:lstStyle/>
          <a:p>
            <a:pPr>
              <a:defRPr/>
            </a:pPr>
            <a:fld id="{055F87F3-E68F-40DE-B3FD-D128EF865750}"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 fattori di soddisfazione</a:t>
            </a:r>
          </a:p>
        </p:txBody>
      </p:sp>
      <p:sp>
        <p:nvSpPr>
          <p:cNvPr id="3" name="Segnaposto numero diapositiva 2"/>
          <p:cNvSpPr>
            <a:spLocks noGrp="1"/>
          </p:cNvSpPr>
          <p:nvPr>
            <p:ph type="sldNum" sz="quarter" idx="10"/>
          </p:nvPr>
        </p:nvSpPr>
        <p:spPr/>
        <p:txBody>
          <a:bodyPr/>
          <a:lstStyle/>
          <a:p>
            <a:pPr>
              <a:defRPr/>
            </a:pPr>
            <a:fld id="{F75F551A-D59E-47DA-A360-61C6AA1243AC}" type="slidenum">
              <a:rPr lang="it-IT" smtClean="0"/>
              <a:pPr>
                <a:defRPr/>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85" name="Object 71"/>
          <p:cNvGraphicFramePr>
            <a:graphicFrameLocks noChangeAspect="1"/>
          </p:cNvGraphicFramePr>
          <p:nvPr/>
        </p:nvGraphicFramePr>
        <p:xfrm>
          <a:off x="731838" y="1720850"/>
          <a:ext cx="8261350" cy="4343400"/>
        </p:xfrm>
        <a:graphic>
          <a:graphicData uri="http://schemas.openxmlformats.org/presentationml/2006/ole">
            <p:oleObj spid="_x0000_s195585" r:id="rId3" imgW="8260796" imgH="4346825" progId="Excel.Chart.8">
              <p:embed/>
            </p:oleObj>
          </a:graphicData>
        </a:graphic>
      </p:graphicFrame>
      <p:sp>
        <p:nvSpPr>
          <p:cNvPr id="195586"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D27170ED-6B38-4185-98EB-6C5FAA167F10}" type="slidenum">
              <a:rPr lang="it-IT" smtClean="0"/>
              <a:pPr>
                <a:defRPr/>
              </a:pPr>
              <a:t>22</a:t>
            </a:fld>
            <a:endParaRPr lang="it-IT"/>
          </a:p>
        </p:txBody>
      </p:sp>
      <p:sp>
        <p:nvSpPr>
          <p:cNvPr id="1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955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1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4"/>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19559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95592" name="Ovale 11"/>
          <p:cNvSpPr>
            <a:spLocks noChangeArrowheads="1"/>
          </p:cNvSpPr>
          <p:nvPr/>
        </p:nvSpPr>
        <p:spPr bwMode="auto">
          <a:xfrm>
            <a:off x="8075613" y="3789363"/>
            <a:ext cx="684212" cy="503237"/>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95593" name="Triangolo isoscele 13"/>
          <p:cNvSpPr>
            <a:spLocks noChangeArrowheads="1"/>
          </p:cNvSpPr>
          <p:nvPr/>
        </p:nvSpPr>
        <p:spPr bwMode="auto">
          <a:xfrm rot="10800000">
            <a:off x="7956550" y="3716338"/>
            <a:ext cx="215900" cy="144462"/>
          </a:xfrm>
          <a:prstGeom prst="triangle">
            <a:avLst>
              <a:gd name="adj"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B227D0AE-08FB-434D-A692-CE160988EE73}" type="slidenum">
              <a:rPr lang="it-IT" smtClean="0"/>
              <a:pPr>
                <a:defRPr/>
              </a:pPr>
              <a:t>23</a:t>
            </a:fld>
            <a:endParaRPr lang="it-IT"/>
          </a:p>
        </p:txBody>
      </p:sp>
      <p:graphicFrame>
        <p:nvGraphicFramePr>
          <p:cNvPr id="10" name="Group 107"/>
          <p:cNvGraphicFramePr>
            <a:graphicFrameLocks noGrp="1"/>
          </p:cNvGraphicFramePr>
          <p:nvPr/>
        </p:nvGraphicFramePr>
        <p:xfrm>
          <a:off x="1500188" y="1920875"/>
          <a:ext cx="7032625" cy="3668713"/>
        </p:xfrm>
        <a:graphic>
          <a:graphicData uri="http://schemas.openxmlformats.org/drawingml/2006/table">
            <a:tbl>
              <a:tblPr/>
              <a:tblGrid>
                <a:gridCol w="1194507"/>
                <a:gridCol w="972958"/>
                <a:gridCol w="972958"/>
                <a:gridCol w="972958"/>
                <a:gridCol w="972958"/>
                <a:gridCol w="972958"/>
                <a:gridCol w="972958"/>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8%</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1" i="0" u="none" strike="noStrike">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19%</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14%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1" i="0" u="none" strike="noStrike">
                          <a:latin typeface="Arial"/>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61%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54%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49%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1" i="0" u="none" strike="noStrike">
                          <a:latin typeface="Arial"/>
                        </a:rPr>
                        <a:t>48%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20%</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1" i="0" u="none" strike="noStrike" dirty="0">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6,5</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6,4</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6.2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6.3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6,5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6,1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667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1° SEMESTRE 2014– PER ZONA</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E6BC75FE-56B9-4D87-9F3C-6C5201733379}" type="slidenum">
              <a:rPr lang="it-IT" smtClean="0"/>
              <a:pPr>
                <a:defRPr/>
              </a:pPr>
              <a:t>24</a:t>
            </a:fld>
            <a:endParaRPr lang="it-IT"/>
          </a:p>
        </p:txBody>
      </p:sp>
      <p:graphicFrame>
        <p:nvGraphicFramePr>
          <p:cNvPr id="10"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1" i="0" u="none" strike="noStrike">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1" i="0" u="none" strike="noStrike">
                          <a:latin typeface="Arial"/>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latin typeface="Arial"/>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latin typeface="Arial"/>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1" i="0" u="none" strike="noStrike">
                          <a:latin typeface="Arial"/>
                        </a:rPr>
                        <a:t>48%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46%</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latin typeface="Arial"/>
                        </a:rPr>
                        <a:t>52%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latin typeface="Arial"/>
                        </a:rPr>
                        <a:t>48%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1" i="0" u="none" strike="noStrike" dirty="0">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6,1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6,0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6,2</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6,3</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768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1986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RAPPORTO QUALITÀ – PREZZO </a:t>
            </a:r>
            <a:br>
              <a:rPr lang="it-IT" sz="2100">
                <a:solidFill>
                  <a:srgbClr val="3366CC"/>
                </a:solidFill>
                <a:cs typeface="Arial" charset="0"/>
              </a:rPr>
            </a:br>
            <a:r>
              <a:rPr lang="it-IT" sz="2100" i="1">
                <a:solidFill>
                  <a:srgbClr val="3366CC"/>
                </a:solidFill>
                <a:cs typeface="Arial" charset="0"/>
              </a:rPr>
              <a:t>1° SEMESTRE 2014</a:t>
            </a:r>
          </a:p>
        </p:txBody>
      </p:sp>
      <p:sp>
        <p:nvSpPr>
          <p:cNvPr id="23" name="Segnaposto numero diapositiva 22"/>
          <p:cNvSpPr>
            <a:spLocks noGrp="1"/>
          </p:cNvSpPr>
          <p:nvPr>
            <p:ph type="sldNum" sz="quarter" idx="10"/>
          </p:nvPr>
        </p:nvSpPr>
        <p:spPr/>
        <p:txBody>
          <a:bodyPr/>
          <a:lstStyle/>
          <a:p>
            <a:pPr>
              <a:defRPr/>
            </a:pPr>
            <a:fld id="{05B21B30-3B19-4BAE-9A60-27D248F5EA92}" type="slidenum">
              <a:rPr lang="it-IT" smtClean="0"/>
              <a:pPr>
                <a:defRPr/>
              </a:pPr>
              <a:t>25</a:t>
            </a:fld>
            <a:endParaRPr lang="it-IT"/>
          </a:p>
        </p:txBody>
      </p:sp>
      <p:sp>
        <p:nvSpPr>
          <p:cNvPr id="19866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pSp>
        <p:nvGrpSpPr>
          <p:cNvPr id="198661" name="Group 3"/>
          <p:cNvGrpSpPr>
            <a:grpSpLocks/>
          </p:cNvGrpSpPr>
          <p:nvPr/>
        </p:nvGrpSpPr>
        <p:grpSpPr bwMode="auto">
          <a:xfrm>
            <a:off x="941388" y="1789113"/>
            <a:ext cx="7956550" cy="3584575"/>
            <a:chOff x="585" y="1146"/>
            <a:chExt cx="5012" cy="2258"/>
          </a:xfrm>
        </p:grpSpPr>
        <p:grpSp>
          <p:nvGrpSpPr>
            <p:cNvPr id="198663" name="Group 4"/>
            <p:cNvGrpSpPr>
              <a:grpSpLocks/>
            </p:cNvGrpSpPr>
            <p:nvPr/>
          </p:nvGrpSpPr>
          <p:grpSpPr bwMode="auto">
            <a:xfrm>
              <a:off x="585" y="1146"/>
              <a:ext cx="2378" cy="2258"/>
              <a:chOff x="585" y="1344"/>
              <a:chExt cx="2378" cy="2258"/>
            </a:xfrm>
          </p:grpSpPr>
          <p:graphicFrame>
            <p:nvGraphicFramePr>
              <p:cNvPr id="198670" name="Object 5"/>
              <p:cNvGraphicFramePr>
                <a:graphicFrameLocks noChangeAspect="1"/>
              </p:cNvGraphicFramePr>
              <p:nvPr/>
            </p:nvGraphicFramePr>
            <p:xfrm>
              <a:off x="584" y="1721"/>
              <a:ext cx="2411" cy="1904"/>
            </p:xfrm>
            <a:graphic>
              <a:graphicData uri="http://schemas.openxmlformats.org/presentationml/2006/ole">
                <p:oleObj spid="_x0000_s198670" r:id="rId3" imgW="3828620" imgH="3023878" progId="Excel.Chart.8">
                  <p:embed/>
                </p:oleObj>
              </a:graphicData>
            </a:graphic>
          </p:graphicFrame>
          <p:sp>
            <p:nvSpPr>
              <p:cNvPr id="32" name="Rettangolo 19"/>
              <p:cNvSpPr/>
              <p:nvPr/>
            </p:nvSpPr>
            <p:spPr bwMode="auto">
              <a:xfrm>
                <a:off x="585" y="1751"/>
                <a:ext cx="2378"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198672"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198673"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74"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198675"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198664" name="Group 11"/>
            <p:cNvGrpSpPr>
              <a:grpSpLocks/>
            </p:cNvGrpSpPr>
            <p:nvPr/>
          </p:nvGrpSpPr>
          <p:grpSpPr bwMode="auto">
            <a:xfrm>
              <a:off x="3144" y="1146"/>
              <a:ext cx="2453" cy="2258"/>
              <a:chOff x="3144" y="1344"/>
              <a:chExt cx="2453" cy="2258"/>
            </a:xfrm>
          </p:grpSpPr>
          <p:sp>
            <p:nvSpPr>
              <p:cNvPr id="26" name="Rettangolo 25"/>
              <p:cNvSpPr/>
              <p:nvPr/>
            </p:nvSpPr>
            <p:spPr bwMode="auto">
              <a:xfrm>
                <a:off x="3144" y="1751"/>
                <a:ext cx="239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198666"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198667"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68"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198669"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198662" name="Object 3"/>
          <p:cNvGraphicFramePr>
            <a:graphicFrameLocks noChangeAspect="1"/>
          </p:cNvGraphicFramePr>
          <p:nvPr/>
        </p:nvGraphicFramePr>
        <p:xfrm>
          <a:off x="4957763" y="2466975"/>
          <a:ext cx="3917950" cy="2967038"/>
        </p:xfrm>
        <a:graphic>
          <a:graphicData uri="http://schemas.openxmlformats.org/presentationml/2006/ole">
            <p:oleObj spid="_x0000_s198662" r:id="rId4" imgW="3920068" imgH="2969009"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p:txBody>
          <a:bodyPr/>
          <a:lstStyle/>
          <a:p>
            <a:pPr eaLnBrk="1" hangingPunct="1"/>
            <a:r>
              <a:rPr lang="it-IT" smtClean="0"/>
              <a:t>GLI ASPETTI TECNICI DEL SERVIZIO</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62B0FBDD-DDE4-4C88-AB9D-6A4890D76E4A}" type="slidenum">
              <a:rPr lang="it-IT" smtClean="0"/>
              <a:pPr>
                <a:defRPr/>
              </a:pPr>
              <a:t>26</a:t>
            </a:fld>
            <a:endParaRPr lang="it-IT" dirty="0"/>
          </a:p>
        </p:txBody>
      </p:sp>
      <p:sp>
        <p:nvSpPr>
          <p:cNvPr id="199684" name="Rectangle 7"/>
          <p:cNvSpPr>
            <a:spLocks noChangeArrowheads="1"/>
          </p:cNvSpPr>
          <p:nvPr/>
        </p:nvSpPr>
        <p:spPr bwMode="auto">
          <a:xfrm>
            <a:off x="1547813" y="2492375"/>
            <a:ext cx="6696075" cy="1584325"/>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ASPETTI TECNICI DEL SERVIZIO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continuità del servizio, cioè l’assenza di interruzioni</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livello di pressione dell’acqua</a:t>
            </a:r>
          </a:p>
        </p:txBody>
      </p:sp>
      <p:sp>
        <p:nvSpPr>
          <p:cNvPr id="19968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07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graphicFrame>
        <p:nvGraphicFramePr>
          <p:cNvPr id="200707" name="Object 71"/>
          <p:cNvGraphicFramePr>
            <a:graphicFrameLocks noChangeAspect="1"/>
          </p:cNvGraphicFramePr>
          <p:nvPr/>
        </p:nvGraphicFramePr>
        <p:xfrm>
          <a:off x="620713" y="1570038"/>
          <a:ext cx="8483600" cy="4802187"/>
        </p:xfrm>
        <a:graphic>
          <a:graphicData uri="http://schemas.openxmlformats.org/presentationml/2006/ole">
            <p:oleObj spid="_x0000_s200707" r:id="rId3" imgW="8480271" imgH="4797968"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sp>
        <p:nvSpPr>
          <p:cNvPr id="20070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383523AB-4709-4C69-A10A-A18D5A0B96E7}" type="slidenum">
              <a:rPr lang="it-IT" smtClean="0"/>
              <a:pPr>
                <a:defRPr/>
              </a:pPr>
              <a:t>27</a:t>
            </a:fld>
            <a:endParaRPr lang="it-IT"/>
          </a:p>
        </p:txBody>
      </p:sp>
      <p:sp>
        <p:nvSpPr>
          <p:cNvPr id="20071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00712" name="Ovale 10"/>
          <p:cNvSpPr>
            <a:spLocks noChangeArrowheads="1"/>
          </p:cNvSpPr>
          <p:nvPr/>
        </p:nvSpPr>
        <p:spPr bwMode="auto">
          <a:xfrm>
            <a:off x="8353425" y="3213100"/>
            <a:ext cx="682625" cy="503238"/>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00713" name="Triangolo isoscele 11"/>
          <p:cNvSpPr>
            <a:spLocks noChangeArrowheads="1"/>
          </p:cNvSpPr>
          <p:nvPr/>
        </p:nvSpPr>
        <p:spPr bwMode="auto">
          <a:xfrm>
            <a:off x="8101013" y="3357563"/>
            <a:ext cx="215900" cy="142875"/>
          </a:xfrm>
          <a:prstGeom prst="triangle">
            <a:avLst>
              <a:gd name="adj" fmla="val 50000"/>
            </a:avLst>
          </a:prstGeom>
          <a:solidFill>
            <a:srgbClr val="008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17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8F890550-22A4-437D-928D-790520F18BD5}" type="slidenum">
              <a:rPr lang="it-IT" smtClean="0"/>
              <a:pPr>
                <a:defRPr/>
              </a:pPr>
              <a:t>28</a:t>
            </a:fld>
            <a:endParaRPr lang="it-IT"/>
          </a:p>
        </p:txBody>
      </p:sp>
      <p:sp>
        <p:nvSpPr>
          <p:cNvPr id="20173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619250" y="1916113"/>
          <a:ext cx="6169025" cy="3668712"/>
        </p:xfrm>
        <a:graphic>
          <a:graphicData uri="http://schemas.openxmlformats.org/drawingml/2006/table">
            <a:tbl>
              <a:tblPr/>
              <a:tblGrid>
                <a:gridCol w="1155437"/>
                <a:gridCol w="941135"/>
                <a:gridCol w="941135"/>
                <a:gridCol w="851160"/>
                <a:gridCol w="759763"/>
                <a:gridCol w="759763"/>
                <a:gridCol w="759763"/>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 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it-IT" sz="1200" b="0" i="0" u="none" strike="noStrike" cap="none" normalizeH="0" baseline="0" dirty="0" smtClean="0">
                          <a:ln>
                            <a:noFill/>
                          </a:ln>
                          <a:solidFill>
                            <a:schemeClr val="tx1"/>
                          </a:solidFill>
                          <a:effectLst/>
                          <a:latin typeface="Arial" pitchFamily="34" charset="0"/>
                        </a:rPr>
                        <a:t>2° SEM. 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it-IT" sz="1200" b="1" i="0" u="none" strike="noStrike" cap="none" normalizeH="0" baseline="0" dirty="0" smtClean="0">
                          <a:ln>
                            <a:noFill/>
                          </a:ln>
                          <a:solidFill>
                            <a:schemeClr val="tx1"/>
                          </a:solidFill>
                          <a:effectLst/>
                          <a:latin typeface="Arial" pitchFamily="34" charset="0"/>
                        </a:rPr>
                        <a:t>1° SEM. 2014</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28%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19%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1" i="0" u="none" strike="noStrike" dirty="0">
                          <a:solidFill>
                            <a:srgbClr val="000000"/>
                          </a:solidFill>
                          <a:latin typeface="Arial"/>
                        </a:rPr>
                        <a:t>21%</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a:t>
                      </a:r>
                      <a:r>
                        <a:rPr kumimoji="0" lang="it-IT" sz="1200" b="0" i="0" u="none" strike="noStrike" cap="none" normalizeH="0" baseline="0" dirty="0" err="1" smtClean="0">
                          <a:ln>
                            <a:noFill/>
                          </a:ln>
                          <a:solidFill>
                            <a:schemeClr val="tx1"/>
                          </a:solidFill>
                          <a:effectLst/>
                          <a:latin typeface="Arial" pitchFamily="34" charset="0"/>
                        </a:rPr>
                        <a:t>8</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35%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1" i="0" u="none" strike="noStrike" dirty="0">
                          <a:solidFill>
                            <a:srgbClr val="000000"/>
                          </a:solidFill>
                          <a:latin typeface="Arial"/>
                        </a:rPr>
                        <a:t>36%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6</a:t>
                      </a:r>
                      <a:r>
                        <a:rPr kumimoji="0" lang="it-IT" sz="1200" b="0" i="0" u="none" strike="noStrike" cap="none" normalizeH="0" baseline="0" dirty="0" smtClean="0">
                          <a:ln>
                            <a:noFill/>
                          </a:ln>
                          <a:solidFill>
                            <a:schemeClr val="tx1"/>
                          </a:solidFill>
                          <a:effectLst/>
                          <a:latin typeface="Arial" pitchFamily="34" charset="0"/>
                        </a:rPr>
                        <a:t> e </a:t>
                      </a:r>
                      <a:r>
                        <a:rPr kumimoji="0" lang="it-IT" sz="1200" b="0" i="0" u="none" strike="noStrike" cap="none" normalizeH="0" baseline="0" dirty="0" err="1" smtClean="0">
                          <a:ln>
                            <a:noFill/>
                          </a:ln>
                          <a:solidFill>
                            <a:schemeClr val="tx1"/>
                          </a:solidFill>
                          <a:effectLst/>
                          <a:latin typeface="Arial" pitchFamily="34" charset="0"/>
                        </a:rPr>
                        <a:t>7</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31%</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1" i="0" u="none" strike="noStrike" dirty="0">
                          <a:solidFill>
                            <a:srgbClr val="000000"/>
                          </a:solidFill>
                          <a:latin typeface="Arial"/>
                        </a:rPr>
                        <a:t>38%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r>
                        <a:rPr lang="it-IT" sz="1400" b="0" i="0" u="none" strike="noStrike" dirty="0" smtClean="0">
                          <a:latin typeface="Arial"/>
                        </a:rPr>
                        <a:t>%</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1" i="0" u="none" strike="noStrike" dirty="0">
                          <a:solidFill>
                            <a:srgbClr val="000000"/>
                          </a:solidFill>
                          <a:latin typeface="Arial"/>
                        </a:rPr>
                        <a:t>5%</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7,8</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275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1° SEMESTRE 2014– PER ZONA</a:t>
            </a:r>
          </a:p>
        </p:txBody>
      </p:sp>
      <p:sp>
        <p:nvSpPr>
          <p:cNvPr id="7" name="Segnaposto numero diapositiva 6"/>
          <p:cNvSpPr>
            <a:spLocks noGrp="1"/>
          </p:cNvSpPr>
          <p:nvPr>
            <p:ph type="sldNum" sz="quarter" idx="10"/>
          </p:nvPr>
        </p:nvSpPr>
        <p:spPr/>
        <p:txBody>
          <a:bodyPr/>
          <a:lstStyle/>
          <a:p>
            <a:pPr>
              <a:defRPr/>
            </a:pPr>
            <a:fld id="{ABEA334B-5A82-4F1B-9727-DFBD515B5B34}" type="slidenum">
              <a:rPr lang="it-IT" smtClean="0"/>
              <a:pPr>
                <a:defRPr/>
              </a:pPr>
              <a:t>29</a:t>
            </a:fld>
            <a:endParaRPr lang="it-IT"/>
          </a:p>
        </p:txBody>
      </p:sp>
      <p:sp>
        <p:nvSpPr>
          <p:cNvPr id="20275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latin typeface="Arial"/>
                        </a:rPr>
                        <a:t>21%</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latin typeface="Arial"/>
                        </a:rPr>
                        <a:t>17%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latin typeface="Arial"/>
                        </a:rPr>
                        <a:t>25%</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latin typeface="Arial"/>
                        </a:rPr>
                        <a:t>24%</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a:t>
                      </a:r>
                      <a:r>
                        <a:rPr kumimoji="0" lang="it-IT" sz="1200" b="0" i="0" u="none" strike="noStrike" cap="none" normalizeH="0" baseline="0" dirty="0" err="1" smtClean="0">
                          <a:ln>
                            <a:noFill/>
                          </a:ln>
                          <a:solidFill>
                            <a:schemeClr val="tx1"/>
                          </a:solidFill>
                          <a:effectLst/>
                          <a:latin typeface="Arial" pitchFamily="34" charset="0"/>
                        </a:rPr>
                        <a:t>8</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latin typeface="Arial"/>
                        </a:rPr>
                        <a:t>36%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latin typeface="Arial"/>
                        </a:rPr>
                        <a:t>35%</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latin typeface="Arial"/>
                        </a:rPr>
                        <a:t>35%</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latin typeface="Arial"/>
                        </a:rPr>
                        <a:t>37%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6</a:t>
                      </a:r>
                      <a:r>
                        <a:rPr kumimoji="0" lang="it-IT" sz="1200" b="0" i="0" u="none" strike="noStrike" cap="none" normalizeH="0" baseline="0" dirty="0" smtClean="0">
                          <a:ln>
                            <a:noFill/>
                          </a:ln>
                          <a:solidFill>
                            <a:schemeClr val="tx1"/>
                          </a:solidFill>
                          <a:effectLst/>
                          <a:latin typeface="Arial" pitchFamily="34" charset="0"/>
                        </a:rPr>
                        <a:t> e </a:t>
                      </a:r>
                      <a:r>
                        <a:rPr kumimoji="0" lang="it-IT" sz="1200" b="0" i="0" u="none" strike="noStrike" cap="none" normalizeH="0" baseline="0" dirty="0" err="1" smtClean="0">
                          <a:ln>
                            <a:noFill/>
                          </a:ln>
                          <a:solidFill>
                            <a:schemeClr val="tx1"/>
                          </a:solidFill>
                          <a:effectLst/>
                          <a:latin typeface="Arial" pitchFamily="34" charset="0"/>
                        </a:rPr>
                        <a:t>7</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38%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40%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38%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36%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latin typeface="Arial"/>
                        </a:rPr>
                        <a:t>5%</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latin typeface="Arial"/>
                        </a:rPr>
                        <a:t>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latin typeface="Arial"/>
                        </a:rPr>
                        <a:t>2%</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latin typeface="Arial"/>
                        </a:rPr>
                        <a:t>3%</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latin typeface="Arial"/>
                        </a:rPr>
                        <a:t>7,6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latin typeface="Arial"/>
                        </a:rPr>
                        <a:t>7,4</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latin typeface="Arial"/>
                        </a:rPr>
                        <a:t>7,8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latin typeface="Arial"/>
                        </a:rPr>
                        <a:t>7,8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it-IT" sz="1900" smtClean="0"/>
              <a:t>IL PROCESSO DI CUSTOMER SATISFACTION NEL GRUPPO ACEA</a:t>
            </a:r>
          </a:p>
        </p:txBody>
      </p:sp>
      <p:sp>
        <p:nvSpPr>
          <p:cNvPr id="4" name="Segnaposto numero diapositiva 3"/>
          <p:cNvSpPr>
            <a:spLocks noGrp="1"/>
          </p:cNvSpPr>
          <p:nvPr>
            <p:ph type="sldNum" sz="quarter" idx="10"/>
          </p:nvPr>
        </p:nvSpPr>
        <p:spPr/>
        <p:txBody>
          <a:bodyPr/>
          <a:lstStyle/>
          <a:p>
            <a:pPr>
              <a:defRPr/>
            </a:pPr>
            <a:fld id="{06FBB8A3-78C0-462A-A8E6-D218FDD4DF3F}" type="slidenum">
              <a:rPr lang="it-IT" smtClean="0"/>
              <a:pPr>
                <a:defRPr/>
              </a:pPr>
              <a:t>3</a:t>
            </a:fld>
            <a:endParaRPr lang="it-IT"/>
          </a:p>
        </p:txBody>
      </p:sp>
      <p:sp>
        <p:nvSpPr>
          <p:cNvPr id="8" name="Rectangle 205"/>
          <p:cNvSpPr txBox="1">
            <a:spLocks noChangeArrowheads="1"/>
          </p:cNvSpPr>
          <p:nvPr/>
        </p:nvSpPr>
        <p:spPr bwMode="auto">
          <a:xfrm>
            <a:off x="899592" y="5085185"/>
            <a:ext cx="7931150" cy="1008112"/>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r>
              <a:rPr lang="it-IT" sz="1200" b="1" kern="0" dirty="0">
                <a:solidFill>
                  <a:schemeClr val="tx1"/>
                </a:solidFill>
                <a:latin typeface="+mn-lt"/>
                <a:cs typeface="+mn-cs"/>
              </a:rPr>
              <a:t>Affari </a:t>
            </a:r>
            <a:r>
              <a:rPr lang="it-IT" sz="1200" b="1" kern="0" dirty="0">
                <a:solidFill>
                  <a:schemeClr val="tx1"/>
                </a:solidFill>
                <a:latin typeface="+mn-lt"/>
                <a:cs typeface="+mn-cs"/>
              </a:rPr>
              <a:t>Istituzionali</a:t>
            </a:r>
            <a:endParaRPr lang="it-IT" sz="1200" b="1" strike="sngStrike" kern="0" dirty="0">
              <a:solidFill>
                <a:srgbClr val="FF0000"/>
              </a:solidFill>
              <a:latin typeface="+mn-lt"/>
              <a:cs typeface="+mn-cs"/>
            </a:endParaRPr>
          </a:p>
          <a:p>
            <a:pPr algn="just">
              <a:spcBef>
                <a:spcPct val="20000"/>
              </a:spcBef>
              <a:buFont typeface="Arial" charset="0"/>
              <a:buNone/>
              <a:defRPr/>
            </a:pPr>
            <a:r>
              <a:rPr lang="it-IT" sz="1200" kern="0" dirty="0">
                <a:solidFill>
                  <a:schemeClr val="tx1"/>
                </a:solidFill>
                <a:latin typeface="+mn-lt"/>
                <a:cs typeface="+mn-cs"/>
              </a:rPr>
              <a:t>Pietro </a:t>
            </a:r>
            <a:r>
              <a:rPr lang="it-IT" sz="1200" kern="0" dirty="0">
                <a:solidFill>
                  <a:schemeClr val="tx1"/>
                </a:solidFill>
                <a:latin typeface="+mn-lt"/>
                <a:cs typeface="+mn-cs"/>
              </a:rPr>
              <a:t>Giannotti, </a:t>
            </a:r>
            <a:r>
              <a:rPr lang="it-IT" sz="1200" kern="0" dirty="0">
                <a:solidFill>
                  <a:schemeClr val="tx1"/>
                </a:solidFill>
                <a:latin typeface="+mn-lt"/>
                <a:cs typeface="+mn-cs"/>
              </a:rPr>
              <a:t>Valentina </a:t>
            </a:r>
            <a:r>
              <a:rPr lang="it-IT" sz="1200" kern="0" dirty="0">
                <a:solidFill>
                  <a:schemeClr val="tx1"/>
                </a:solidFill>
                <a:latin typeface="+mn-lt"/>
                <a:cs typeface="+mn-cs"/>
              </a:rPr>
              <a:t>Muffatto</a:t>
            </a:r>
          </a:p>
        </p:txBody>
      </p:sp>
      <p:graphicFrame>
        <p:nvGraphicFramePr>
          <p:cNvPr id="9" name="Tabella 8"/>
          <p:cNvGraphicFramePr>
            <a:graphicFrameLocks noGrp="1"/>
          </p:cNvGraphicFramePr>
          <p:nvPr/>
        </p:nvGraphicFramePr>
        <p:xfrm>
          <a:off x="755578" y="3068960"/>
          <a:ext cx="8357642" cy="2489933"/>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003163"/>
                <a:gridCol w="848831"/>
                <a:gridCol w="969675"/>
                <a:gridCol w="849443"/>
                <a:gridCol w="1015415"/>
                <a:gridCol w="937307"/>
                <a:gridCol w="937307"/>
                <a:gridCol w="624870"/>
                <a:gridCol w="624870"/>
                <a:gridCol w="546761"/>
              </a:tblGrid>
              <a:tr h="1019265">
                <a:tc gridSpan="3">
                  <a:txBody>
                    <a:bodyPr/>
                    <a:lstStyle/>
                    <a:p>
                      <a:pPr algn="ctr"/>
                      <a:r>
                        <a:rPr lang="it-IT" dirty="0" smtClean="0">
                          <a:solidFill>
                            <a:schemeClr val="tx1"/>
                          </a:solidFill>
                        </a:rPr>
                        <a:t>Servizio elettrico</a:t>
                      </a:r>
                      <a:endParaRPr lang="it-IT" dirty="0">
                        <a:solidFill>
                          <a:schemeClr val="tx1"/>
                        </a:solidFill>
                      </a:endParaRPr>
                    </a:p>
                  </a:txBody>
                  <a:tcPr anchor="ctr">
                    <a:solidFill>
                      <a:srgbClr val="FFFF00"/>
                    </a:solidFill>
                  </a:tcPr>
                </a:tc>
                <a:tc hMerge="1">
                  <a:txBody>
                    <a:bodyPr/>
                    <a:lstStyle/>
                    <a:p>
                      <a:endParaRPr lang="it-IT" sz="1000" dirty="0"/>
                    </a:p>
                  </a:txBody>
                  <a:tcPr/>
                </a:tc>
                <a:tc hMerge="1">
                  <a:txBody>
                    <a:bodyPr/>
                    <a:lstStyle/>
                    <a:p>
                      <a:endParaRPr lang="it-IT" sz="1000" dirty="0"/>
                    </a:p>
                  </a:txBody>
                  <a:tcPr/>
                </a:tc>
                <a:tc gridSpan="7">
                  <a:txBody>
                    <a:bodyPr/>
                    <a:lstStyle/>
                    <a:p>
                      <a:pPr algn="ctr"/>
                      <a:r>
                        <a:rPr lang="it-IT" dirty="0" smtClean="0">
                          <a:solidFill>
                            <a:schemeClr val="tx1"/>
                          </a:solidFill>
                        </a:rPr>
                        <a:t>Servizio</a:t>
                      </a:r>
                      <a:r>
                        <a:rPr lang="it-IT" baseline="0" dirty="0" smtClean="0">
                          <a:solidFill>
                            <a:schemeClr val="tx1"/>
                          </a:solidFill>
                        </a:rPr>
                        <a:t> idrico</a:t>
                      </a:r>
                      <a:endParaRPr lang="it-IT" dirty="0">
                        <a:solidFill>
                          <a:schemeClr val="tx1"/>
                        </a:solidFill>
                      </a:endParaRPr>
                    </a:p>
                  </a:txBody>
                  <a:tcPr anchor="ctr">
                    <a:solidFill>
                      <a:srgbClr val="00B0F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000" dirty="0"/>
                    </a:p>
                  </a:txBody>
                  <a:tcPr/>
                </a:tc>
                <a:tc hMerge="1">
                  <a:txBody>
                    <a:bodyPr/>
                    <a:lstStyle/>
                    <a:p>
                      <a:endParaRPr lang="it-IT" sz="1000"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903219">
                <a:tc>
                  <a:txBody>
                    <a:bodyPr/>
                    <a:lstStyle/>
                    <a:p>
                      <a:pPr algn="ctr"/>
                      <a:r>
                        <a:rPr lang="it-IT" sz="800" dirty="0" smtClean="0"/>
                        <a:t>ACEA DISTRIBUZIONE</a:t>
                      </a:r>
                    </a:p>
                    <a:p>
                      <a:pPr algn="ctr"/>
                      <a:r>
                        <a:rPr lang="it-IT" sz="800" dirty="0" smtClean="0"/>
                        <a:t>(ROMA E FORMELLO)</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ENERGIA (MERCATO TUTELATO</a:t>
                      </a:r>
                      <a:r>
                        <a:rPr lang="it-IT" sz="800" smtClean="0"/>
                        <a:t>, MERCATO LIBERO E </a:t>
                      </a:r>
                      <a:r>
                        <a:rPr lang="it-IT" sz="800" dirty="0" smtClean="0"/>
                        <a:t>GAS)</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ILLUMINAZIONE PUBBLICA</a:t>
                      </a:r>
                      <a:r>
                        <a:rPr lang="it-IT" sz="800" baseline="0" dirty="0" smtClean="0"/>
                        <a:t> (ROMA)</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ATO 2 </a:t>
                      </a:r>
                    </a:p>
                    <a:p>
                      <a:pPr algn="ctr"/>
                      <a:r>
                        <a:rPr lang="it-IT" sz="800" dirty="0" smtClean="0"/>
                        <a:t>ROMA E FIUMICINO</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ACEA ATO 2 PROVINCIA </a:t>
                      </a:r>
                      <a:r>
                        <a:rPr lang="it-IT" sz="800" dirty="0" err="1" smtClean="0"/>
                        <a:t>DI</a:t>
                      </a:r>
                      <a:r>
                        <a:rPr lang="it-IT" sz="800" baseline="0" dirty="0" smtClean="0"/>
                        <a:t> </a:t>
                      </a:r>
                      <a:r>
                        <a:rPr lang="it-IT" sz="800" dirty="0" smtClean="0"/>
                        <a:t>ROMA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baseline="0" dirty="0" smtClean="0"/>
                        <a:t>ACEA ATO 5 FROSINONE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ACQUEDOTTO</a:t>
                      </a:r>
                      <a:r>
                        <a:rPr lang="it-IT" sz="800" baseline="0" dirty="0" smtClean="0"/>
                        <a:t> DEL FIORA</a:t>
                      </a:r>
                      <a:endParaRPr lang="it-IT" sz="800" dirty="0" smtClean="0"/>
                    </a:p>
                    <a:p>
                      <a:pPr algn="ct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ACQUE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UMBRA ACQUE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GORI</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r>
              <a:tr h="525788">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r>
            </a:tbl>
          </a:graphicData>
        </a:graphic>
      </p:graphicFrame>
      <p:sp>
        <p:nvSpPr>
          <p:cNvPr id="10" name="Rectangle 205"/>
          <p:cNvSpPr txBox="1">
            <a:spLocks noChangeArrowheads="1"/>
          </p:cNvSpPr>
          <p:nvPr/>
        </p:nvSpPr>
        <p:spPr bwMode="auto">
          <a:xfrm>
            <a:off x="755650" y="549275"/>
            <a:ext cx="8074025" cy="2143125"/>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pitchFamily="34" charset="0"/>
              <a:buNone/>
              <a:defRPr/>
            </a:pPr>
            <a:r>
              <a:rPr lang="it-IT" kern="0" dirty="0">
                <a:solidFill>
                  <a:schemeClr val="tx1"/>
                </a:solidFill>
                <a:latin typeface="+mn-lt"/>
                <a:cs typeface="+mn-cs"/>
              </a:rPr>
              <a:t>Il Gruppo Acea è impegnato sin dal 1996 in un processo di ascolto dei propri clienti, attraverso rilevazioni periodiche di </a:t>
            </a:r>
            <a:r>
              <a:rPr lang="it-IT" kern="0" dirty="0" err="1">
                <a:solidFill>
                  <a:schemeClr val="tx1"/>
                </a:solidFill>
                <a:latin typeface="+mn-lt"/>
                <a:cs typeface="+mn-cs"/>
              </a:rPr>
              <a:t>customer</a:t>
            </a:r>
            <a:r>
              <a:rPr lang="it-IT" kern="0" dirty="0">
                <a:solidFill>
                  <a:schemeClr val="tx1"/>
                </a:solidFill>
                <a:latin typeface="+mn-lt"/>
                <a:cs typeface="+mn-cs"/>
              </a:rPr>
              <a:t> </a:t>
            </a:r>
            <a:r>
              <a:rPr lang="it-IT" kern="0" dirty="0" err="1">
                <a:solidFill>
                  <a:schemeClr val="tx1"/>
                </a:solidFill>
                <a:latin typeface="+mn-lt"/>
                <a:cs typeface="+mn-cs"/>
              </a:rPr>
              <a:t>satisfaction</a:t>
            </a:r>
            <a:r>
              <a:rPr lang="it-IT" kern="0" dirty="0">
                <a:solidFill>
                  <a:schemeClr val="tx1"/>
                </a:solidFill>
                <a:latin typeface="+mn-lt"/>
                <a:cs typeface="+mn-cs"/>
              </a:rPr>
              <a:t> volte a misurare il grado di soddisfazione della clientela rispetto ai servizi erogati e ai prodotti commerciali offerti dalle società del Gruppo.</a:t>
            </a:r>
          </a:p>
          <a:p>
            <a:pPr algn="just">
              <a:spcBef>
                <a:spcPct val="20000"/>
              </a:spcBef>
              <a:buFont typeface="Arial" pitchFamily="34" charset="0"/>
              <a:buNone/>
              <a:defRPr/>
            </a:pPr>
            <a:r>
              <a:rPr lang="it-IT" kern="0" dirty="0">
                <a:solidFill>
                  <a:schemeClr val="tx1"/>
                </a:solidFill>
                <a:latin typeface="+mn-lt"/>
                <a:cs typeface="+mn-cs"/>
              </a:rPr>
              <a:t>Coerentemente con l’ampliamento dei business, il Gruppo ha ritenuto opportuno estendere le rilevazioni alle società progressivamente acquisite.</a:t>
            </a:r>
          </a:p>
          <a:p>
            <a:pPr algn="just">
              <a:spcBef>
                <a:spcPct val="20000"/>
              </a:spcBef>
              <a:buFont typeface="Arial" pitchFamily="34" charset="0"/>
              <a:buNone/>
              <a:defRPr/>
            </a:pPr>
            <a:r>
              <a:rPr lang="it-IT" kern="0" dirty="0">
                <a:solidFill>
                  <a:schemeClr val="tx1"/>
                </a:solidFill>
                <a:latin typeface="+mn-lt"/>
                <a:cs typeface="+mn-cs"/>
              </a:rPr>
              <a:t>Nel corso del 2013 sono state effettuate due rilevazioni semestrali che hanno previsto la somministrazione telefonica da parte dell’Istituto Piepoli di questionari strutturati a un totale di </a:t>
            </a:r>
            <a:r>
              <a:rPr lang="it-IT" b="1" kern="0" dirty="0">
                <a:solidFill>
                  <a:schemeClr val="tx1"/>
                </a:solidFill>
                <a:latin typeface="+mn-lt"/>
                <a:cs typeface="+mn-cs"/>
              </a:rPr>
              <a:t>36.000 clienti</a:t>
            </a:r>
            <a:r>
              <a:rPr lang="it-IT" kern="0" dirty="0">
                <a:solidFill>
                  <a:schemeClr val="tx1"/>
                </a:solidFill>
                <a:latin typeface="+mn-lt"/>
                <a:cs typeface="+mn-cs"/>
              </a:rPr>
              <a:t>.</a:t>
            </a:r>
          </a:p>
          <a:p>
            <a:pPr algn="just">
              <a:spcBef>
                <a:spcPct val="20000"/>
              </a:spcBef>
              <a:buFont typeface="Arial" pitchFamily="34" charset="0"/>
              <a:buNone/>
              <a:defRPr/>
            </a:pPr>
            <a:r>
              <a:rPr lang="it-IT" kern="0" dirty="0">
                <a:solidFill>
                  <a:schemeClr val="tx1"/>
                </a:solidFill>
                <a:latin typeface="+mn-lt"/>
                <a:cs typeface="+mn-cs"/>
              </a:rPr>
              <a:t>Anche per il </a:t>
            </a:r>
            <a:r>
              <a:rPr lang="it-IT" b="1" kern="0" dirty="0">
                <a:solidFill>
                  <a:schemeClr val="tx1"/>
                </a:solidFill>
                <a:latin typeface="+mn-lt"/>
                <a:cs typeface="+mn-cs"/>
              </a:rPr>
              <a:t>2014 </a:t>
            </a:r>
            <a:r>
              <a:rPr lang="it-IT" kern="0" dirty="0">
                <a:solidFill>
                  <a:schemeClr val="tx1"/>
                </a:solidFill>
                <a:latin typeface="+mn-lt"/>
                <a:cs typeface="+mn-cs"/>
              </a:rPr>
              <a:t>sono previste due rilevazioni semestrali, una in primavera e una in autunno. In questo documento vengono presentati i risultati del </a:t>
            </a:r>
            <a:r>
              <a:rPr lang="it-IT" b="1" kern="0" dirty="0">
                <a:solidFill>
                  <a:schemeClr val="tx1"/>
                </a:solidFill>
                <a:latin typeface="+mn-lt"/>
                <a:cs typeface="+mn-cs"/>
              </a:rPr>
              <a:t>primo semestre .</a:t>
            </a:r>
          </a:p>
          <a:p>
            <a:pPr algn="just">
              <a:spcBef>
                <a:spcPct val="20000"/>
              </a:spcBef>
              <a:buFont typeface="Arial" pitchFamily="34" charset="0"/>
              <a:buNone/>
              <a:defRPr/>
            </a:pPr>
            <a:endParaRPr lang="it-IT" kern="0" dirty="0">
              <a:solidFill>
                <a:schemeClr val="tx1"/>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DEGLI ASPETTI TECNICI DEL SERVIZIO</a:t>
            </a:r>
            <a:br>
              <a:rPr lang="it-IT" sz="2100">
                <a:solidFill>
                  <a:srgbClr val="3366CC"/>
                </a:solidFill>
                <a:cs typeface="Arial" charset="0"/>
              </a:rPr>
            </a:br>
            <a:r>
              <a:rPr lang="it-IT" sz="2100" i="1">
                <a:solidFill>
                  <a:srgbClr val="3366CC"/>
                </a:solidFill>
                <a:cs typeface="Arial" charset="0"/>
              </a:rPr>
              <a:t>1° SEMESTRE 2014</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59F47DE3-7626-4039-A72B-C8BCA2F5342C}" type="slidenum">
              <a:rPr lang="it-IT" smtClean="0"/>
              <a:pPr>
                <a:defRPr/>
              </a:pPr>
              <a:t>30</a:t>
            </a:fld>
            <a:endParaRPr lang="it-IT"/>
          </a:p>
        </p:txBody>
      </p:sp>
      <p:grpSp>
        <p:nvGrpSpPr>
          <p:cNvPr id="203780" name="Group 3"/>
          <p:cNvGrpSpPr>
            <a:grpSpLocks/>
          </p:cNvGrpSpPr>
          <p:nvPr/>
        </p:nvGrpSpPr>
        <p:grpSpPr bwMode="auto">
          <a:xfrm>
            <a:off x="914400" y="1838325"/>
            <a:ext cx="7983538" cy="3621088"/>
            <a:chOff x="568" y="1146"/>
            <a:chExt cx="5029" cy="2281"/>
          </a:xfrm>
        </p:grpSpPr>
        <p:grpSp>
          <p:nvGrpSpPr>
            <p:cNvPr id="203782" name="Group 4"/>
            <p:cNvGrpSpPr>
              <a:grpSpLocks/>
            </p:cNvGrpSpPr>
            <p:nvPr/>
          </p:nvGrpSpPr>
          <p:grpSpPr bwMode="auto">
            <a:xfrm>
              <a:off x="568" y="1146"/>
              <a:ext cx="2349" cy="2281"/>
              <a:chOff x="568" y="1344"/>
              <a:chExt cx="2349" cy="2281"/>
            </a:xfrm>
          </p:grpSpPr>
          <p:graphicFrame>
            <p:nvGraphicFramePr>
              <p:cNvPr id="203789" name="Object 5"/>
              <p:cNvGraphicFramePr>
                <a:graphicFrameLocks noChangeAspect="1"/>
              </p:cNvGraphicFramePr>
              <p:nvPr/>
            </p:nvGraphicFramePr>
            <p:xfrm>
              <a:off x="536" y="1721"/>
              <a:ext cx="2368" cy="1936"/>
            </p:xfrm>
            <a:graphic>
              <a:graphicData uri="http://schemas.openxmlformats.org/presentationml/2006/ole">
                <p:oleObj spid="_x0000_s203789" r:id="rId3" imgW="3755461" imgH="3072650" progId="Excel.Chart.8">
                  <p:embed/>
                </p:oleObj>
              </a:graphicData>
            </a:graphic>
          </p:graphicFrame>
          <p:sp>
            <p:nvSpPr>
              <p:cNvPr id="31" name="Rettangolo 19"/>
              <p:cNvSpPr/>
              <p:nvPr/>
            </p:nvSpPr>
            <p:spPr bwMode="auto">
              <a:xfrm>
                <a:off x="585" y="1751"/>
                <a:ext cx="2332"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0379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0379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9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0379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03783" name="Group 11"/>
            <p:cNvGrpSpPr>
              <a:grpSpLocks/>
            </p:cNvGrpSpPr>
            <p:nvPr/>
          </p:nvGrpSpPr>
          <p:grpSpPr bwMode="auto">
            <a:xfrm>
              <a:off x="3190" y="1146"/>
              <a:ext cx="2407" cy="2258"/>
              <a:chOff x="3190" y="1344"/>
              <a:chExt cx="2407" cy="2258"/>
            </a:xfrm>
          </p:grpSpPr>
          <p:sp>
            <p:nvSpPr>
              <p:cNvPr id="25" name="Rettangolo 24"/>
              <p:cNvSpPr/>
              <p:nvPr/>
            </p:nvSpPr>
            <p:spPr bwMode="auto">
              <a:xfrm>
                <a:off x="3190" y="1751"/>
                <a:ext cx="235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0378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0378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8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0378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03781" name="Object 3"/>
          <p:cNvGraphicFramePr>
            <a:graphicFrameLocks noChangeAspect="1"/>
          </p:cNvGraphicFramePr>
          <p:nvPr/>
        </p:nvGraphicFramePr>
        <p:xfrm>
          <a:off x="4995863" y="2435225"/>
          <a:ext cx="3863975" cy="3073400"/>
        </p:xfrm>
        <a:graphic>
          <a:graphicData uri="http://schemas.openxmlformats.org/presentationml/2006/ole">
            <p:oleObj spid="_x0000_s203781" r:id="rId4" imgW="3865199" imgH="3072650" progId="Excel.Char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615950" y="0"/>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 1°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55D820AF-2965-408D-9314-1EB02F866BEC}" type="slidenum">
              <a:rPr lang="it-IT" smtClean="0"/>
              <a:pPr>
                <a:defRPr/>
              </a:pPr>
              <a:t>31</a:t>
            </a:fld>
            <a:endParaRPr lang="it-IT"/>
          </a:p>
        </p:txBody>
      </p:sp>
      <p:sp>
        <p:nvSpPr>
          <p:cNvPr id="20480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0480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04806" name="Text Box 4"/>
          <p:cNvSpPr txBox="1">
            <a:spLocks noChangeAspect="1" noChangeArrowheads="1"/>
          </p:cNvSpPr>
          <p:nvPr/>
        </p:nvSpPr>
        <p:spPr bwMode="auto">
          <a:xfrm>
            <a:off x="6802438" y="16224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2" name="Rettangolo arrotondato 11"/>
          <p:cNvSpPr/>
          <p:nvPr/>
        </p:nvSpPr>
        <p:spPr bwMode="auto">
          <a:xfrm>
            <a:off x="7019925" y="1557338"/>
            <a:ext cx="1584325" cy="417512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8" name="Ovale 17"/>
          <p:cNvSpPr/>
          <p:nvPr/>
        </p:nvSpPr>
        <p:spPr bwMode="auto">
          <a:xfrm>
            <a:off x="7061200" y="4868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7059613" y="29241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4813" name="Text Box 4"/>
          <p:cNvSpPr txBox="1">
            <a:spLocks noChangeAspect="1" noChangeArrowheads="1"/>
          </p:cNvSpPr>
          <p:nvPr/>
        </p:nvSpPr>
        <p:spPr bwMode="auto">
          <a:xfrm>
            <a:off x="7019925" y="2420938"/>
            <a:ext cx="1046163"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IISEM.2013</a:t>
            </a:r>
          </a:p>
        </p:txBody>
      </p:sp>
      <p:graphicFrame>
        <p:nvGraphicFramePr>
          <p:cNvPr id="204814" name="Object 3"/>
          <p:cNvGraphicFramePr>
            <a:graphicFrameLocks noChangeAspect="1"/>
          </p:cNvGraphicFramePr>
          <p:nvPr/>
        </p:nvGraphicFramePr>
        <p:xfrm>
          <a:off x="711200" y="1625600"/>
          <a:ext cx="6142038" cy="4664075"/>
        </p:xfrm>
        <a:graphic>
          <a:graphicData uri="http://schemas.openxmlformats.org/presentationml/2006/ole">
            <p:oleObj spid="_x0000_s204814" r:id="rId3" imgW="6139204" imgH="4663844" progId="Excel.Chart.8">
              <p:embed/>
            </p:oleObj>
          </a:graphicData>
        </a:graphic>
      </p:graphicFrame>
      <p:sp>
        <p:nvSpPr>
          <p:cNvPr id="28" name="Ovale 27"/>
          <p:cNvSpPr/>
          <p:nvPr/>
        </p:nvSpPr>
        <p:spPr bwMode="auto">
          <a:xfrm>
            <a:off x="7862888" y="4872038"/>
            <a:ext cx="647700" cy="360362"/>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9" name="Ovale 28"/>
          <p:cNvSpPr/>
          <p:nvPr/>
        </p:nvSpPr>
        <p:spPr bwMode="auto">
          <a:xfrm>
            <a:off x="7862888" y="2927350"/>
            <a:ext cx="647700" cy="360363"/>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4817" name="Text Box 4"/>
          <p:cNvSpPr txBox="1">
            <a:spLocks noChangeAspect="1" noChangeArrowheads="1"/>
          </p:cNvSpPr>
          <p:nvPr/>
        </p:nvSpPr>
        <p:spPr bwMode="auto">
          <a:xfrm>
            <a:off x="7716838" y="2422525"/>
            <a:ext cx="1046162"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ISEM.2014</a:t>
            </a:r>
          </a:p>
        </p:txBody>
      </p:sp>
      <p:sp>
        <p:nvSpPr>
          <p:cNvPr id="31" name="CasellaDiTesto 30"/>
          <p:cNvSpPr txBox="1"/>
          <p:nvPr/>
        </p:nvSpPr>
        <p:spPr>
          <a:xfrm>
            <a:off x="7977188" y="4879975"/>
            <a:ext cx="433387" cy="306388"/>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32" name="CasellaDiTesto 31"/>
          <p:cNvSpPr txBox="1"/>
          <p:nvPr/>
        </p:nvSpPr>
        <p:spPr>
          <a:xfrm>
            <a:off x="7978775" y="2970213"/>
            <a:ext cx="431800"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3" name="CasellaDiTesto 32"/>
          <p:cNvSpPr txBox="1"/>
          <p:nvPr/>
        </p:nvSpPr>
        <p:spPr>
          <a:xfrm>
            <a:off x="7162800" y="4906963"/>
            <a:ext cx="433388" cy="306387"/>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34" name="CasellaDiTesto 33"/>
          <p:cNvSpPr txBox="1"/>
          <p:nvPr/>
        </p:nvSpPr>
        <p:spPr>
          <a:xfrm>
            <a:off x="7162800" y="2970213"/>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204822" name="Freccia in giù 22"/>
          <p:cNvSpPr>
            <a:spLocks noChangeArrowheads="1"/>
          </p:cNvSpPr>
          <p:nvPr/>
        </p:nvSpPr>
        <p:spPr bwMode="auto">
          <a:xfrm>
            <a:off x="8640763" y="490696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 name="Uguale 1"/>
          <p:cNvSpPr/>
          <p:nvPr/>
        </p:nvSpPr>
        <p:spPr bwMode="auto">
          <a:xfrm>
            <a:off x="8578850" y="2903538"/>
            <a:ext cx="457200" cy="37465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415B04A9-9853-4B82-8BB9-31CAA0A2AA8F}" type="slidenum">
              <a:rPr lang="it-IT" smtClean="0"/>
              <a:pPr>
                <a:defRPr/>
              </a:pPr>
              <a:t>32</a:t>
            </a:fld>
            <a:endParaRPr lang="it-IT"/>
          </a:p>
        </p:txBody>
      </p:sp>
      <p:sp>
        <p:nvSpPr>
          <p:cNvPr id="20582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196975"/>
          <a:ext cx="8137525" cy="35941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7920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TECNICI DEL SERVIZIO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5315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924738">
                <a:tc>
                  <a:txBody>
                    <a:bodyPr/>
                    <a:lstStyle/>
                    <a:p>
                      <a:pPr algn="l" rtl="0" fontAlgn="ctr"/>
                      <a:r>
                        <a:rPr lang="it-IT" sz="1200" b="0" i="1" u="none" strike="noStrike" dirty="0">
                          <a:solidFill>
                            <a:srgbClr val="000000"/>
                          </a:solidFill>
                          <a:latin typeface="Arial"/>
                        </a:rPr>
                        <a:t>Continuità del servizio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smtClean="0">
                          <a:solidFill>
                            <a:srgbClr val="000000"/>
                          </a:solidFill>
                          <a:effectLst/>
                          <a:latin typeface="Arial"/>
                        </a:rPr>
                        <a:t>2%</a:t>
                      </a:r>
                      <a:endParaRPr lang="it-IT" sz="14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smtClean="0">
                          <a:solidFill>
                            <a:srgbClr val="000000"/>
                          </a:solidFill>
                          <a:effectLst/>
                          <a:latin typeface="Arial"/>
                        </a:rPr>
                        <a:t>5%</a:t>
                      </a:r>
                      <a:endParaRPr lang="it-IT" sz="1400" b="0" i="0" u="none" strike="noStrike" dirty="0">
                        <a:solidFill>
                          <a:srgbClr val="000000"/>
                        </a:solidFill>
                        <a:effectLst/>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smtClean="0">
                          <a:solidFill>
                            <a:srgbClr val="000000"/>
                          </a:solidFill>
                          <a:effectLst/>
                          <a:latin typeface="Arial"/>
                        </a:rPr>
                        <a:t>93%</a:t>
                      </a:r>
                      <a:endParaRPr lang="it-IT" sz="1400" b="0" i="0" u="none" strike="noStrike" dirty="0">
                        <a:solidFill>
                          <a:srgbClr val="000000"/>
                        </a:solidFill>
                        <a:effectLst/>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effectLst/>
                          <a:latin typeface="Arial"/>
                        </a:rPr>
                        <a:t>7,8</a:t>
                      </a:r>
                      <a:endParaRPr lang="it-IT" sz="1400" b="0" i="0" u="none" strike="noStrike" dirty="0">
                        <a:effectLst/>
                        <a:latin typeface="Arial"/>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7,8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4%</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94%</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7,8</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24738">
                <a:tc>
                  <a:txBody>
                    <a:bodyPr/>
                    <a:lstStyle/>
                    <a:p>
                      <a:pPr algn="l" rtl="0" fontAlgn="ctr"/>
                      <a:r>
                        <a:rPr lang="it-IT" sz="1200" b="0" i="1" u="none" strike="noStrike" dirty="0">
                          <a:solidFill>
                            <a:srgbClr val="000000"/>
                          </a:solidFill>
                          <a:latin typeface="Arial"/>
                        </a:rPr>
                        <a:t>Livello di pressione dell'acqua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rtl="0" fontAlgn="ctr"/>
                      <a:r>
                        <a:rPr lang="it-IT" sz="1400" b="0" i="0" u="none" strike="noStrike" smtClean="0">
                          <a:solidFill>
                            <a:srgbClr val="000000"/>
                          </a:solidFill>
                          <a:effectLst/>
                          <a:latin typeface="Arial"/>
                        </a:rPr>
                        <a:t>3%</a:t>
                      </a:r>
                      <a:endParaRPr lang="it-IT" sz="1400" b="0" i="0" u="none" strike="noStrike">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smtClean="0">
                          <a:solidFill>
                            <a:srgbClr val="000000"/>
                          </a:solidFill>
                          <a:effectLst/>
                          <a:latin typeface="Arial"/>
                        </a:rPr>
                        <a:t>7%</a:t>
                      </a:r>
                      <a:endParaRPr lang="it-IT" sz="14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smtClean="0">
                          <a:solidFill>
                            <a:srgbClr val="000000"/>
                          </a:solidFill>
                          <a:effectLst/>
                          <a:latin typeface="Arial"/>
                        </a:rPr>
                        <a:t>90%</a:t>
                      </a:r>
                      <a:endParaRPr lang="it-IT" sz="14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effectLst/>
                          <a:latin typeface="Arial"/>
                        </a:rPr>
                        <a:t>7,6</a:t>
                      </a:r>
                      <a:endParaRPr lang="it-IT" sz="1400" b="0" i="0" u="none" strike="noStrike" dirty="0">
                        <a:effectLst/>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3%</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5%</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93%</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latin typeface="Arial"/>
                        </a:rPr>
                        <a:t>7,6</a:t>
                      </a:r>
                    </a:p>
                  </a:txBody>
                  <a:tcPr marL="0" marR="0" marT="0" marB="0" anchor="ctr">
                    <a:lnT w="19050" cap="flat" cmpd="sng" algn="ctr">
                      <a:solidFill>
                        <a:schemeClr val="tx1"/>
                      </a:solidFill>
                      <a:prstDash val="sysDot"/>
                      <a:round/>
                      <a:headEnd type="none" w="med" len="med"/>
                      <a:tailEnd type="none" w="med" len="med"/>
                    </a:lnT>
                  </a:tcPr>
                </a:tc>
              </a:tr>
            </a:tbl>
          </a:graphicData>
        </a:graphic>
      </p:graphicFrame>
      <p:sp>
        <p:nvSpPr>
          <p:cNvPr id="205882" name="CasellaDiTesto 16"/>
          <p:cNvSpPr txBox="1">
            <a:spLocks noChangeArrowheads="1"/>
          </p:cNvSpPr>
          <p:nvPr/>
        </p:nvSpPr>
        <p:spPr bwMode="auto">
          <a:xfrm>
            <a:off x="1908175" y="263683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3" name="CasellaDiTesto 17"/>
          <p:cNvSpPr txBox="1">
            <a:spLocks noChangeArrowheads="1"/>
          </p:cNvSpPr>
          <p:nvPr/>
        </p:nvSpPr>
        <p:spPr bwMode="auto">
          <a:xfrm>
            <a:off x="2582863" y="2617788"/>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4" name="CasellaDiTesto 18"/>
          <p:cNvSpPr txBox="1">
            <a:spLocks noChangeArrowheads="1"/>
          </p:cNvSpPr>
          <p:nvPr/>
        </p:nvSpPr>
        <p:spPr bwMode="auto">
          <a:xfrm>
            <a:off x="3087688" y="2617788"/>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5" name="CasellaDiTesto 19"/>
          <p:cNvSpPr txBox="1">
            <a:spLocks noChangeArrowheads="1"/>
          </p:cNvSpPr>
          <p:nvPr/>
        </p:nvSpPr>
        <p:spPr bwMode="auto">
          <a:xfrm>
            <a:off x="4211638" y="2617788"/>
            <a:ext cx="56197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6" name="CasellaDiTesto 20"/>
          <p:cNvSpPr txBox="1">
            <a:spLocks noChangeArrowheads="1"/>
          </p:cNvSpPr>
          <p:nvPr/>
        </p:nvSpPr>
        <p:spPr bwMode="auto">
          <a:xfrm>
            <a:off x="4919663" y="26193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7" name="CasellaDiTesto 21"/>
          <p:cNvSpPr txBox="1">
            <a:spLocks noChangeArrowheads="1"/>
          </p:cNvSpPr>
          <p:nvPr/>
        </p:nvSpPr>
        <p:spPr bwMode="auto">
          <a:xfrm>
            <a:off x="5422900" y="2619375"/>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8" name="CasellaDiTesto 22"/>
          <p:cNvSpPr txBox="1">
            <a:spLocks noChangeArrowheads="1"/>
          </p:cNvSpPr>
          <p:nvPr/>
        </p:nvSpPr>
        <p:spPr bwMode="auto">
          <a:xfrm>
            <a:off x="6629400" y="264318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9" name="CasellaDiTesto 23"/>
          <p:cNvSpPr txBox="1">
            <a:spLocks noChangeArrowheads="1"/>
          </p:cNvSpPr>
          <p:nvPr/>
        </p:nvSpPr>
        <p:spPr bwMode="auto">
          <a:xfrm>
            <a:off x="7304088" y="26225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90" name="CasellaDiTesto 26"/>
          <p:cNvSpPr txBox="1">
            <a:spLocks noChangeArrowheads="1"/>
          </p:cNvSpPr>
          <p:nvPr/>
        </p:nvSpPr>
        <p:spPr bwMode="auto">
          <a:xfrm>
            <a:off x="7808913" y="26225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TECNICI DEL SERVIZIO - </a:t>
            </a:r>
            <a:r>
              <a:rPr lang="it-IT" sz="2100" i="1">
                <a:solidFill>
                  <a:srgbClr val="3366CC"/>
                </a:solidFill>
                <a:cs typeface="Arial" charset="0"/>
              </a:rPr>
              <a:t>1° SEMESTRE 2014</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 </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69E84122-7DBE-4960-A040-22AEE2D21007}" type="slidenum">
              <a:rPr lang="it-IT" smtClean="0"/>
              <a:pPr>
                <a:defRPr/>
              </a:pPr>
              <a:t>33</a:t>
            </a:fld>
            <a:endParaRPr lang="it-IT"/>
          </a:p>
        </p:txBody>
      </p:sp>
      <p:sp>
        <p:nvSpPr>
          <p:cNvPr id="20685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06854" name="Object 3"/>
          <p:cNvGraphicFramePr>
            <a:graphicFrameLocks noChangeAspect="1"/>
          </p:cNvGraphicFramePr>
          <p:nvPr/>
        </p:nvGraphicFramePr>
        <p:xfrm>
          <a:off x="849313" y="1649413"/>
          <a:ext cx="7223125" cy="4664075"/>
        </p:xfrm>
        <a:graphic>
          <a:graphicData uri="http://schemas.openxmlformats.org/presentationml/2006/ole">
            <p:oleObj spid="_x0000_s206854"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Text Box 4"/>
          <p:cNvSpPr txBox="1">
            <a:spLocks noChangeArrowheads="1"/>
          </p:cNvSpPr>
          <p:nvPr/>
        </p:nvSpPr>
        <p:spPr bwMode="auto">
          <a:xfrm>
            <a:off x="1416050" y="88741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43638" y="88741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2713" y="5475288"/>
            <a:ext cx="1182687"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313" y="557847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4412" y="298767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21531" y="470296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341438" y="3030538"/>
            <a:ext cx="1931987" cy="19526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b="1" dirty="0">
                <a:solidFill>
                  <a:schemeClr val="tx1"/>
                </a:solidFill>
                <a:latin typeface="+mn-lt"/>
              </a:rPr>
              <a:t>88%</a:t>
            </a:r>
          </a:p>
        </p:txBody>
      </p:sp>
      <p:sp>
        <p:nvSpPr>
          <p:cNvPr id="2078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ASPETTI TECNICI</a:t>
            </a:r>
          </a:p>
        </p:txBody>
      </p:sp>
      <p:pic>
        <p:nvPicPr>
          <p:cNvPr id="207882" name="Picture 40" descr="AEN_159"/>
          <p:cNvPicPr>
            <a:picLocks noChangeAspect="1" noChangeArrowheads="1"/>
          </p:cNvPicPr>
          <p:nvPr/>
        </p:nvPicPr>
        <p:blipFill>
          <a:blip r:embed="rId3"/>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07883" name="Picture 41" descr="lente"/>
          <p:cNvPicPr>
            <a:picLocks noChangeAspect="1" noChangeArrowheads="1"/>
          </p:cNvPicPr>
          <p:nvPr/>
        </p:nvPicPr>
        <p:blipFill>
          <a:blip r:embed="rId4"/>
          <a:srcRect/>
          <a:stretch>
            <a:fillRect/>
          </a:stretch>
        </p:blipFill>
        <p:spPr bwMode="auto">
          <a:xfrm>
            <a:off x="785813" y="581025"/>
            <a:ext cx="639762" cy="642938"/>
          </a:xfrm>
          <a:prstGeom prst="rect">
            <a:avLst/>
          </a:prstGeom>
          <a:solidFill>
            <a:schemeClr val="bg1"/>
          </a:solidFill>
          <a:ln w="28575">
            <a:noFill/>
            <a:miter lim="800000"/>
            <a:headEnd/>
            <a:tailEnd/>
          </a:ln>
        </p:spPr>
      </p:pic>
      <p:pic>
        <p:nvPicPr>
          <p:cNvPr id="207884" name="Picture 45" descr="marketing_usability_main">
            <a:hlinkClick r:id="rId5"/>
          </p:cNvPr>
          <p:cNvPicPr>
            <a:picLocks noChangeAspect="1" noChangeArrowheads="1"/>
          </p:cNvPicPr>
          <p:nvPr/>
        </p:nvPicPr>
        <p:blipFill>
          <a:blip r:embed="rId6"/>
          <a:srcRect/>
          <a:stretch>
            <a:fillRect/>
          </a:stretch>
        </p:blipFill>
        <p:spPr bwMode="auto">
          <a:xfrm>
            <a:off x="7500938" y="5429250"/>
            <a:ext cx="747712" cy="592138"/>
          </a:xfrm>
          <a:prstGeom prst="rect">
            <a:avLst/>
          </a:prstGeom>
          <a:solidFill>
            <a:schemeClr val="bg1"/>
          </a:solidFill>
          <a:ln w="28575">
            <a:noFill/>
            <a:miter lim="800000"/>
            <a:headEnd/>
            <a:tailEnd/>
          </a:ln>
        </p:spPr>
      </p:pic>
      <p:pic>
        <p:nvPicPr>
          <p:cNvPr id="207885" name="Picture 46" descr="BWBW0157"/>
          <p:cNvPicPr>
            <a:picLocks noChangeAspect="1" noChangeArrowheads="1"/>
          </p:cNvPicPr>
          <p:nvPr/>
        </p:nvPicPr>
        <p:blipFill>
          <a:blip r:embed="rId7"/>
          <a:srcRect/>
          <a:stretch>
            <a:fillRect/>
          </a:stretch>
        </p:blipFill>
        <p:spPr bwMode="auto">
          <a:xfrm>
            <a:off x="860425" y="5257800"/>
            <a:ext cx="450850" cy="514350"/>
          </a:xfrm>
          <a:prstGeom prst="rect">
            <a:avLst/>
          </a:prstGeom>
          <a:noFill/>
          <a:ln w="9525">
            <a:noFill/>
            <a:miter lim="800000"/>
            <a:headEnd/>
            <a:tailEnd/>
          </a:ln>
        </p:spPr>
      </p:pic>
      <p:graphicFrame>
        <p:nvGraphicFramePr>
          <p:cNvPr id="207886" name="Grafico 31"/>
          <p:cNvGraphicFramePr>
            <a:graphicFrameLocks/>
          </p:cNvGraphicFramePr>
          <p:nvPr/>
        </p:nvGraphicFramePr>
        <p:xfrm>
          <a:off x="1244600" y="1149350"/>
          <a:ext cx="6426200" cy="4394200"/>
        </p:xfrm>
        <a:graphic>
          <a:graphicData uri="http://schemas.openxmlformats.org/presentationml/2006/ole">
            <p:oleObj spid="_x0000_s207886" r:id="rId8" imgW="6425741" imgH="4395597" progId="Excel.Chart.8">
              <p:embed/>
            </p:oleObj>
          </a:graphicData>
        </a:graphic>
      </p:graphicFrame>
      <p:sp>
        <p:nvSpPr>
          <p:cNvPr id="37" name="Rectangle 23"/>
          <p:cNvSpPr>
            <a:spLocks noChangeArrowheads="1"/>
          </p:cNvSpPr>
          <p:nvPr/>
        </p:nvSpPr>
        <p:spPr bwMode="auto">
          <a:xfrm rot="16200000">
            <a:off x="3789363" y="4560888"/>
            <a:ext cx="1703387" cy="16033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50%</a:t>
            </a:r>
            <a:endParaRPr lang="it-IT" sz="900" b="1" dirty="0">
              <a:solidFill>
                <a:schemeClr val="tx1"/>
              </a:solidFill>
              <a:latin typeface="+mn-lt"/>
            </a:endParaRPr>
          </a:p>
        </p:txBody>
      </p:sp>
      <p:sp>
        <p:nvSpPr>
          <p:cNvPr id="38" name="Text Box 36"/>
          <p:cNvSpPr txBox="1">
            <a:spLocks noChangeArrowheads="1"/>
          </p:cNvSpPr>
          <p:nvPr/>
        </p:nvSpPr>
        <p:spPr bwMode="auto">
          <a:xfrm rot="-5400000">
            <a:off x="819944" y="122634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438" y="569912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4" name="Rectangle 22"/>
          <p:cNvSpPr>
            <a:spLocks noChangeArrowheads="1"/>
          </p:cNvSpPr>
          <p:nvPr/>
        </p:nvSpPr>
        <p:spPr bwMode="auto">
          <a:xfrm>
            <a:off x="6516688" y="2420938"/>
            <a:ext cx="995362"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CONTINUITÀ DEL SERVIZIO</a:t>
            </a:r>
          </a:p>
        </p:txBody>
      </p:sp>
      <p:sp>
        <p:nvSpPr>
          <p:cNvPr id="35" name="Rectangle 22"/>
          <p:cNvSpPr>
            <a:spLocks noChangeArrowheads="1"/>
          </p:cNvSpPr>
          <p:nvPr/>
        </p:nvSpPr>
        <p:spPr bwMode="auto">
          <a:xfrm>
            <a:off x="1547813" y="3500438"/>
            <a:ext cx="1917700" cy="3048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LIVELLO </a:t>
            </a:r>
            <a:r>
              <a:rPr lang="it-IT" sz="900" dirty="0" err="1">
                <a:solidFill>
                  <a:schemeClr val="tx1"/>
                </a:solidFill>
                <a:latin typeface="+mn-lt"/>
              </a:rPr>
              <a:t>DI</a:t>
            </a:r>
            <a:r>
              <a:rPr lang="it-IT" sz="900" dirty="0">
                <a:solidFill>
                  <a:schemeClr val="tx1"/>
                </a:solidFill>
                <a:latin typeface="+mn-lt"/>
              </a:rPr>
              <a:t> PRESSIONE DELL'ACQUA</a:t>
            </a:r>
          </a:p>
        </p:txBody>
      </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27" name="Rectangle 23"/>
          <p:cNvSpPr>
            <a:spLocks noChangeArrowheads="1"/>
          </p:cNvSpPr>
          <p:nvPr/>
        </p:nvSpPr>
        <p:spPr bwMode="auto">
          <a:xfrm>
            <a:off x="4518025" y="3138488"/>
            <a:ext cx="2286000" cy="1460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93,2%</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7" name="Object 71"/>
          <p:cNvGraphicFramePr>
            <a:graphicFrameLocks noChangeAspect="1"/>
          </p:cNvGraphicFramePr>
          <p:nvPr/>
        </p:nvGraphicFramePr>
        <p:xfrm>
          <a:off x="709613" y="1625600"/>
          <a:ext cx="6007100" cy="4597400"/>
        </p:xfrm>
        <a:graphic>
          <a:graphicData uri="http://schemas.openxmlformats.org/presentationml/2006/ole">
            <p:oleObj spid="_x0000_s208897" r:id="rId3" imgW="6011177" imgH="4596782" progId="Excel.Chart.8">
              <p:embed/>
            </p:oleObj>
          </a:graphicData>
        </a:graphic>
      </p:graphicFrame>
      <p:sp>
        <p:nvSpPr>
          <p:cNvPr id="208898" name="Rectangle 12"/>
          <p:cNvSpPr>
            <a:spLocks noChangeArrowheads="1"/>
          </p:cNvSpPr>
          <p:nvPr/>
        </p:nvSpPr>
        <p:spPr bwMode="auto">
          <a:xfrm>
            <a:off x="6737350"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08899" name="Rectangle 13"/>
          <p:cNvSpPr>
            <a:spLocks noChangeArrowheads="1"/>
          </p:cNvSpPr>
          <p:nvPr/>
        </p:nvSpPr>
        <p:spPr bwMode="auto">
          <a:xfrm>
            <a:off x="6665913" y="3573463"/>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08900" name="Rectangle 14"/>
          <p:cNvSpPr>
            <a:spLocks noChangeArrowheads="1"/>
          </p:cNvSpPr>
          <p:nvPr/>
        </p:nvSpPr>
        <p:spPr bwMode="auto">
          <a:xfrm>
            <a:off x="6737350" y="52832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089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9874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intervento tecnico, ritiene che il servizio …</a:t>
            </a:r>
          </a:p>
        </p:txBody>
      </p:sp>
      <p:sp>
        <p:nvSpPr>
          <p:cNvPr id="11" name="Segnaposto numero diapositiva 10"/>
          <p:cNvSpPr>
            <a:spLocks noGrp="1"/>
          </p:cNvSpPr>
          <p:nvPr>
            <p:ph type="sldNum" sz="quarter" idx="10"/>
          </p:nvPr>
        </p:nvSpPr>
        <p:spPr/>
        <p:txBody>
          <a:bodyPr/>
          <a:lstStyle/>
          <a:p>
            <a:pPr>
              <a:defRPr/>
            </a:pPr>
            <a:fld id="{E7B59DA8-57B0-4AD2-ACEA-25EB826A2FD7}" type="slidenum">
              <a:rPr lang="it-IT" smtClean="0"/>
              <a:pPr>
                <a:defRPr/>
              </a:pPr>
              <a:t>35</a:t>
            </a:fld>
            <a:endParaRPr lang="it-IT"/>
          </a:p>
        </p:txBody>
      </p:sp>
      <p:sp>
        <p:nvSpPr>
          <p:cNvPr id="20890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p:txBody>
          <a:bodyPr/>
          <a:lstStyle/>
          <a:p>
            <a:pPr eaLnBrk="1" hangingPunct="1"/>
            <a:r>
              <a:rPr lang="it-IT" smtClean="0"/>
              <a:t>IL SERVIZIO TELEFONICO DI SEGNALAZIONE GUASTI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E41DAE8B-E72D-451C-B902-751C37063C67}" type="slidenum">
              <a:rPr lang="it-IT" smtClean="0"/>
              <a:pPr>
                <a:defRPr/>
              </a:pPr>
              <a:t>36</a:t>
            </a:fld>
            <a:endParaRPr lang="it-IT"/>
          </a:p>
        </p:txBody>
      </p:sp>
      <p:sp>
        <p:nvSpPr>
          <p:cNvPr id="209924" name="Rectangle 7"/>
          <p:cNvSpPr>
            <a:spLocks noChangeArrowheads="1"/>
          </p:cNvSpPr>
          <p:nvPr/>
        </p:nvSpPr>
        <p:spPr bwMode="auto">
          <a:xfrm>
            <a:off x="1547813" y="2492375"/>
            <a:ext cx="6696075" cy="2592388"/>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SEGNALAZIONE GUASTI</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trovare libera la linea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seguire le indicazione date dal risponditore automatico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le correttezza delle informazioni fornite dall’addetto che le ha risposto al telefono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che le ha risposto al telefono</a:t>
            </a:r>
          </a:p>
        </p:txBody>
      </p:sp>
      <p:sp>
        <p:nvSpPr>
          <p:cNvPr id="20992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094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TREND</a:t>
            </a:r>
          </a:p>
        </p:txBody>
      </p:sp>
      <p:graphicFrame>
        <p:nvGraphicFramePr>
          <p:cNvPr id="210947" name="Object 71"/>
          <p:cNvGraphicFramePr>
            <a:graphicFrameLocks noChangeAspect="1"/>
          </p:cNvGraphicFramePr>
          <p:nvPr/>
        </p:nvGraphicFramePr>
        <p:xfrm>
          <a:off x="863600" y="1735138"/>
          <a:ext cx="8080375" cy="4337050"/>
        </p:xfrm>
        <a:graphic>
          <a:graphicData uri="http://schemas.openxmlformats.org/presentationml/2006/ole">
            <p:oleObj spid="_x0000_s210947" r:id="rId3" imgW="8077900" imgH="4334632" progId="Excel.Chart.8">
              <p:embed/>
            </p:oleObj>
          </a:graphicData>
        </a:graphic>
      </p:graphicFrame>
      <p:sp>
        <p:nvSpPr>
          <p:cNvPr id="460805"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0949" name="Rectangle 6"/>
          <p:cNvSpPr>
            <a:spLocks noChangeArrowheads="1"/>
          </p:cNvSpPr>
          <p:nvPr/>
        </p:nvSpPr>
        <p:spPr bwMode="auto">
          <a:xfrm>
            <a:off x="4035425" y="1606550"/>
            <a:ext cx="1655763" cy="249238"/>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21095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(102 CASI AD HOC)</a:t>
            </a:r>
          </a:p>
        </p:txBody>
      </p:sp>
      <p:sp>
        <p:nvSpPr>
          <p:cNvPr id="9" name="Segnaposto numero diapositiva 8"/>
          <p:cNvSpPr>
            <a:spLocks noGrp="1"/>
          </p:cNvSpPr>
          <p:nvPr>
            <p:ph type="sldNum" sz="quarter" idx="10"/>
          </p:nvPr>
        </p:nvSpPr>
        <p:spPr/>
        <p:txBody>
          <a:bodyPr/>
          <a:lstStyle/>
          <a:p>
            <a:pPr>
              <a:defRPr/>
            </a:pPr>
            <a:fld id="{AA07C580-3D15-4612-BBDA-2F4D902008FD}" type="slidenum">
              <a:rPr lang="it-IT" smtClean="0"/>
              <a:pPr>
                <a:defRPr/>
              </a:pPr>
              <a:t>37</a:t>
            </a:fld>
            <a:endParaRPr lang="it-IT"/>
          </a:p>
        </p:txBody>
      </p:sp>
      <p:sp>
        <p:nvSpPr>
          <p:cNvPr id="210952" name="Ovale 10"/>
          <p:cNvSpPr>
            <a:spLocks noChangeArrowheads="1"/>
          </p:cNvSpPr>
          <p:nvPr/>
        </p:nvSpPr>
        <p:spPr bwMode="auto">
          <a:xfrm>
            <a:off x="8172450" y="1844675"/>
            <a:ext cx="684213"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0953" name="Triangolo isoscele 11"/>
          <p:cNvSpPr>
            <a:spLocks noChangeArrowheads="1"/>
          </p:cNvSpPr>
          <p:nvPr/>
        </p:nvSpPr>
        <p:spPr bwMode="auto">
          <a:xfrm>
            <a:off x="7920038" y="1989138"/>
            <a:ext cx="215900" cy="144462"/>
          </a:xfrm>
          <a:prstGeom prst="triangle">
            <a:avLst>
              <a:gd name="adj" fmla="val 50000"/>
            </a:avLst>
          </a:prstGeom>
          <a:solidFill>
            <a:srgbClr val="008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19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1° SEMESTRE 2014</a:t>
            </a:r>
          </a:p>
        </p:txBody>
      </p:sp>
      <p:sp>
        <p:nvSpPr>
          <p:cNvPr id="7" name="Segnaposto numero diapositiva 6"/>
          <p:cNvSpPr>
            <a:spLocks noGrp="1"/>
          </p:cNvSpPr>
          <p:nvPr>
            <p:ph type="sldNum" sz="quarter" idx="10"/>
          </p:nvPr>
        </p:nvSpPr>
        <p:spPr/>
        <p:txBody>
          <a:bodyPr/>
          <a:lstStyle/>
          <a:p>
            <a:pPr>
              <a:defRPr/>
            </a:pPr>
            <a:fld id="{600B7294-D003-4E93-8DF9-6CA98F0DB541}" type="slidenum">
              <a:rPr lang="it-IT" smtClean="0"/>
              <a:pPr>
                <a:defRPr/>
              </a:pPr>
              <a:t>38</a:t>
            </a:fld>
            <a:endParaRPr lang="it-IT"/>
          </a:p>
        </p:txBody>
      </p:sp>
      <p:graphicFrame>
        <p:nvGraphicFramePr>
          <p:cNvPr id="8" name="Group 76"/>
          <p:cNvGraphicFramePr>
            <a:graphicFrameLocks noGrp="1"/>
          </p:cNvGraphicFramePr>
          <p:nvPr/>
        </p:nvGraphicFramePr>
        <p:xfrm>
          <a:off x="755650" y="1916113"/>
          <a:ext cx="7777163" cy="3668712"/>
        </p:xfrm>
        <a:graphic>
          <a:graphicData uri="http://schemas.openxmlformats.org/drawingml/2006/table">
            <a:tbl>
              <a:tblPr/>
              <a:tblGrid>
                <a:gridCol w="1321098"/>
                <a:gridCol w="1075961"/>
                <a:gridCol w="1075961"/>
                <a:gridCol w="1075961"/>
                <a:gridCol w="1075961"/>
                <a:gridCol w="1075961"/>
                <a:gridCol w="1075961"/>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latin typeface="Arial"/>
                        </a:rPr>
                        <a:t>17%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smtClean="0">
                          <a:solidFill>
                            <a:srgbClr val="000000"/>
                          </a:solidFill>
                          <a:latin typeface="Arial"/>
                        </a:rPr>
                        <a:t>50%</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0" i="0" u="none" strike="noStrike" dirty="0">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smtClean="0">
                          <a:solidFill>
                            <a:srgbClr val="000000"/>
                          </a:solidFill>
                          <a:latin typeface="Arial"/>
                        </a:rPr>
                        <a:t>64%</a:t>
                      </a:r>
                      <a:endParaRPr lang="it-IT" sz="1400" b="1" i="0" u="none" strike="noStrike" dirty="0">
                        <a:solidFill>
                          <a:srgbClr val="000000"/>
                        </a:solidFill>
                        <a:latin typeface="Arial"/>
                      </a:endParaRP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24%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0"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latin typeface="Arial"/>
                        </a:rPr>
                        <a:t>16%</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latin typeface="Arial"/>
                        </a:rPr>
                        <a:t>3%</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7,4</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2034"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(102 CASI AD HOC)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SEGNALAZIONE GUASTI</a:t>
            </a:r>
            <a:br>
              <a:rPr lang="it-IT" sz="2100">
                <a:solidFill>
                  <a:srgbClr val="3366CC"/>
                </a:solidFill>
                <a:cs typeface="Arial" charset="0"/>
              </a:rPr>
            </a:br>
            <a:r>
              <a:rPr lang="it-IT" sz="2100" i="1">
                <a:solidFill>
                  <a:srgbClr val="3366CC"/>
                </a:solidFill>
                <a:cs typeface="Arial" charset="0"/>
              </a:rPr>
              <a:t> 1° SEMESTRE 2014</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11934125-8D58-4696-969A-76403906F525}" type="slidenum">
              <a:rPr lang="it-IT" smtClean="0"/>
              <a:pPr>
                <a:defRPr/>
              </a:pPr>
              <a:t>39</a:t>
            </a:fld>
            <a:endParaRPr lang="it-IT"/>
          </a:p>
        </p:txBody>
      </p:sp>
      <p:grpSp>
        <p:nvGrpSpPr>
          <p:cNvPr id="212996" name="Group 3"/>
          <p:cNvGrpSpPr>
            <a:grpSpLocks/>
          </p:cNvGrpSpPr>
          <p:nvPr/>
        </p:nvGrpSpPr>
        <p:grpSpPr bwMode="auto">
          <a:xfrm>
            <a:off x="900113" y="1789113"/>
            <a:ext cx="7997825" cy="3603625"/>
            <a:chOff x="559" y="1146"/>
            <a:chExt cx="5038" cy="2270"/>
          </a:xfrm>
        </p:grpSpPr>
        <p:grpSp>
          <p:nvGrpSpPr>
            <p:cNvPr id="212998" name="Group 4"/>
            <p:cNvGrpSpPr>
              <a:grpSpLocks/>
            </p:cNvGrpSpPr>
            <p:nvPr/>
          </p:nvGrpSpPr>
          <p:grpSpPr bwMode="auto">
            <a:xfrm>
              <a:off x="559" y="1146"/>
              <a:ext cx="2358" cy="2270"/>
              <a:chOff x="559" y="1344"/>
              <a:chExt cx="2358" cy="2270"/>
            </a:xfrm>
          </p:grpSpPr>
          <p:graphicFrame>
            <p:nvGraphicFramePr>
              <p:cNvPr id="213005" name="Object 5"/>
              <p:cNvGraphicFramePr>
                <a:graphicFrameLocks noChangeAspect="1"/>
              </p:cNvGraphicFramePr>
              <p:nvPr/>
            </p:nvGraphicFramePr>
            <p:xfrm>
              <a:off x="527" y="1710"/>
              <a:ext cx="2422" cy="1936"/>
            </p:xfrm>
            <a:graphic>
              <a:graphicData uri="http://schemas.openxmlformats.org/presentationml/2006/ole">
                <p:oleObj spid="_x0000_s213005" r:id="rId3" imgW="3846909" imgH="3072650" progId="Excel.Chart.8">
                  <p:embed/>
                </p:oleObj>
              </a:graphicData>
            </a:graphic>
          </p:graphicFrame>
          <p:sp>
            <p:nvSpPr>
              <p:cNvPr id="31" name="Rettangolo 19"/>
              <p:cNvSpPr/>
              <p:nvPr/>
            </p:nvSpPr>
            <p:spPr bwMode="auto">
              <a:xfrm>
                <a:off x="585" y="1751"/>
                <a:ext cx="2332"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3007"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13008"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3009"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13010"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12999"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3001"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13002"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3003"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13004"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12997" name="Object 3"/>
          <p:cNvGraphicFramePr>
            <a:graphicFrameLocks noChangeAspect="1"/>
          </p:cNvGraphicFramePr>
          <p:nvPr/>
        </p:nvGraphicFramePr>
        <p:xfrm>
          <a:off x="5130800" y="2387600"/>
          <a:ext cx="3759200" cy="3073400"/>
        </p:xfrm>
        <a:graphic>
          <a:graphicData uri="http://schemas.openxmlformats.org/presentationml/2006/ole">
            <p:oleObj spid="_x0000_s212997"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it-IT" smtClean="0"/>
              <a:t>GLI OBIETTIVI DELL’INDAGINE</a:t>
            </a:r>
          </a:p>
        </p:txBody>
      </p:sp>
      <p:sp>
        <p:nvSpPr>
          <p:cNvPr id="18434" name="Rectangle 205"/>
          <p:cNvSpPr>
            <a:spLocks noGrp="1" noChangeArrowheads="1"/>
          </p:cNvSpPr>
          <p:nvPr>
            <p:ph type="body" idx="4294967295"/>
          </p:nvPr>
        </p:nvSpPr>
        <p:spPr>
          <a:xfrm>
            <a:off x="747713" y="1000125"/>
            <a:ext cx="8216900" cy="5145088"/>
          </a:xfrm>
          <a:solidFill>
            <a:schemeClr val="bg1"/>
          </a:solidFill>
        </p:spPr>
        <p:txBody>
          <a:bodyPr lIns="90000" tIns="46800" rIns="90000" bIns="46800"/>
          <a:lstStyle/>
          <a:p>
            <a:pPr marL="0" indent="0" algn="just" eaLnBrk="1" hangingPunct="1">
              <a:buFont typeface="Arial" charset="0"/>
              <a:buNone/>
            </a:pPr>
            <a:r>
              <a:rPr lang="it-IT" smtClean="0"/>
              <a:t>In linea con la politica aziendale orientata ad una gestione attenta e consapevole delle realtà idriche progressivamente acquisite, il Gruppo Acea conduce un monitoraggio semestrale della qualità percepita rispetto al servizio idrico erogato da Acquedotto del Fiora, mediante un’attività di </a:t>
            </a:r>
            <a:r>
              <a:rPr lang="it-IT" i="1" smtClean="0"/>
              <a:t>Customer Satisfaction </a:t>
            </a:r>
            <a:r>
              <a:rPr lang="it-IT" smtClean="0"/>
              <a:t>mirata a rilevare il livello di soddisfazione dei clienti serviti.</a:t>
            </a:r>
          </a:p>
          <a:p>
            <a:pPr marL="0" indent="0" algn="just" eaLnBrk="1" hangingPunct="1">
              <a:buFont typeface="Arial" charset="0"/>
              <a:buNone/>
            </a:pPr>
            <a:endParaRPr lang="it-IT" smtClean="0"/>
          </a:p>
          <a:p>
            <a:pPr marL="0" indent="0" algn="just" eaLnBrk="1" hangingPunct="1">
              <a:buFont typeface="Arial" charset="0"/>
              <a:buNone/>
            </a:pPr>
            <a:r>
              <a:rPr lang="it-IT" smtClean="0"/>
              <a:t>L’indagine ha l’obiettivo di rilevare i seguenti aspetti:</a:t>
            </a:r>
          </a:p>
          <a:p>
            <a:pPr lvl="1" algn="just" eaLnBrk="1" hangingPunct="1">
              <a:buFontTx/>
              <a:buNone/>
            </a:pPr>
            <a:endParaRPr lang="it-IT" smtClean="0"/>
          </a:p>
          <a:p>
            <a:pPr lvl="1" algn="just" eaLnBrk="1" hangingPunct="1">
              <a:lnSpc>
                <a:spcPct val="130000"/>
              </a:lnSpc>
              <a:buFont typeface="Wingdings" pitchFamily="2" charset="2"/>
              <a:buChar char="§"/>
            </a:pPr>
            <a:r>
              <a:rPr lang="it-IT" smtClean="0"/>
              <a:t>la soddisfazione dei clienti rispetto al servizio idrico nel complesso e ai principali fattori che lo compongono;</a:t>
            </a:r>
          </a:p>
          <a:p>
            <a:pPr lvl="1" algn="just" eaLnBrk="1" hangingPunct="1">
              <a:buFont typeface="Wingdings" pitchFamily="2" charset="2"/>
              <a:buChar char="§"/>
            </a:pPr>
            <a:r>
              <a:rPr lang="it-IT" smtClean="0"/>
              <a:t>la misura dei giudizi overall (complessivi) e sub-overall (parziali)</a:t>
            </a:r>
          </a:p>
          <a:p>
            <a:pPr lvl="1" algn="just" eaLnBrk="1" hangingPunct="1">
              <a:buFont typeface="Wingdings" pitchFamily="2" charset="2"/>
              <a:buChar char="§"/>
            </a:pPr>
            <a:r>
              <a:rPr lang="it-IT" smtClean="0"/>
              <a:t>l’individuazione delle priorità di miglioramento;</a:t>
            </a:r>
          </a:p>
          <a:p>
            <a:pPr lvl="1" algn="just" eaLnBrk="1" hangingPunct="1">
              <a:lnSpc>
                <a:spcPct val="130000"/>
              </a:lnSpc>
              <a:buFont typeface="Wingdings" pitchFamily="2" charset="2"/>
              <a:buChar char="§"/>
            </a:pPr>
            <a:r>
              <a:rPr lang="it-IT" smtClean="0"/>
              <a:t>l’uso dell’acqua</a:t>
            </a:r>
          </a:p>
          <a:p>
            <a:pPr lvl="1" algn="just" eaLnBrk="1" hangingPunct="1">
              <a:lnSpc>
                <a:spcPct val="130000"/>
              </a:lnSpc>
              <a:buFont typeface="Wingdings" pitchFamily="2" charset="2"/>
              <a:buChar char="§"/>
            </a:pPr>
            <a:r>
              <a:rPr lang="it-IT" smtClean="0"/>
              <a:t>il grado di soddisfazione rispetto ai canali di contatto aziendali (mediante indagini di call back).</a:t>
            </a:r>
          </a:p>
          <a:p>
            <a:pPr marL="0" indent="0" algn="just" eaLnBrk="1" hangingPunct="1">
              <a:buFont typeface="Arial" charset="0"/>
              <a:buNone/>
            </a:pPr>
            <a:endParaRPr lang="it-IT" smtClean="0"/>
          </a:p>
          <a:p>
            <a:pPr marL="0" indent="0" algn="just" eaLnBrk="1" hangingPunct="1">
              <a:buFont typeface="Arial" charset="0"/>
              <a:buNone/>
            </a:pPr>
            <a:endParaRPr lang="it-IT" smtClean="0"/>
          </a:p>
        </p:txBody>
      </p:sp>
      <p:sp>
        <p:nvSpPr>
          <p:cNvPr id="4" name="Segnaposto numero diapositiva 3"/>
          <p:cNvSpPr>
            <a:spLocks noGrp="1"/>
          </p:cNvSpPr>
          <p:nvPr>
            <p:ph type="sldNum" sz="quarter" idx="10"/>
          </p:nvPr>
        </p:nvSpPr>
        <p:spPr/>
        <p:txBody>
          <a:bodyPr/>
          <a:lstStyle/>
          <a:p>
            <a:pPr>
              <a:defRPr/>
            </a:pPr>
            <a:fld id="{EF24BB5E-C76B-4BAB-910C-41D288931C55}"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17" name="Object 3"/>
          <p:cNvGraphicFramePr>
            <a:graphicFrameLocks noChangeAspect="1"/>
          </p:cNvGraphicFramePr>
          <p:nvPr/>
        </p:nvGraphicFramePr>
        <p:xfrm>
          <a:off x="1092200" y="1433513"/>
          <a:ext cx="5605463" cy="4422775"/>
        </p:xfrm>
        <a:graphic>
          <a:graphicData uri="http://schemas.openxmlformats.org/presentationml/2006/ole">
            <p:oleObj spid="_x0000_s214017" r:id="rId4" imgW="5608806" imgH="4426080" progId="Excel.Chart.8">
              <p:embed/>
            </p:oleObj>
          </a:graphicData>
        </a:graphic>
      </p:graphicFrame>
      <p:sp>
        <p:nvSpPr>
          <p:cNvPr id="21401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884FDA98-D69E-4227-B137-8BA0B7ABFE3F}" type="slidenum">
              <a:rPr lang="it-IT" smtClean="0"/>
              <a:pPr>
                <a:defRPr/>
              </a:pPr>
              <a:t>40</a:t>
            </a:fld>
            <a:endParaRPr lang="it-IT"/>
          </a:p>
        </p:txBody>
      </p:sp>
      <p:sp>
        <p:nvSpPr>
          <p:cNvPr id="214021"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14022" name="Text Box 4"/>
          <p:cNvSpPr txBox="1">
            <a:spLocks noChangeAspect="1" noChangeArrowheads="1"/>
          </p:cNvSpPr>
          <p:nvPr/>
        </p:nvSpPr>
        <p:spPr bwMode="auto">
          <a:xfrm>
            <a:off x="6804025" y="12684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4" name="Rectangle 100"/>
          <p:cNvSpPr>
            <a:spLocks noChangeArrowheads="1"/>
          </p:cNvSpPr>
          <p:nvPr/>
        </p:nvSpPr>
        <p:spPr bwMode="auto">
          <a:xfrm>
            <a:off x="676275" y="981075"/>
            <a:ext cx="8351838"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8"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9" name="Rettangolo arrotondato 48"/>
          <p:cNvSpPr/>
          <p:nvPr/>
        </p:nvSpPr>
        <p:spPr bwMode="auto">
          <a:xfrm>
            <a:off x="6896100" y="1052513"/>
            <a:ext cx="17716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4" name="Ovale 53"/>
          <p:cNvSpPr/>
          <p:nvPr/>
        </p:nvSpPr>
        <p:spPr bwMode="auto">
          <a:xfrm>
            <a:off x="7035800" y="28527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Ovale 54"/>
          <p:cNvSpPr/>
          <p:nvPr/>
        </p:nvSpPr>
        <p:spPr bwMode="auto">
          <a:xfrm>
            <a:off x="7035800" y="42799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4029" name="Text Box 4"/>
          <p:cNvSpPr txBox="1">
            <a:spLocks noChangeAspect="1" noChangeArrowheads="1"/>
          </p:cNvSpPr>
          <p:nvPr/>
        </p:nvSpPr>
        <p:spPr bwMode="auto">
          <a:xfrm>
            <a:off x="7004050" y="1652588"/>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IISEM.2013</a:t>
            </a:r>
          </a:p>
        </p:txBody>
      </p:sp>
      <p:sp>
        <p:nvSpPr>
          <p:cNvPr id="61" name="Ovale 60"/>
          <p:cNvSpPr/>
          <p:nvPr/>
        </p:nvSpPr>
        <p:spPr bwMode="auto">
          <a:xfrm>
            <a:off x="7019925" y="50196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4" name="Ovale 63"/>
          <p:cNvSpPr/>
          <p:nvPr/>
        </p:nvSpPr>
        <p:spPr bwMode="auto">
          <a:xfrm>
            <a:off x="7048500" y="21050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4032" name="Freccia in giù 74"/>
          <p:cNvSpPr>
            <a:spLocks noChangeArrowheads="1"/>
          </p:cNvSpPr>
          <p:nvPr/>
        </p:nvSpPr>
        <p:spPr bwMode="auto">
          <a:xfrm flipV="1">
            <a:off x="5775325" y="5467350"/>
            <a:ext cx="360363" cy="258763"/>
          </a:xfrm>
          <a:prstGeom prst="downArrow">
            <a:avLst>
              <a:gd name="adj1" fmla="val 50000"/>
              <a:gd name="adj2" fmla="val 50000"/>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1" name="Ovale 40"/>
          <p:cNvSpPr/>
          <p:nvPr/>
        </p:nvSpPr>
        <p:spPr bwMode="auto">
          <a:xfrm>
            <a:off x="7813675" y="28527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2088" y="42799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4035" name="Text Box 4"/>
          <p:cNvSpPr txBox="1">
            <a:spLocks noChangeAspect="1" noChangeArrowheads="1"/>
          </p:cNvSpPr>
          <p:nvPr/>
        </p:nvSpPr>
        <p:spPr bwMode="auto">
          <a:xfrm>
            <a:off x="7781925" y="1644650"/>
            <a:ext cx="1046163"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ISEM.2014</a:t>
            </a:r>
          </a:p>
        </p:txBody>
      </p:sp>
      <p:sp>
        <p:nvSpPr>
          <p:cNvPr id="56" name="Ovale 55"/>
          <p:cNvSpPr/>
          <p:nvPr/>
        </p:nvSpPr>
        <p:spPr bwMode="auto">
          <a:xfrm>
            <a:off x="7826375" y="20780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7" name="Ovale 56"/>
          <p:cNvSpPr/>
          <p:nvPr/>
        </p:nvSpPr>
        <p:spPr bwMode="auto">
          <a:xfrm>
            <a:off x="7821613" y="50196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8" name="CasellaDiTesto 57"/>
          <p:cNvSpPr txBox="1"/>
          <p:nvPr/>
        </p:nvSpPr>
        <p:spPr>
          <a:xfrm>
            <a:off x="7924800" y="2878138"/>
            <a:ext cx="433388"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74" name="CasellaDiTesto 73"/>
          <p:cNvSpPr txBox="1"/>
          <p:nvPr/>
        </p:nvSpPr>
        <p:spPr>
          <a:xfrm>
            <a:off x="7942263" y="2078038"/>
            <a:ext cx="433387" cy="307975"/>
          </a:xfrm>
          <a:prstGeom prst="rect">
            <a:avLst/>
          </a:prstGeom>
          <a:noFill/>
        </p:spPr>
        <p:txBody>
          <a:bodyPr wrap="none">
            <a:spAutoFit/>
          </a:bodyPr>
          <a:lstStyle/>
          <a:p>
            <a:pPr>
              <a:defRPr/>
            </a:pPr>
            <a:r>
              <a:rPr lang="it-IT" b="1" dirty="0">
                <a:solidFill>
                  <a:schemeClr val="tx1"/>
                </a:solidFill>
                <a:latin typeface="+mn-lt"/>
              </a:rPr>
              <a:t>8,6</a:t>
            </a:r>
            <a:endParaRPr lang="it-IT" b="1" dirty="0">
              <a:solidFill>
                <a:schemeClr val="tx1"/>
              </a:solidFill>
              <a:latin typeface="+mn-lt"/>
            </a:endParaRPr>
          </a:p>
        </p:txBody>
      </p:sp>
      <p:sp>
        <p:nvSpPr>
          <p:cNvPr id="75" name="CasellaDiTesto 74"/>
          <p:cNvSpPr txBox="1"/>
          <p:nvPr/>
        </p:nvSpPr>
        <p:spPr>
          <a:xfrm>
            <a:off x="7927975" y="4297363"/>
            <a:ext cx="433388"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76" name="CasellaDiTesto 75"/>
          <p:cNvSpPr txBox="1"/>
          <p:nvPr/>
        </p:nvSpPr>
        <p:spPr>
          <a:xfrm>
            <a:off x="7937500" y="5057775"/>
            <a:ext cx="433388"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214042" name="Freccia in giù 72"/>
          <p:cNvSpPr>
            <a:spLocks noChangeArrowheads="1"/>
          </p:cNvSpPr>
          <p:nvPr/>
        </p:nvSpPr>
        <p:spPr bwMode="auto">
          <a:xfrm flipH="1" flipV="1">
            <a:off x="8680450" y="2162175"/>
            <a:ext cx="360363" cy="258763"/>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8" name="CasellaDiTesto 37"/>
          <p:cNvSpPr txBox="1"/>
          <p:nvPr/>
        </p:nvSpPr>
        <p:spPr>
          <a:xfrm>
            <a:off x="7154863" y="2870200"/>
            <a:ext cx="433387"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40" name="CasellaDiTesto 39"/>
          <p:cNvSpPr txBox="1"/>
          <p:nvPr/>
        </p:nvSpPr>
        <p:spPr>
          <a:xfrm>
            <a:off x="7154863" y="2100263"/>
            <a:ext cx="433387"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47" name="CasellaDiTesto 46"/>
          <p:cNvSpPr txBox="1"/>
          <p:nvPr/>
        </p:nvSpPr>
        <p:spPr>
          <a:xfrm>
            <a:off x="7154863" y="4308475"/>
            <a:ext cx="433387" cy="306388"/>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51" name="CasellaDiTesto 50"/>
          <p:cNvSpPr txBox="1"/>
          <p:nvPr/>
        </p:nvSpPr>
        <p:spPr>
          <a:xfrm>
            <a:off x="7154863" y="5072063"/>
            <a:ext cx="433387"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214047"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(102 CASI AD HOC)</a:t>
            </a:r>
          </a:p>
        </p:txBody>
      </p:sp>
      <p:sp>
        <p:nvSpPr>
          <p:cNvPr id="53" name="Ovale 52"/>
          <p:cNvSpPr/>
          <p:nvPr/>
        </p:nvSpPr>
        <p:spPr bwMode="auto">
          <a:xfrm>
            <a:off x="7051675" y="35401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9" name="CasellaDiTesto 58"/>
          <p:cNvSpPr txBox="1"/>
          <p:nvPr/>
        </p:nvSpPr>
        <p:spPr>
          <a:xfrm>
            <a:off x="7154863" y="3579813"/>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0" name="Ovale 52"/>
          <p:cNvSpPr/>
          <p:nvPr/>
        </p:nvSpPr>
        <p:spPr bwMode="auto">
          <a:xfrm>
            <a:off x="7835900" y="35337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2" name="CasellaDiTesto 58"/>
          <p:cNvSpPr txBox="1"/>
          <p:nvPr/>
        </p:nvSpPr>
        <p:spPr>
          <a:xfrm>
            <a:off x="7942263" y="3573463"/>
            <a:ext cx="433387" cy="307975"/>
          </a:xfrm>
          <a:prstGeom prst="rect">
            <a:avLst/>
          </a:prstGeom>
          <a:noFill/>
        </p:spPr>
        <p:txBody>
          <a:bodyPr wrap="none">
            <a:spAutoFit/>
          </a:bodyPr>
          <a:lstStyle/>
          <a:p>
            <a:pPr>
              <a:defRPr/>
            </a:pPr>
            <a:r>
              <a:rPr lang="it-IT" b="1" dirty="0">
                <a:solidFill>
                  <a:schemeClr val="tx1"/>
                </a:solidFill>
                <a:latin typeface="+mn-lt"/>
              </a:rPr>
              <a:t>7,9</a:t>
            </a:r>
            <a:endParaRPr lang="it-IT" b="1" dirty="0">
              <a:solidFill>
                <a:schemeClr val="tx1"/>
              </a:solidFill>
              <a:latin typeface="+mn-lt"/>
            </a:endParaRPr>
          </a:p>
        </p:txBody>
      </p:sp>
      <p:sp>
        <p:nvSpPr>
          <p:cNvPr id="214052" name="Freccia in giù 72"/>
          <p:cNvSpPr>
            <a:spLocks noChangeArrowheads="1"/>
          </p:cNvSpPr>
          <p:nvPr/>
        </p:nvSpPr>
        <p:spPr bwMode="auto">
          <a:xfrm flipH="1" flipV="1">
            <a:off x="8680450" y="2887663"/>
            <a:ext cx="360363"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4053" name="Freccia in giù 72"/>
          <p:cNvSpPr>
            <a:spLocks noChangeArrowheads="1"/>
          </p:cNvSpPr>
          <p:nvPr/>
        </p:nvSpPr>
        <p:spPr bwMode="auto">
          <a:xfrm flipH="1" flipV="1">
            <a:off x="8680450" y="3584575"/>
            <a:ext cx="360363" cy="258763"/>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4054" name="Freccia in giù 72"/>
          <p:cNvSpPr>
            <a:spLocks noChangeArrowheads="1"/>
          </p:cNvSpPr>
          <p:nvPr/>
        </p:nvSpPr>
        <p:spPr bwMode="auto">
          <a:xfrm flipH="1" flipV="1">
            <a:off x="8678863" y="432276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4055" name="Freccia in giù 72"/>
          <p:cNvSpPr>
            <a:spLocks noChangeArrowheads="1"/>
          </p:cNvSpPr>
          <p:nvPr/>
        </p:nvSpPr>
        <p:spPr bwMode="auto">
          <a:xfrm flipH="1" flipV="1">
            <a:off x="8680450" y="5081588"/>
            <a:ext cx="360363"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endParaRPr lang="it-IT" sz="2100" i="1">
              <a:solidFill>
                <a:srgbClr val="FF0000"/>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0BE77B15-9AFF-4B61-878E-07DE62FCCFFC}" type="slidenum">
              <a:rPr lang="it-IT" smtClean="0"/>
              <a:pPr>
                <a:defRPr/>
              </a:pPr>
              <a:t>41</a:t>
            </a:fld>
            <a:endParaRPr lang="it-IT"/>
          </a:p>
        </p:txBody>
      </p:sp>
      <p:graphicFrame>
        <p:nvGraphicFramePr>
          <p:cNvPr id="21" name="Group 761"/>
          <p:cNvGraphicFramePr>
            <a:graphicFrameLocks noGrp="1"/>
          </p:cNvGraphicFramePr>
          <p:nvPr/>
        </p:nvGraphicFramePr>
        <p:xfrm>
          <a:off x="827088" y="896938"/>
          <a:ext cx="8137525" cy="5195887"/>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3735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SEGNALAZIONE GUASTI</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2014</a:t>
                      </a:r>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82358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467637">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8,4</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0%</a:t>
                      </a: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1%</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99%</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8,6</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rtl="0" fontAlgn="ctr"/>
                      <a:r>
                        <a:rPr lang="it-IT" sz="1200" b="0" i="1" u="none" strike="noStrike" dirty="0" smtClean="0">
                          <a:solidFill>
                            <a:srgbClr val="000000"/>
                          </a:solidFill>
                          <a:latin typeface="+mn-lt"/>
                        </a:rPr>
                        <a:t>Chiarezza e le correttezza delle informazioni fornite dall’addetto che le ha risposto al telefono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1%</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97%</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8,3</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85307">
                <a:tc>
                  <a:txBody>
                    <a:bodyPr/>
                    <a:lstStyle/>
                    <a:p>
                      <a:pPr algn="l" fontAlgn="ctr"/>
                      <a:r>
                        <a:rPr lang="it-IT" sz="1200" b="0" i="1" u="none" strike="noStrike" dirty="0" smtClean="0">
                          <a:solidFill>
                            <a:srgbClr val="000000"/>
                          </a:solidFill>
                          <a:latin typeface="+mn-lt"/>
                        </a:rPr>
                        <a:t>Facilità di seguire le indicazioni date dal risponditore automatico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2%</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96%</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7,9</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rtl="0" fontAlgn="ctr"/>
                      <a:r>
                        <a:rPr lang="it-IT" sz="1200" b="0" i="1" u="none" strike="noStrike" dirty="0">
                          <a:solidFill>
                            <a:srgbClr val="000000"/>
                          </a:solidFill>
                          <a:latin typeface="Arial"/>
                        </a:rPr>
                        <a:t>Facilità </a:t>
                      </a:r>
                      <a:r>
                        <a:rPr lang="it-IT" sz="1200" b="0" i="1" u="none" strike="noStrike" dirty="0" smtClean="0">
                          <a:solidFill>
                            <a:srgbClr val="000000"/>
                          </a:solidFill>
                          <a:latin typeface="Arial"/>
                        </a:rPr>
                        <a:t>di</a:t>
                      </a:r>
                      <a:r>
                        <a:rPr lang="it-IT" sz="1200" b="0" i="1" u="none" strike="noStrike" baseline="0" dirty="0" smtClean="0">
                          <a:solidFill>
                            <a:srgbClr val="000000"/>
                          </a:solidFill>
                          <a:latin typeface="+mn-lt"/>
                        </a:rPr>
                        <a:t> accedere al servizio prima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5%</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1%</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7,6</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380527">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85%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6%</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92%</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7,7</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
        <p:nvSpPr>
          <p:cNvPr id="216171" name="CasellaDiTesto 21"/>
          <p:cNvSpPr txBox="1">
            <a:spLocks noChangeArrowheads="1"/>
          </p:cNvSpPr>
          <p:nvPr/>
        </p:nvSpPr>
        <p:spPr bwMode="auto">
          <a:xfrm>
            <a:off x="1898650" y="183673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6172" name="CasellaDiTesto 22"/>
          <p:cNvSpPr txBox="1">
            <a:spLocks noChangeArrowheads="1"/>
          </p:cNvSpPr>
          <p:nvPr/>
        </p:nvSpPr>
        <p:spPr bwMode="auto">
          <a:xfrm>
            <a:off x="2574925" y="1817688"/>
            <a:ext cx="40163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6173" name="CasellaDiTesto 24"/>
          <p:cNvSpPr txBox="1">
            <a:spLocks noChangeArrowheads="1"/>
          </p:cNvSpPr>
          <p:nvPr/>
        </p:nvSpPr>
        <p:spPr bwMode="auto">
          <a:xfrm>
            <a:off x="3078163" y="1817688"/>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6174" name="CasellaDiTesto 28"/>
          <p:cNvSpPr txBox="1">
            <a:spLocks noChangeArrowheads="1"/>
          </p:cNvSpPr>
          <p:nvPr/>
        </p:nvSpPr>
        <p:spPr bwMode="auto">
          <a:xfrm>
            <a:off x="4203700" y="181768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6175" name="CasellaDiTesto 29"/>
          <p:cNvSpPr txBox="1">
            <a:spLocks noChangeArrowheads="1"/>
          </p:cNvSpPr>
          <p:nvPr/>
        </p:nvSpPr>
        <p:spPr bwMode="auto">
          <a:xfrm>
            <a:off x="4910138" y="1819275"/>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6176" name="CasellaDiTesto 30"/>
          <p:cNvSpPr txBox="1">
            <a:spLocks noChangeArrowheads="1"/>
          </p:cNvSpPr>
          <p:nvPr/>
        </p:nvSpPr>
        <p:spPr bwMode="auto">
          <a:xfrm>
            <a:off x="5414963" y="1819275"/>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6177" name="CasellaDiTesto 34"/>
          <p:cNvSpPr txBox="1">
            <a:spLocks noChangeArrowheads="1"/>
          </p:cNvSpPr>
          <p:nvPr/>
        </p:nvSpPr>
        <p:spPr bwMode="auto">
          <a:xfrm>
            <a:off x="6619875" y="184308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6178" name="CasellaDiTesto 35"/>
          <p:cNvSpPr txBox="1">
            <a:spLocks noChangeArrowheads="1"/>
          </p:cNvSpPr>
          <p:nvPr/>
        </p:nvSpPr>
        <p:spPr bwMode="auto">
          <a:xfrm>
            <a:off x="7296150" y="1824038"/>
            <a:ext cx="40163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6179" name="CasellaDiTesto 36"/>
          <p:cNvSpPr txBox="1">
            <a:spLocks noChangeArrowheads="1"/>
          </p:cNvSpPr>
          <p:nvPr/>
        </p:nvSpPr>
        <p:spPr bwMode="auto">
          <a:xfrm>
            <a:off x="7799388" y="1824038"/>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618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(102 CASI AD HOC)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SEGNALAZIONE GUASTI - </a:t>
            </a:r>
            <a:r>
              <a:rPr lang="it-IT" sz="2100" i="1">
                <a:solidFill>
                  <a:srgbClr val="3366CC"/>
                </a:solidFill>
                <a:cs typeface="Arial" charset="0"/>
              </a:rPr>
              <a:t>1° SEMESTRE 2014</a:t>
            </a:r>
          </a:p>
        </p:txBody>
      </p:sp>
      <p:sp>
        <p:nvSpPr>
          <p:cNvPr id="514054" name="Text Box 3"/>
          <p:cNvSpPr txBox="1">
            <a:spLocks noChangeArrowheads="1"/>
          </p:cNvSpPr>
          <p:nvPr/>
        </p:nvSpPr>
        <p:spPr bwMode="auto">
          <a:xfrm>
            <a:off x="755650" y="1077913"/>
            <a:ext cx="824547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24EAF813-DEAA-4CBF-A811-90BFCAB07820}" type="slidenum">
              <a:rPr lang="it-IT" smtClean="0"/>
              <a:pPr>
                <a:defRPr/>
              </a:pPr>
              <a:t>42</a:t>
            </a:fld>
            <a:endParaRPr lang="it-IT"/>
          </a:p>
        </p:txBody>
      </p:sp>
      <p:sp>
        <p:nvSpPr>
          <p:cNvPr id="217094"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(102 CASI AD HOC)</a:t>
            </a:r>
          </a:p>
        </p:txBody>
      </p:sp>
      <p:graphicFrame>
        <p:nvGraphicFramePr>
          <p:cNvPr id="217095" name="Object 3"/>
          <p:cNvGraphicFramePr>
            <a:graphicFrameLocks noChangeAspect="1"/>
          </p:cNvGraphicFramePr>
          <p:nvPr/>
        </p:nvGraphicFramePr>
        <p:xfrm>
          <a:off x="1281113" y="1649413"/>
          <a:ext cx="7223125" cy="4664075"/>
        </p:xfrm>
        <a:graphic>
          <a:graphicData uri="http://schemas.openxmlformats.org/presentationml/2006/ole">
            <p:oleObj spid="_x0000_s217095"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3" name="Grafico 31"/>
          <p:cNvGraphicFramePr>
            <a:graphicFrameLocks/>
          </p:cNvGraphicFramePr>
          <p:nvPr/>
        </p:nvGraphicFramePr>
        <p:xfrm>
          <a:off x="1758950" y="1339850"/>
          <a:ext cx="6532563" cy="4232275"/>
        </p:xfrm>
        <a:graphic>
          <a:graphicData uri="http://schemas.openxmlformats.org/presentationml/2006/ole">
            <p:oleObj spid="_x0000_s218113" r:id="rId3" imgW="6529382" imgH="4230991" progId="Excel.Chart.8">
              <p:embed/>
            </p:oleObj>
          </a:graphicData>
        </a:graphic>
      </p:graphicFrame>
      <p:sp>
        <p:nvSpPr>
          <p:cNvPr id="21811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SEGNALAZIONE GUASTI</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grpSp>
        <p:nvGrpSpPr>
          <p:cNvPr id="218116" name="Gruppo 26"/>
          <p:cNvGrpSpPr>
            <a:grpSpLocks/>
          </p:cNvGrpSpPr>
          <p:nvPr/>
        </p:nvGrpSpPr>
        <p:grpSpPr bwMode="auto">
          <a:xfrm>
            <a:off x="1258888" y="747713"/>
            <a:ext cx="7527925" cy="5472112"/>
            <a:chOff x="721470" y="692696"/>
            <a:chExt cx="7527180" cy="5472608"/>
          </a:xfrm>
        </p:grpSpPr>
        <p:sp>
          <p:nvSpPr>
            <p:cNvPr id="307203" name="Text Box 4"/>
            <p:cNvSpPr txBox="1">
              <a:spLocks noChangeArrowheads="1"/>
            </p:cNvSpPr>
            <p:nvPr/>
          </p:nvSpPr>
          <p:spPr bwMode="auto">
            <a:xfrm>
              <a:off x="1351645" y="999111"/>
              <a:ext cx="1230191" cy="249261"/>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97805" y="1037214"/>
              <a:ext cx="1231778" cy="249261"/>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694" y="5535010"/>
              <a:ext cx="1184158" cy="23020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3391" y="5522309"/>
              <a:ext cx="1182571" cy="230208"/>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994" y="5749341"/>
              <a:ext cx="6071587" cy="37150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3105" y="3159136"/>
              <a:ext cx="4246948"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752348" y="4873780"/>
              <a:ext cx="790647"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18125" name="Picture 40" descr="AEN_159"/>
            <p:cNvPicPr>
              <a:picLocks noChangeAspect="1" noChangeArrowheads="1"/>
            </p:cNvPicPr>
            <p:nvPr/>
          </p:nvPicPr>
          <p:blipFill>
            <a:blip r:embed="rId4"/>
            <a:srcRect/>
            <a:stretch>
              <a:fillRect/>
            </a:stretch>
          </p:blipFill>
          <p:spPr bwMode="auto">
            <a:xfrm>
              <a:off x="7555681" y="692696"/>
              <a:ext cx="582612" cy="595313"/>
            </a:xfrm>
            <a:prstGeom prst="rect">
              <a:avLst/>
            </a:prstGeom>
            <a:solidFill>
              <a:schemeClr val="bg1"/>
            </a:solidFill>
            <a:ln w="28575">
              <a:noFill/>
              <a:miter lim="800000"/>
              <a:headEnd/>
              <a:tailEnd/>
            </a:ln>
          </p:spPr>
        </p:pic>
        <p:pic>
          <p:nvPicPr>
            <p:cNvPr id="218126" name="Picture 41" descr="lente"/>
            <p:cNvPicPr>
              <a:picLocks noChangeAspect="1" noChangeArrowheads="1"/>
            </p:cNvPicPr>
            <p:nvPr/>
          </p:nvPicPr>
          <p:blipFill>
            <a:blip r:embed="rId5"/>
            <a:srcRect/>
            <a:stretch>
              <a:fillRect/>
            </a:stretch>
          </p:blipFill>
          <p:spPr bwMode="auto">
            <a:xfrm>
              <a:off x="721470" y="692696"/>
              <a:ext cx="639762" cy="642938"/>
            </a:xfrm>
            <a:prstGeom prst="rect">
              <a:avLst/>
            </a:prstGeom>
            <a:solidFill>
              <a:schemeClr val="bg1"/>
            </a:solidFill>
            <a:ln w="28575">
              <a:noFill/>
              <a:miter lim="800000"/>
              <a:headEnd/>
              <a:tailEnd/>
            </a:ln>
          </p:spPr>
        </p:pic>
        <p:pic>
          <p:nvPicPr>
            <p:cNvPr id="218127" name="Picture 45" descr="marketing_usability_main">
              <a:hlinkClick r:id="rId6"/>
            </p:cNvPr>
            <p:cNvPicPr>
              <a:picLocks noChangeAspect="1" noChangeArrowheads="1"/>
            </p:cNvPicPr>
            <p:nvPr/>
          </p:nvPicPr>
          <p:blipFill>
            <a:blip r:embed="rId7"/>
            <a:srcRect/>
            <a:stretch>
              <a:fillRect/>
            </a:stretch>
          </p:blipFill>
          <p:spPr bwMode="auto">
            <a:xfrm>
              <a:off x="7500938" y="5484266"/>
              <a:ext cx="747712" cy="592138"/>
            </a:xfrm>
            <a:prstGeom prst="rect">
              <a:avLst/>
            </a:prstGeom>
            <a:solidFill>
              <a:schemeClr val="bg1"/>
            </a:solidFill>
            <a:ln w="28575">
              <a:noFill/>
              <a:miter lim="800000"/>
              <a:headEnd/>
              <a:tailEnd/>
            </a:ln>
          </p:spPr>
        </p:pic>
        <p:pic>
          <p:nvPicPr>
            <p:cNvPr id="218128" name="Picture 46" descr="BWBW0157"/>
            <p:cNvPicPr>
              <a:picLocks noChangeAspect="1" noChangeArrowheads="1"/>
            </p:cNvPicPr>
            <p:nvPr/>
          </p:nvPicPr>
          <p:blipFill>
            <a:blip r:embed="rId8"/>
            <a:srcRect/>
            <a:stretch>
              <a:fillRect/>
            </a:stretch>
          </p:blipFill>
          <p:spPr bwMode="auto">
            <a:xfrm>
              <a:off x="860425" y="5476329"/>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675337" y="4283967"/>
              <a:ext cx="1871833" cy="21111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a:t>
              </a:r>
              <a:r>
                <a:rPr lang="it-IT" sz="900" dirty="0">
                  <a:solidFill>
                    <a:schemeClr val="tx1"/>
                  </a:solidFill>
                  <a:latin typeface="+mn-lt"/>
                </a:rPr>
                <a:t>: 20% </a:t>
              </a:r>
            </a:p>
          </p:txBody>
        </p:sp>
        <p:sp>
          <p:nvSpPr>
            <p:cNvPr id="38" name="Text Box 36"/>
            <p:cNvSpPr txBox="1">
              <a:spLocks noChangeArrowheads="1"/>
            </p:cNvSpPr>
            <p:nvPr/>
          </p:nvSpPr>
          <p:spPr bwMode="auto">
            <a:xfrm rot="16200000">
              <a:off x="685680" y="1338097"/>
              <a:ext cx="790647"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5133" y="5917632"/>
              <a:ext cx="790497" cy="24767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2107" y="5916044"/>
              <a:ext cx="790497" cy="24926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3" name="Rectangle 22"/>
            <p:cNvSpPr>
              <a:spLocks noChangeArrowheads="1"/>
            </p:cNvSpPr>
            <p:nvPr/>
          </p:nvSpPr>
          <p:spPr bwMode="auto">
            <a:xfrm>
              <a:off x="3169153" y="4671332"/>
              <a:ext cx="1214317" cy="428664"/>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84" name="Rectangle 22"/>
            <p:cNvSpPr>
              <a:spLocks noChangeArrowheads="1"/>
            </p:cNvSpPr>
            <p:nvPr/>
          </p:nvSpPr>
          <p:spPr bwMode="auto">
            <a:xfrm>
              <a:off x="4753321" y="2870943"/>
              <a:ext cx="1528611" cy="544561"/>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SEGUIRE LE INDICAZIONI DATE DAL RISPONDITORE AUTOMATICO</a:t>
              </a:r>
            </a:p>
          </p:txBody>
        </p:sp>
        <p:sp>
          <p:nvSpPr>
            <p:cNvPr id="86" name="Rectangle 22"/>
            <p:cNvSpPr>
              <a:spLocks noChangeArrowheads="1"/>
            </p:cNvSpPr>
            <p:nvPr/>
          </p:nvSpPr>
          <p:spPr bwMode="auto">
            <a:xfrm>
              <a:off x="1658002" y="3960067"/>
              <a:ext cx="1152411" cy="428664"/>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cap="all" dirty="0">
                  <a:solidFill>
                    <a:schemeClr val="tx1"/>
                  </a:solidFill>
                  <a:latin typeface="+mn-lt"/>
                </a:rPr>
                <a:t>Facilità di ACCEDERE AL SERVIZIO PRIMA </a:t>
              </a:r>
              <a:r>
                <a:rPr lang="it-IT" sz="900" cap="all" dirty="0" err="1">
                  <a:solidFill>
                    <a:schemeClr val="tx1"/>
                  </a:solidFill>
                  <a:latin typeface="+mn-lt"/>
                </a:rPr>
                <a:t>DI</a:t>
              </a:r>
              <a:r>
                <a:rPr lang="it-IT" sz="900" cap="all" dirty="0">
                  <a:solidFill>
                    <a:schemeClr val="tx1"/>
                  </a:solidFill>
                  <a:latin typeface="+mn-lt"/>
                </a:rPr>
                <a:t> PARLARE CON  L’OPERATORE</a:t>
              </a:r>
              <a:endParaRPr lang="it-IT" sz="900" cap="all" dirty="0">
                <a:solidFill>
                  <a:schemeClr val="tx1"/>
                </a:solidFill>
                <a:latin typeface="+mn-lt"/>
              </a:endParaRPr>
            </a:p>
          </p:txBody>
        </p:sp>
        <p:sp>
          <p:nvSpPr>
            <p:cNvPr id="87" name="Rectangle 22"/>
            <p:cNvSpPr>
              <a:spLocks noChangeArrowheads="1"/>
            </p:cNvSpPr>
            <p:nvPr/>
          </p:nvSpPr>
          <p:spPr bwMode="auto">
            <a:xfrm>
              <a:off x="3178677" y="1900893"/>
              <a:ext cx="1142887" cy="428664"/>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1383391" y="3199585"/>
              <a:ext cx="2285774" cy="14606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95,69</a:t>
              </a:r>
              <a:r>
                <a:rPr lang="it-IT" sz="900" b="1" dirty="0">
                  <a:solidFill>
                    <a:schemeClr val="tx1"/>
                  </a:solidFill>
                  <a:latin typeface="+mn-lt"/>
                </a:rPr>
                <a:t>%</a:t>
              </a:r>
              <a:endParaRPr lang="it-IT" sz="900" b="1" dirty="0">
                <a:solidFill>
                  <a:schemeClr val="tx1"/>
                </a:solidFill>
                <a:latin typeface="+mn-lt"/>
              </a:endParaRPr>
            </a:p>
          </p:txBody>
        </p:sp>
      </p:grpSp>
      <p:sp>
        <p:nvSpPr>
          <p:cNvPr id="29" name="Rectangle 22"/>
          <p:cNvSpPr>
            <a:spLocks noChangeArrowheads="1"/>
          </p:cNvSpPr>
          <p:nvPr/>
        </p:nvSpPr>
        <p:spPr bwMode="auto">
          <a:xfrm>
            <a:off x="6156325" y="2420938"/>
            <a:ext cx="2087563"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CHIAREZZA E LE CORRETTEZZA DELLE INFORMAZIONI FORNITE DALL’ADDETTO CHE LE HA RISPOSTO AL TELEFONO </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37" name="Object 71"/>
          <p:cNvGraphicFramePr>
            <a:graphicFrameLocks noChangeAspect="1"/>
          </p:cNvGraphicFramePr>
          <p:nvPr/>
        </p:nvGraphicFramePr>
        <p:xfrm>
          <a:off x="711200" y="1362075"/>
          <a:ext cx="6143625" cy="4565650"/>
        </p:xfrm>
        <a:graphic>
          <a:graphicData uri="http://schemas.openxmlformats.org/presentationml/2006/ole">
            <p:oleObj spid="_x0000_s219137" r:id="rId3" imgW="6145301" imgH="4566300" progId="Excel.Chart.8">
              <p:embed/>
            </p:oleObj>
          </a:graphicData>
        </a:graphic>
      </p:graphicFrame>
      <p:sp>
        <p:nvSpPr>
          <p:cNvPr id="219138" name="Rectangle 3"/>
          <p:cNvSpPr>
            <a:spLocks noChangeArrowheads="1"/>
          </p:cNvSpPr>
          <p:nvPr/>
        </p:nvSpPr>
        <p:spPr bwMode="auto">
          <a:xfrm>
            <a:off x="6845300" y="170021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19139" name="Rectangle 4"/>
          <p:cNvSpPr>
            <a:spLocks noChangeArrowheads="1"/>
          </p:cNvSpPr>
          <p:nvPr/>
        </p:nvSpPr>
        <p:spPr bwMode="auto">
          <a:xfrm>
            <a:off x="6858000" y="3354388"/>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19140" name="Rectangle 5"/>
          <p:cNvSpPr>
            <a:spLocks noChangeArrowheads="1"/>
          </p:cNvSpPr>
          <p:nvPr/>
        </p:nvSpPr>
        <p:spPr bwMode="auto">
          <a:xfrm>
            <a:off x="6858000" y="497681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19141"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SEGNALAZIONE GUASTI</a:t>
            </a:r>
            <a:br>
              <a:rPr lang="it-IT" sz="2100">
                <a:solidFill>
                  <a:srgbClr val="3366CC"/>
                </a:solidFill>
                <a:cs typeface="Arial" charset="0"/>
              </a:rPr>
            </a:br>
            <a:r>
              <a:rPr lang="it-IT" sz="2100" i="1">
                <a:solidFill>
                  <a:srgbClr val="3366CC"/>
                </a:solidFill>
                <a:cs typeface="Arial" charset="0"/>
              </a:rPr>
              <a:t>1° SEMESTRE 2014</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62856" name="Text Box 3"/>
          <p:cNvSpPr txBox="1">
            <a:spLocks noChangeArrowheads="1"/>
          </p:cNvSpPr>
          <p:nvPr/>
        </p:nvSpPr>
        <p:spPr bwMode="auto">
          <a:xfrm>
            <a:off x="755650" y="10001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telefonica per la segnalazione guasti, ritiene che il </a:t>
            </a:r>
            <a:r>
              <a:rPr lang="it-IT" sz="1200" dirty="0" err="1">
                <a:solidFill>
                  <a:schemeClr val="tx1"/>
                </a:solidFill>
                <a:latin typeface="+mn-lt"/>
                <a:cs typeface="Arial" pitchFamily="34" charset="0"/>
              </a:rPr>
              <a:t>servizio…</a:t>
            </a:r>
            <a:endParaRPr lang="it-IT" sz="1200" dirty="0">
              <a:solidFill>
                <a:schemeClr val="tx1"/>
              </a:solidFill>
              <a:latin typeface="+mn-lt"/>
              <a:cs typeface="Arial" pitchFamily="34" charset="0"/>
            </a:endParaRPr>
          </a:p>
        </p:txBody>
      </p:sp>
      <p:sp>
        <p:nvSpPr>
          <p:cNvPr id="11" name="Segnaposto numero diapositiva 10"/>
          <p:cNvSpPr>
            <a:spLocks noGrp="1"/>
          </p:cNvSpPr>
          <p:nvPr>
            <p:ph type="sldNum" sz="quarter" idx="10"/>
          </p:nvPr>
        </p:nvSpPr>
        <p:spPr/>
        <p:txBody>
          <a:bodyPr/>
          <a:lstStyle/>
          <a:p>
            <a:pPr>
              <a:defRPr/>
            </a:pPr>
            <a:fld id="{AD7FE4F4-19AB-46C9-A1FC-10B720EF432B}" type="slidenum">
              <a:rPr lang="it-IT" smtClean="0"/>
              <a:pPr>
                <a:defRPr/>
              </a:pPr>
              <a:t>44</a:t>
            </a:fld>
            <a:endParaRPr lang="it-IT"/>
          </a:p>
        </p:txBody>
      </p:sp>
      <p:sp>
        <p:nvSpPr>
          <p:cNvPr id="219145"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(102 CASI AD HOC)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idx="4294967295"/>
          </p:nvPr>
        </p:nvSpPr>
        <p:spPr/>
        <p:txBody>
          <a:bodyPr/>
          <a:lstStyle/>
          <a:p>
            <a:pPr eaLnBrk="1" hangingPunct="1"/>
            <a:r>
              <a:rPr lang="it-IT" smtClean="0"/>
              <a:t>IL SERVIZIO DI FATTURAZIONE</a:t>
            </a:r>
          </a:p>
        </p:txBody>
      </p:sp>
      <p:sp>
        <p:nvSpPr>
          <p:cNvPr id="220162" name="Rectangle 7"/>
          <p:cNvSpPr>
            <a:spLocks noChangeArrowheads="1"/>
          </p:cNvSpPr>
          <p:nvPr/>
        </p:nvSpPr>
        <p:spPr bwMode="auto">
          <a:xfrm>
            <a:off x="1547813" y="2492375"/>
            <a:ext cx="6696075" cy="1873250"/>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FATTURAZIONE</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regolarità nelle lettura dei contatori da parte del personale incaricato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la facilità di lettura delle bollette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correttezza degli importi riportati nelle bollette </a:t>
            </a:r>
          </a:p>
        </p:txBody>
      </p:sp>
      <p:sp>
        <p:nvSpPr>
          <p:cNvPr id="22016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D3244840-A105-4242-9D56-78CDC9132829}" type="slidenum">
              <a:rPr lang="it-IT" smtClean="0"/>
              <a:pPr>
                <a:defRPr/>
              </a:pPr>
              <a:t>45</a:t>
            </a:fld>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118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graphicFrame>
        <p:nvGraphicFramePr>
          <p:cNvPr id="221187" name="Object 71"/>
          <p:cNvGraphicFramePr>
            <a:graphicFrameLocks noChangeAspect="1"/>
          </p:cNvGraphicFramePr>
          <p:nvPr/>
        </p:nvGraphicFramePr>
        <p:xfrm>
          <a:off x="939800" y="1625600"/>
          <a:ext cx="7729538" cy="4389438"/>
        </p:xfrm>
        <a:graphic>
          <a:graphicData uri="http://schemas.openxmlformats.org/presentationml/2006/ole">
            <p:oleObj spid="_x0000_s221187" r:id="rId3" imgW="7730398" imgH="4389500" progId="Excel.Chart.8">
              <p:embed/>
            </p:oleObj>
          </a:graphicData>
        </a:graphic>
      </p:graphicFrame>
      <p:sp>
        <p:nvSpPr>
          <p:cNvPr id="468997"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
        <p:nvSpPr>
          <p:cNvPr id="221189" name="Rectangle 6"/>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78C3725D-14A5-4EA6-AE9A-57A4B25B894D}" type="slidenum">
              <a:rPr lang="it-IT" smtClean="0"/>
              <a:pPr>
                <a:defRPr/>
              </a:pPr>
              <a:t>46</a:t>
            </a:fld>
            <a:endParaRPr lang="it-IT"/>
          </a:p>
        </p:txBody>
      </p:sp>
      <p:sp>
        <p:nvSpPr>
          <p:cNvPr id="22119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21192" name="Ovale 10"/>
          <p:cNvSpPr>
            <a:spLocks noChangeArrowheads="1"/>
          </p:cNvSpPr>
          <p:nvPr/>
        </p:nvSpPr>
        <p:spPr bwMode="auto">
          <a:xfrm>
            <a:off x="8027988" y="2708275"/>
            <a:ext cx="684212"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21193" name="Triangolo isoscele 11"/>
          <p:cNvSpPr>
            <a:spLocks noChangeArrowheads="1"/>
          </p:cNvSpPr>
          <p:nvPr/>
        </p:nvSpPr>
        <p:spPr bwMode="auto">
          <a:xfrm rot="10800000">
            <a:off x="7812088" y="2636838"/>
            <a:ext cx="215900" cy="144462"/>
          </a:xfrm>
          <a:prstGeom prst="triangle">
            <a:avLst>
              <a:gd name="adj"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221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340D05FF-4890-4C7C-AF31-5600E45224FF}" type="slidenum">
              <a:rPr lang="it-IT" smtClean="0"/>
              <a:pPr>
                <a:defRPr/>
              </a:pPr>
              <a:t>47</a:t>
            </a:fld>
            <a:endParaRPr lang="it-IT"/>
          </a:p>
        </p:txBody>
      </p:sp>
      <p:sp>
        <p:nvSpPr>
          <p:cNvPr id="22221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500188" y="1885950"/>
          <a:ext cx="6816725" cy="3775075"/>
        </p:xfrm>
        <a:graphic>
          <a:graphicData uri="http://schemas.openxmlformats.org/drawingml/2006/table">
            <a:tbl>
              <a:tblPr/>
              <a:tblGrid>
                <a:gridCol w="1157814"/>
                <a:gridCol w="943069"/>
                <a:gridCol w="943069"/>
                <a:gridCol w="943069"/>
                <a:gridCol w="943069"/>
                <a:gridCol w="943069"/>
                <a:gridCol w="943069"/>
              </a:tblGrid>
              <a:tr h="644029">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smtClean="0">
                          <a:solidFill>
                            <a:srgbClr val="000000"/>
                          </a:solidFill>
                          <a:latin typeface="Arial"/>
                        </a:rPr>
                        <a:t>5%</a:t>
                      </a:r>
                      <a:endParaRPr lang="it-IT" sz="1400" b="1" i="0" u="none" strike="noStrike" dirty="0">
                        <a:solidFill>
                          <a:srgbClr val="000000"/>
                        </a:solidFill>
                        <a:latin typeface="Arial"/>
                      </a:endParaRP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26%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latin typeface="Arial"/>
                        </a:rPr>
                        <a:t>29%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58%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59%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latin typeface="Arial"/>
                        </a:rPr>
                        <a:t>58%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latin typeface="Arial"/>
                        </a:rPr>
                        <a:t>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solidFill>
                            <a:srgbClr val="000000"/>
                          </a:solidFill>
                          <a:latin typeface="Arial"/>
                        </a:rPr>
                        <a:t>7,4</a:t>
                      </a:r>
                      <a:endParaRPr lang="it-IT" sz="1400" b="1" i="0" u="none" strike="noStrike" dirty="0">
                        <a:solidFill>
                          <a:srgbClr val="000000"/>
                        </a:solidFill>
                        <a:latin typeface="Arial"/>
                      </a:endParaRPr>
                    </a:p>
                  </a:txBody>
                  <a:tcPr marL="12390" marR="12390" marT="1239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7,0</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6,9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323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1° SEMESTRE 2014 – PER ZONA</a:t>
            </a:r>
          </a:p>
        </p:txBody>
      </p:sp>
      <p:sp>
        <p:nvSpPr>
          <p:cNvPr id="7" name="Segnaposto numero diapositiva 6"/>
          <p:cNvSpPr>
            <a:spLocks noGrp="1"/>
          </p:cNvSpPr>
          <p:nvPr>
            <p:ph type="sldNum" sz="quarter" idx="10"/>
          </p:nvPr>
        </p:nvSpPr>
        <p:spPr/>
        <p:txBody>
          <a:bodyPr/>
          <a:lstStyle/>
          <a:p>
            <a:pPr>
              <a:defRPr/>
            </a:pPr>
            <a:fld id="{3213B78D-FD9F-460D-A2A8-A8C2B1F92B32}" type="slidenum">
              <a:rPr lang="it-IT" smtClean="0"/>
              <a:pPr>
                <a:defRPr/>
              </a:pPr>
              <a:t>48</a:t>
            </a:fld>
            <a:endParaRPr lang="it-IT"/>
          </a:p>
        </p:txBody>
      </p:sp>
      <p:sp>
        <p:nvSpPr>
          <p:cNvPr id="22323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403350" y="1920875"/>
          <a:ext cx="6961188" cy="3775075"/>
        </p:xfrm>
        <a:graphic>
          <a:graphicData uri="http://schemas.openxmlformats.org/drawingml/2006/table">
            <a:tbl>
              <a:tblPr/>
              <a:tblGrid>
                <a:gridCol w="1634797"/>
                <a:gridCol w="1331585"/>
                <a:gridCol w="1331585"/>
                <a:gridCol w="1331585"/>
                <a:gridCol w="1331585"/>
              </a:tblGrid>
              <a:tr h="644029">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smtClean="0">
                          <a:solidFill>
                            <a:srgbClr val="000000"/>
                          </a:solidFill>
                          <a:latin typeface="Arial"/>
                        </a:rPr>
                        <a:t>5%</a:t>
                      </a:r>
                      <a:endParaRPr lang="it-IT" sz="1400" b="1" i="0" u="none" strike="noStrike" dirty="0">
                        <a:solidFill>
                          <a:srgbClr val="000000"/>
                        </a:solidFill>
                        <a:latin typeface="Arial"/>
                      </a:endParaRP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latin typeface="Arial"/>
                        </a:rPr>
                        <a:t>5%</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latin typeface="Arial"/>
                        </a:rPr>
                        <a:t>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latin typeface="Arial"/>
                        </a:rPr>
                        <a:t>4%</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latin typeface="Arial"/>
                        </a:rPr>
                        <a:t>29%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latin typeface="Arial"/>
                        </a:rPr>
                        <a:t>27%</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latin typeface="Arial"/>
                        </a:rPr>
                        <a:t>32%</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latin typeface="Arial"/>
                        </a:rPr>
                        <a:t>28%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latin typeface="Arial"/>
                        </a:rPr>
                        <a:t>58%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59%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52%</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60%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latin typeface="Arial"/>
                        </a:rPr>
                        <a:t>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latin typeface="Arial"/>
                        </a:rPr>
                        <a:t>9%</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latin typeface="Arial"/>
                        </a:rPr>
                        <a:t>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latin typeface="Arial"/>
                        </a:rPr>
                        <a:t>8%</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solidFill>
                            <a:srgbClr val="000000"/>
                          </a:solidFill>
                          <a:latin typeface="Arial"/>
                        </a:rPr>
                        <a:t>7,0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latin typeface="Arial"/>
                        </a:rPr>
                        <a:t>7,0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latin typeface="Arial"/>
                        </a:rPr>
                        <a:t>7,1</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latin typeface="Arial"/>
                        </a:rPr>
                        <a:t>7,0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FATTURAZIONE</a:t>
            </a:r>
            <a:br>
              <a:rPr lang="it-IT" sz="2100">
                <a:solidFill>
                  <a:srgbClr val="3366CC"/>
                </a:solidFill>
                <a:cs typeface="Arial" charset="0"/>
              </a:rPr>
            </a:br>
            <a:r>
              <a:rPr lang="it-IT" sz="2100" i="1">
                <a:solidFill>
                  <a:srgbClr val="3366CC"/>
                </a:solidFill>
                <a:cs typeface="Arial" charset="0"/>
              </a:rPr>
              <a:t>1° SEMESTRE 2014</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6DF4CECC-28F3-42DD-BCDD-8E226AABBDFB}" type="slidenum">
              <a:rPr lang="it-IT" smtClean="0"/>
              <a:pPr>
                <a:defRPr/>
              </a:pPr>
              <a:t>49</a:t>
            </a:fld>
            <a:endParaRPr lang="it-IT"/>
          </a:p>
        </p:txBody>
      </p:sp>
      <p:grpSp>
        <p:nvGrpSpPr>
          <p:cNvPr id="224260" name="Group 3"/>
          <p:cNvGrpSpPr>
            <a:grpSpLocks/>
          </p:cNvGrpSpPr>
          <p:nvPr/>
        </p:nvGrpSpPr>
        <p:grpSpPr bwMode="auto">
          <a:xfrm>
            <a:off x="914400" y="1789113"/>
            <a:ext cx="7983538" cy="3621087"/>
            <a:chOff x="568" y="1146"/>
            <a:chExt cx="5029" cy="2281"/>
          </a:xfrm>
        </p:grpSpPr>
        <p:grpSp>
          <p:nvGrpSpPr>
            <p:cNvPr id="224262" name="Group 4"/>
            <p:cNvGrpSpPr>
              <a:grpSpLocks/>
            </p:cNvGrpSpPr>
            <p:nvPr/>
          </p:nvGrpSpPr>
          <p:grpSpPr bwMode="auto">
            <a:xfrm>
              <a:off x="568" y="1146"/>
              <a:ext cx="2256" cy="2281"/>
              <a:chOff x="568" y="1344"/>
              <a:chExt cx="2256" cy="2281"/>
            </a:xfrm>
          </p:grpSpPr>
          <p:graphicFrame>
            <p:nvGraphicFramePr>
              <p:cNvPr id="224269" name="Object 5"/>
              <p:cNvGraphicFramePr>
                <a:graphicFrameLocks noChangeAspect="1"/>
              </p:cNvGraphicFramePr>
              <p:nvPr/>
            </p:nvGraphicFramePr>
            <p:xfrm>
              <a:off x="536" y="1721"/>
              <a:ext cx="2320" cy="1936"/>
            </p:xfrm>
            <a:graphic>
              <a:graphicData uri="http://schemas.openxmlformats.org/presentationml/2006/ole">
                <p:oleObj spid="_x0000_s224269" r:id="rId3" imgW="3682303" imgH="3072650"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2427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2427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2427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2427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2426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2426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2426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2426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2426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24261" name="Object 5"/>
          <p:cNvGraphicFramePr>
            <a:graphicFrameLocks noChangeAspect="1"/>
          </p:cNvGraphicFramePr>
          <p:nvPr/>
        </p:nvGraphicFramePr>
        <p:xfrm>
          <a:off x="5173663" y="2386013"/>
          <a:ext cx="3683000" cy="3073400"/>
        </p:xfrm>
        <a:graphic>
          <a:graphicData uri="http://schemas.openxmlformats.org/presentationml/2006/ole">
            <p:oleObj spid="_x0000_s224261" r:id="rId4" imgW="3682303" imgH="3078747" progId="Excel.Char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19458" name="Rectangle 205"/>
          <p:cNvSpPr>
            <a:spLocks noChangeArrowheads="1"/>
          </p:cNvSpPr>
          <p:nvPr/>
        </p:nvSpPr>
        <p:spPr bwMode="auto">
          <a:xfrm>
            <a:off x="760413" y="549275"/>
            <a:ext cx="8204200" cy="5543550"/>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ha previsto la somministrazione nei mesi di aprile e maggio 2014 di </a:t>
            </a:r>
            <a:r>
              <a:rPr lang="it-IT" b="1">
                <a:solidFill>
                  <a:schemeClr val="tx1"/>
                </a:solidFill>
                <a:latin typeface="Arial" charset="0"/>
              </a:rPr>
              <a:t>2.004</a:t>
            </a:r>
            <a:r>
              <a:rPr lang="it-IT">
                <a:solidFill>
                  <a:schemeClr val="tx1"/>
                </a:solidFill>
                <a:latin typeface="Arial" charset="0"/>
              </a:rPr>
              <a:t> </a:t>
            </a:r>
            <a:r>
              <a:rPr lang="it-IT" b="1">
                <a:solidFill>
                  <a:schemeClr val="tx1"/>
                </a:solidFill>
                <a:latin typeface="Arial" charset="0"/>
              </a:rPr>
              <a:t>interviste telefoniche</a:t>
            </a:r>
            <a:r>
              <a:rPr lang="it-IT">
                <a:solidFill>
                  <a:schemeClr val="tx1"/>
                </a:solidFill>
                <a:latin typeface="Arial" charset="0"/>
              </a:rPr>
              <a:t>, </a:t>
            </a:r>
            <a:r>
              <a:rPr lang="it-IT" b="1">
                <a:solidFill>
                  <a:schemeClr val="tx1"/>
                </a:solidFill>
                <a:latin typeface="Arial" charset="0"/>
              </a:rPr>
              <a:t>con sistema CATI</a:t>
            </a:r>
            <a:r>
              <a:rPr lang="it-IT">
                <a:solidFill>
                  <a:schemeClr val="tx1"/>
                </a:solidFill>
                <a:latin typeface="Arial" charset="0"/>
              </a:rPr>
              <a:t>, a un campione rappresentativo dei </a:t>
            </a:r>
            <a:r>
              <a:rPr lang="it-IT" b="1">
                <a:solidFill>
                  <a:schemeClr val="tx1"/>
                </a:solidFill>
                <a:latin typeface="Arial" charset="0"/>
              </a:rPr>
              <a:t>clienti domestici intestatari di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L’universo di riferimento è dato dal totale delle utenze domestiche del Servizio Idrico ATO 6 – TOSCANA OMBRONE gestito da Acquedotto del Fiora.</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Le interviste sono state distribuite nel seguente modo: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1.000</a:t>
            </a:r>
            <a:r>
              <a:rPr lang="it-IT">
                <a:solidFill>
                  <a:schemeClr val="tx1"/>
                </a:solidFill>
                <a:latin typeface="Arial" charset="0"/>
              </a:rPr>
              <a:t> interviste rivolte a un campione rappresentativo di </a:t>
            </a:r>
            <a:r>
              <a:rPr lang="it-IT" b="1">
                <a:solidFill>
                  <a:schemeClr val="tx1"/>
                </a:solidFill>
                <a:latin typeface="Arial" charset="0"/>
              </a:rPr>
              <a:t>clienti domestici con utenza diretta </a:t>
            </a:r>
            <a:r>
              <a:rPr lang="it-IT">
                <a:solidFill>
                  <a:schemeClr val="tx1"/>
                </a:solidFill>
                <a:latin typeface="Arial" charset="0"/>
              </a:rPr>
              <a:t>(indagine generale); </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300</a:t>
            </a:r>
            <a:r>
              <a:rPr lang="it-IT" b="1">
                <a:solidFill>
                  <a:srgbClr val="CC0000"/>
                </a:solidFill>
                <a:latin typeface="Arial" charset="0"/>
              </a:rPr>
              <a:t> </a:t>
            </a:r>
            <a:r>
              <a:rPr lang="it-IT">
                <a:solidFill>
                  <a:schemeClr val="tx1"/>
                </a:solidFill>
                <a:latin typeface="Arial" charset="0"/>
              </a:rPr>
              <a:t>interviste rivolte a un campione di utenti che </a:t>
            </a:r>
            <a:r>
              <a:rPr lang="it-IT" b="1">
                <a:solidFill>
                  <a:schemeClr val="tx1"/>
                </a:solidFill>
                <a:latin typeface="Arial" charset="0"/>
              </a:rPr>
              <a:t>hanno chiamato il numero verde commerciale</a:t>
            </a:r>
            <a:r>
              <a:rPr lang="it-IT">
                <a:solidFill>
                  <a:schemeClr val="tx1"/>
                </a:solidFill>
                <a:latin typeface="Arial" charset="0"/>
              </a:rPr>
              <a:t> nei giorni precedenti all’intervista (call back NV);</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151</a:t>
            </a:r>
            <a:r>
              <a:rPr lang="it-IT">
                <a:solidFill>
                  <a:schemeClr val="tx1"/>
                </a:solidFill>
                <a:latin typeface="Arial" charset="0"/>
              </a:rPr>
              <a:t> interviste rivolte a un campione di utenti che </a:t>
            </a:r>
            <a:r>
              <a:rPr lang="it-IT" b="1">
                <a:solidFill>
                  <a:schemeClr val="tx1"/>
                </a:solidFill>
                <a:latin typeface="Arial" charset="0"/>
              </a:rPr>
              <a:t>si sono recati presso gli sportelli di Grosseto e di Siena </a:t>
            </a:r>
            <a:r>
              <a:rPr lang="it-IT">
                <a:solidFill>
                  <a:schemeClr val="tx1"/>
                </a:solidFill>
                <a:latin typeface="Arial" charset="0"/>
              </a:rPr>
              <a:t>nei giorni precedenti all’intervista (call back sportello)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102</a:t>
            </a:r>
            <a:r>
              <a:rPr lang="it-IT">
                <a:solidFill>
                  <a:schemeClr val="tx1"/>
                </a:solidFill>
                <a:latin typeface="Arial" charset="0"/>
              </a:rPr>
              <a:t> interviste rivolte a un campione di utenti che </a:t>
            </a:r>
            <a:r>
              <a:rPr lang="it-IT" b="1">
                <a:solidFill>
                  <a:schemeClr val="tx1"/>
                </a:solidFill>
                <a:latin typeface="Arial" charset="0"/>
              </a:rPr>
              <a:t>hanno chiamato il numero verde segnalazione guasti </a:t>
            </a:r>
            <a:r>
              <a:rPr lang="it-IT">
                <a:solidFill>
                  <a:schemeClr val="tx1"/>
                </a:solidFill>
                <a:latin typeface="Arial" charset="0"/>
              </a:rPr>
              <a:t>(call back segnalazione guasti)</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301</a:t>
            </a:r>
            <a:r>
              <a:rPr lang="it-IT">
                <a:solidFill>
                  <a:schemeClr val="tx1"/>
                </a:solidFill>
                <a:latin typeface="Arial" charset="0"/>
              </a:rPr>
              <a:t> interviste rivolte a un campione di utenti che </a:t>
            </a:r>
            <a:r>
              <a:rPr lang="it-IT" b="1">
                <a:solidFill>
                  <a:schemeClr val="tx1"/>
                </a:solidFill>
                <a:latin typeface="Arial" charset="0"/>
              </a:rPr>
              <a:t>hanno ricevuto un intervento tecnico </a:t>
            </a:r>
            <a:r>
              <a:rPr lang="it-IT">
                <a:solidFill>
                  <a:schemeClr val="tx1"/>
                </a:solidFill>
                <a:latin typeface="Arial" charset="0"/>
              </a:rPr>
              <a:t>(call back intervento tecnico)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150 </a:t>
            </a:r>
            <a:r>
              <a:rPr lang="it-IT">
                <a:solidFill>
                  <a:schemeClr val="tx1"/>
                </a:solidFill>
                <a:latin typeface="Arial" charset="0"/>
              </a:rPr>
              <a:t>interviste rivolte a un campione di utenti che </a:t>
            </a:r>
            <a:r>
              <a:rPr lang="it-IT" b="1">
                <a:solidFill>
                  <a:schemeClr val="tx1"/>
                </a:solidFill>
                <a:latin typeface="Arial" charset="0"/>
              </a:rPr>
              <a:t>hanno utilizzato il servizio sportello online </a:t>
            </a:r>
            <a:r>
              <a:rPr lang="it-IT">
                <a:solidFill>
                  <a:schemeClr val="tx1"/>
                </a:solidFill>
                <a:latin typeface="Arial" charset="0"/>
              </a:rPr>
              <a:t>(call back Sportello online) </a:t>
            </a:r>
            <a:r>
              <a:rPr lang="it-IT" b="1">
                <a:solidFill>
                  <a:schemeClr val="tx1"/>
                </a:solidFill>
                <a:latin typeface="Arial" charset="0"/>
              </a:rPr>
              <a:t>e che hanno visitato anche il sito internet</a:t>
            </a:r>
            <a:endParaRPr lang="it-IT">
              <a:solidFill>
                <a:schemeClr val="tx1"/>
              </a:solidFill>
              <a:latin typeface="Arial" charset="0"/>
            </a:endParaRPr>
          </a:p>
        </p:txBody>
      </p:sp>
      <p:sp>
        <p:nvSpPr>
          <p:cNvPr id="4" name="Segnaposto numero diapositiva 3"/>
          <p:cNvSpPr>
            <a:spLocks noGrp="1"/>
          </p:cNvSpPr>
          <p:nvPr>
            <p:ph type="sldNum" sz="quarter" idx="10"/>
          </p:nvPr>
        </p:nvSpPr>
        <p:spPr/>
        <p:txBody>
          <a:bodyPr/>
          <a:lstStyle/>
          <a:p>
            <a:pPr>
              <a:defRPr/>
            </a:pPr>
            <a:fld id="{FB882E19-11CF-4F7D-829F-9B4DB087BF23}"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ChangeArrowheads="1"/>
          </p:cNvSpPr>
          <p:nvPr/>
        </p:nvSpPr>
        <p:spPr bwMode="auto">
          <a:xfrm>
            <a:off x="760413" y="130175"/>
            <a:ext cx="8204200" cy="147002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1° SEMESTRE 2014</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62874531-6B6E-4F4C-9C89-64CB8402E1C8}" type="slidenum">
              <a:rPr lang="it-IT" smtClean="0"/>
              <a:pPr>
                <a:defRPr/>
              </a:pPr>
              <a:t>50</a:t>
            </a:fld>
            <a:endParaRPr lang="it-IT"/>
          </a:p>
        </p:txBody>
      </p:sp>
      <p:sp>
        <p:nvSpPr>
          <p:cNvPr id="22528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2528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25286" name="Text Box 4"/>
          <p:cNvSpPr txBox="1">
            <a:spLocks noChangeAspect="1" noChangeArrowheads="1"/>
          </p:cNvSpPr>
          <p:nvPr/>
        </p:nvSpPr>
        <p:spPr bwMode="auto">
          <a:xfrm>
            <a:off x="6818313" y="12684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2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3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ttangolo arrotondato 44"/>
          <p:cNvSpPr/>
          <p:nvPr/>
        </p:nvSpPr>
        <p:spPr bwMode="auto">
          <a:xfrm>
            <a:off x="6948488" y="1052513"/>
            <a:ext cx="1655762"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1" name="Ovale 50"/>
          <p:cNvSpPr/>
          <p:nvPr/>
        </p:nvSpPr>
        <p:spPr bwMode="auto">
          <a:xfrm>
            <a:off x="7065963" y="2349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5292" name="Text Box 4"/>
          <p:cNvSpPr txBox="1">
            <a:spLocks noChangeAspect="1" noChangeArrowheads="1"/>
          </p:cNvSpPr>
          <p:nvPr/>
        </p:nvSpPr>
        <p:spPr bwMode="auto">
          <a:xfrm>
            <a:off x="7008813" y="1717675"/>
            <a:ext cx="1046162"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IISEM.2013</a:t>
            </a:r>
          </a:p>
        </p:txBody>
      </p:sp>
      <p:sp>
        <p:nvSpPr>
          <p:cNvPr id="57" name="Ovale 56"/>
          <p:cNvSpPr/>
          <p:nvPr/>
        </p:nvSpPr>
        <p:spPr bwMode="auto">
          <a:xfrm>
            <a:off x="7065963" y="35004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0" name="Ovale 59"/>
          <p:cNvSpPr/>
          <p:nvPr/>
        </p:nvSpPr>
        <p:spPr bwMode="auto">
          <a:xfrm>
            <a:off x="7065963" y="4710113"/>
            <a:ext cx="647700" cy="361950"/>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5295" name="Freccia in giù 63"/>
          <p:cNvSpPr>
            <a:spLocks noChangeArrowheads="1"/>
          </p:cNvSpPr>
          <p:nvPr/>
        </p:nvSpPr>
        <p:spPr bwMode="auto">
          <a:xfrm rot="10800000" flipV="1">
            <a:off x="8662988" y="3536950"/>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25296" name="Freccia in giù 64"/>
          <p:cNvSpPr>
            <a:spLocks noChangeArrowheads="1"/>
          </p:cNvSpPr>
          <p:nvPr/>
        </p:nvSpPr>
        <p:spPr bwMode="auto">
          <a:xfrm rot="10800000" flipV="1">
            <a:off x="8675688" y="23860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25297" name="Text Box 4"/>
          <p:cNvSpPr txBox="1">
            <a:spLocks noChangeAspect="1" noChangeArrowheads="1"/>
          </p:cNvSpPr>
          <p:nvPr/>
        </p:nvSpPr>
        <p:spPr bwMode="auto">
          <a:xfrm>
            <a:off x="7834313" y="1717675"/>
            <a:ext cx="1046162"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ISEM.2014</a:t>
            </a:r>
          </a:p>
        </p:txBody>
      </p:sp>
      <p:sp>
        <p:nvSpPr>
          <p:cNvPr id="33" name="Ovale 32"/>
          <p:cNvSpPr/>
          <p:nvPr/>
        </p:nvSpPr>
        <p:spPr bwMode="auto">
          <a:xfrm>
            <a:off x="7831138" y="23495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831138" y="35004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831138" y="4710113"/>
            <a:ext cx="647700" cy="361950"/>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CasellaDiTesto 35"/>
          <p:cNvSpPr txBox="1"/>
          <p:nvPr/>
        </p:nvSpPr>
        <p:spPr>
          <a:xfrm>
            <a:off x="7942263" y="2374900"/>
            <a:ext cx="433387"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37" name="CasellaDiTesto 36"/>
          <p:cNvSpPr txBox="1"/>
          <p:nvPr/>
        </p:nvSpPr>
        <p:spPr>
          <a:xfrm>
            <a:off x="7939088" y="3519488"/>
            <a:ext cx="433387" cy="307975"/>
          </a:xfrm>
          <a:prstGeom prst="rect">
            <a:avLst/>
          </a:prstGeom>
          <a:noFill/>
        </p:spPr>
        <p:txBody>
          <a:bodyPr wrap="none">
            <a:spAutoFit/>
          </a:bodyPr>
          <a:lstStyle/>
          <a:p>
            <a:pPr>
              <a:defRPr/>
            </a:pPr>
            <a:r>
              <a:rPr lang="it-IT" b="1" dirty="0">
                <a:solidFill>
                  <a:schemeClr val="tx1"/>
                </a:solidFill>
                <a:latin typeface="+mn-lt"/>
              </a:rPr>
              <a:t>6,9</a:t>
            </a:r>
            <a:endParaRPr lang="it-IT" b="1" dirty="0">
              <a:solidFill>
                <a:schemeClr val="tx1"/>
              </a:solidFill>
              <a:latin typeface="+mn-lt"/>
            </a:endParaRPr>
          </a:p>
        </p:txBody>
      </p:sp>
      <p:sp>
        <p:nvSpPr>
          <p:cNvPr id="38" name="CasellaDiTesto 37"/>
          <p:cNvSpPr txBox="1"/>
          <p:nvPr/>
        </p:nvSpPr>
        <p:spPr>
          <a:xfrm>
            <a:off x="7942263" y="4737100"/>
            <a:ext cx="433387" cy="307975"/>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graphicFrame>
        <p:nvGraphicFramePr>
          <p:cNvPr id="225304" name="Object 3"/>
          <p:cNvGraphicFramePr>
            <a:graphicFrameLocks noChangeAspect="1"/>
          </p:cNvGraphicFramePr>
          <p:nvPr/>
        </p:nvGraphicFramePr>
        <p:xfrm>
          <a:off x="635000" y="1506538"/>
          <a:ext cx="6219825" cy="4133850"/>
        </p:xfrm>
        <a:graphic>
          <a:graphicData uri="http://schemas.openxmlformats.org/presentationml/2006/ole">
            <p:oleObj spid="_x0000_s225304" r:id="rId3" imgW="6224555" imgH="4133446" progId="Excel.Chart.8">
              <p:embed/>
            </p:oleObj>
          </a:graphicData>
        </a:graphic>
      </p:graphicFrame>
      <p:sp>
        <p:nvSpPr>
          <p:cNvPr id="225305" name="CasellaDiTesto 41"/>
          <p:cNvSpPr txBox="1">
            <a:spLocks noChangeArrowheads="1"/>
          </p:cNvSpPr>
          <p:nvPr/>
        </p:nvSpPr>
        <p:spPr bwMode="auto">
          <a:xfrm>
            <a:off x="6732588" y="2349500"/>
            <a:ext cx="184150" cy="306388"/>
          </a:xfrm>
          <a:prstGeom prst="rect">
            <a:avLst/>
          </a:prstGeom>
          <a:noFill/>
          <a:ln w="9525">
            <a:noFill/>
            <a:miter lim="800000"/>
            <a:headEnd/>
            <a:tailEnd/>
          </a:ln>
        </p:spPr>
        <p:txBody>
          <a:bodyPr wrap="none">
            <a:spAutoFit/>
          </a:bodyPr>
          <a:lstStyle/>
          <a:p>
            <a:endParaRPr lang="it-IT"/>
          </a:p>
        </p:txBody>
      </p:sp>
      <p:sp>
        <p:nvSpPr>
          <p:cNvPr id="41" name="CasellaDiTesto 40"/>
          <p:cNvSpPr txBox="1"/>
          <p:nvPr/>
        </p:nvSpPr>
        <p:spPr>
          <a:xfrm>
            <a:off x="7204075" y="3527425"/>
            <a:ext cx="433388"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43" name="CasellaDiTesto 42"/>
          <p:cNvSpPr txBox="1"/>
          <p:nvPr/>
        </p:nvSpPr>
        <p:spPr>
          <a:xfrm>
            <a:off x="7204075" y="4740275"/>
            <a:ext cx="433388" cy="307975"/>
          </a:xfrm>
          <a:prstGeom prst="rect">
            <a:avLst/>
          </a:prstGeom>
          <a:noFill/>
        </p:spPr>
        <p:txBody>
          <a:bodyPr wrap="none">
            <a:spAutoFit/>
          </a:bodyPr>
          <a:lstStyle/>
          <a:p>
            <a:pPr>
              <a:defRPr/>
            </a:pPr>
            <a:r>
              <a:rPr lang="it-IT" b="1" dirty="0">
                <a:solidFill>
                  <a:schemeClr val="tx1"/>
                </a:solidFill>
                <a:latin typeface="+mn-lt"/>
              </a:rPr>
              <a:t>7,0</a:t>
            </a:r>
            <a:endParaRPr lang="it-IT" b="1" dirty="0">
              <a:solidFill>
                <a:schemeClr val="tx1"/>
              </a:solidFill>
              <a:latin typeface="+mn-lt"/>
            </a:endParaRPr>
          </a:p>
        </p:txBody>
      </p:sp>
      <p:sp>
        <p:nvSpPr>
          <p:cNvPr id="46" name="CasellaDiTesto 45"/>
          <p:cNvSpPr txBox="1"/>
          <p:nvPr/>
        </p:nvSpPr>
        <p:spPr>
          <a:xfrm>
            <a:off x="7204075" y="2379663"/>
            <a:ext cx="433388" cy="306387"/>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225309" name="Freccia in giù 63"/>
          <p:cNvSpPr>
            <a:spLocks noChangeArrowheads="1"/>
          </p:cNvSpPr>
          <p:nvPr/>
        </p:nvSpPr>
        <p:spPr bwMode="auto">
          <a:xfrm rot="10800000" flipV="1">
            <a:off x="8664575" y="4768850"/>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F5B9A2E1-37A2-47B7-9430-C7FD049A3B3C}" type="slidenum">
              <a:rPr lang="it-IT" smtClean="0"/>
              <a:pPr>
                <a:defRPr/>
              </a:pPr>
              <a:t>51</a:t>
            </a:fld>
            <a:endParaRPr lang="it-IT"/>
          </a:p>
        </p:txBody>
      </p:sp>
      <p:sp>
        <p:nvSpPr>
          <p:cNvPr id="22630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411288"/>
          <a:ext cx="8137525" cy="39624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FATTURAZIONE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Correttezza degli importi riportati nelle bollette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7,0</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6%</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91%</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7,2</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b"/>
                      <a:r>
                        <a:rPr lang="it-IT" sz="1200" b="0" i="1" u="none" strike="noStrike" dirty="0">
                          <a:solidFill>
                            <a:srgbClr val="000000"/>
                          </a:solidFill>
                          <a:latin typeface="+mn-lt"/>
                        </a:rPr>
                        <a:t>Chiarezza e la facilità di lettura delle bollette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11%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82%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6,7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smtClean="0">
                          <a:latin typeface="Arial"/>
                        </a:rPr>
                        <a:t>6%</a:t>
                      </a:r>
                      <a:endParaRPr lang="it-IT"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86%</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6,9</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smtClean="0">
                          <a:solidFill>
                            <a:schemeClr val="tx1"/>
                          </a:solidFill>
                          <a:latin typeface="+mn-lt"/>
                        </a:rPr>
                        <a:t>Regolarità lettura dei contatori</a:t>
                      </a:r>
                      <a:endParaRPr lang="it-IT" sz="1200" b="0" i="1" u="none" strike="noStrike" dirty="0">
                        <a:solidFill>
                          <a:schemeClr val="tx1"/>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dirty="0">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effectLst/>
                          <a:latin typeface="Arial"/>
                        </a:rPr>
                        <a:t>15%</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81%</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6,7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5%</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11%</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84%</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latin typeface="Arial"/>
                        </a:rPr>
                        <a:t>6,7</a:t>
                      </a:r>
                    </a:p>
                  </a:txBody>
                  <a:tcPr marL="0" marR="0" marT="0" marB="0" anchor="ctr">
                    <a:lnT w="19050" cap="flat" cmpd="sng" algn="ctr">
                      <a:solidFill>
                        <a:schemeClr val="tx1"/>
                      </a:solidFill>
                      <a:prstDash val="sysDot"/>
                      <a:round/>
                      <a:headEnd type="none" w="med" len="med"/>
                      <a:tailEnd type="none" w="med" len="med"/>
                    </a:lnT>
                  </a:tcPr>
                </a:tc>
              </a:tr>
            </a:tbl>
          </a:graphicData>
        </a:graphic>
      </p:graphicFrame>
      <p:sp>
        <p:nvSpPr>
          <p:cNvPr id="226380" name="CasellaDiTesto 16"/>
          <p:cNvSpPr txBox="1">
            <a:spLocks noChangeArrowheads="1"/>
          </p:cNvSpPr>
          <p:nvPr/>
        </p:nvSpPr>
        <p:spPr bwMode="auto">
          <a:xfrm>
            <a:off x="1908175" y="26717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6381" name="CasellaDiTesto 19"/>
          <p:cNvSpPr txBox="1">
            <a:spLocks noChangeArrowheads="1"/>
          </p:cNvSpPr>
          <p:nvPr/>
        </p:nvSpPr>
        <p:spPr bwMode="auto">
          <a:xfrm>
            <a:off x="2582863" y="26527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6382" name="CasellaDiTesto 22"/>
          <p:cNvSpPr txBox="1">
            <a:spLocks noChangeArrowheads="1"/>
          </p:cNvSpPr>
          <p:nvPr/>
        </p:nvSpPr>
        <p:spPr bwMode="auto">
          <a:xfrm>
            <a:off x="3087688" y="26527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26383" name="CasellaDiTesto 23"/>
          <p:cNvSpPr txBox="1">
            <a:spLocks noChangeArrowheads="1"/>
          </p:cNvSpPr>
          <p:nvPr/>
        </p:nvSpPr>
        <p:spPr bwMode="auto">
          <a:xfrm>
            <a:off x="4211638" y="26527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6384" name="CasellaDiTesto 24"/>
          <p:cNvSpPr txBox="1">
            <a:spLocks noChangeArrowheads="1"/>
          </p:cNvSpPr>
          <p:nvPr/>
        </p:nvSpPr>
        <p:spPr bwMode="auto">
          <a:xfrm>
            <a:off x="4919663" y="26543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6385" name="CasellaDiTesto 25"/>
          <p:cNvSpPr txBox="1">
            <a:spLocks noChangeArrowheads="1"/>
          </p:cNvSpPr>
          <p:nvPr/>
        </p:nvSpPr>
        <p:spPr bwMode="auto">
          <a:xfrm>
            <a:off x="5422900" y="26543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26386" name="CasellaDiTesto 26"/>
          <p:cNvSpPr txBox="1">
            <a:spLocks noChangeArrowheads="1"/>
          </p:cNvSpPr>
          <p:nvPr/>
        </p:nvSpPr>
        <p:spPr bwMode="auto">
          <a:xfrm>
            <a:off x="6629400" y="26781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6387" name="CasellaDiTesto 27"/>
          <p:cNvSpPr txBox="1">
            <a:spLocks noChangeArrowheads="1"/>
          </p:cNvSpPr>
          <p:nvPr/>
        </p:nvSpPr>
        <p:spPr bwMode="auto">
          <a:xfrm>
            <a:off x="7304088" y="2659063"/>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6388" name="CasellaDiTesto 28"/>
          <p:cNvSpPr txBox="1">
            <a:spLocks noChangeArrowheads="1"/>
          </p:cNvSpPr>
          <p:nvPr/>
        </p:nvSpPr>
        <p:spPr bwMode="auto">
          <a:xfrm>
            <a:off x="7808913" y="2659063"/>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FATTURAZIONE – </a:t>
            </a:r>
            <a:r>
              <a:rPr lang="it-IT" sz="2100" i="1">
                <a:solidFill>
                  <a:srgbClr val="3366CC"/>
                </a:solidFill>
                <a:cs typeface="Arial" charset="0"/>
              </a:rPr>
              <a:t>1° SEMESTRE 2014</a:t>
            </a:r>
          </a:p>
          <a:p>
            <a:pPr>
              <a:spcBef>
                <a:spcPct val="20000"/>
              </a:spcBef>
            </a:pPr>
            <a:endParaRPr lang="it-IT" sz="2100" i="1">
              <a:solidFill>
                <a:srgbClr val="3366CC"/>
              </a:solidFill>
              <a:cs typeface="Arial" charset="0"/>
            </a:endParaRPr>
          </a:p>
        </p:txBody>
      </p:sp>
      <p:sp>
        <p:nvSpPr>
          <p:cNvPr id="517125" name="Text Box 3"/>
          <p:cNvSpPr txBox="1">
            <a:spLocks noChangeArrowheads="1"/>
          </p:cNvSpPr>
          <p:nvPr/>
        </p:nvSpPr>
        <p:spPr bwMode="auto">
          <a:xfrm>
            <a:off x="755650" y="109220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67EC8D95-5781-4E49-8430-3BF40D25D91E}" type="slidenum">
              <a:rPr lang="it-IT" smtClean="0"/>
              <a:pPr>
                <a:defRPr/>
              </a:pPr>
              <a:t>52</a:t>
            </a:fld>
            <a:endParaRPr lang="it-IT"/>
          </a:p>
        </p:txBody>
      </p:sp>
      <p:sp>
        <p:nvSpPr>
          <p:cNvPr id="22733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27334" name="Object 3"/>
          <p:cNvGraphicFramePr>
            <a:graphicFrameLocks noChangeAspect="1"/>
          </p:cNvGraphicFramePr>
          <p:nvPr/>
        </p:nvGraphicFramePr>
        <p:xfrm>
          <a:off x="849313" y="1649413"/>
          <a:ext cx="7223125" cy="4664075"/>
        </p:xfrm>
        <a:graphic>
          <a:graphicData uri="http://schemas.openxmlformats.org/presentationml/2006/ole">
            <p:oleObj spid="_x0000_s227334"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FATTURAZIONE</a:t>
            </a:r>
          </a:p>
        </p:txBody>
      </p:sp>
      <p:grpSp>
        <p:nvGrpSpPr>
          <p:cNvPr id="228354" name="Gruppo 24"/>
          <p:cNvGrpSpPr>
            <a:grpSpLocks/>
          </p:cNvGrpSpPr>
          <p:nvPr/>
        </p:nvGrpSpPr>
        <p:grpSpPr bwMode="auto">
          <a:xfrm>
            <a:off x="1258888" y="692150"/>
            <a:ext cx="7527925" cy="5429250"/>
            <a:chOff x="1259662" y="692696"/>
            <a:chExt cx="7527180" cy="5428704"/>
          </a:xfrm>
        </p:grpSpPr>
        <p:graphicFrame>
          <p:nvGraphicFramePr>
            <p:cNvPr id="228356" name="Grafico 31"/>
            <p:cNvGraphicFramePr>
              <a:graphicFrameLocks/>
            </p:cNvGraphicFramePr>
            <p:nvPr/>
          </p:nvGraphicFramePr>
          <p:xfrm>
            <a:off x="1784926" y="1284834"/>
            <a:ext cx="6366295" cy="4211190"/>
          </p:xfrm>
          <a:graphic>
            <a:graphicData uri="http://schemas.openxmlformats.org/presentationml/2006/ole">
              <p:oleObj spid="_x0000_s228356" r:id="rId3" imgW="6364776" imgH="4212701" progId="Excel.Chart.8">
                <p:embed/>
              </p:oleObj>
            </a:graphicData>
          </a:graphic>
        </p:graphicFrame>
        <p:sp>
          <p:nvSpPr>
            <p:cNvPr id="307203" name="Text Box 4"/>
            <p:cNvSpPr txBox="1">
              <a:spLocks noChangeArrowheads="1"/>
            </p:cNvSpPr>
            <p:nvPr/>
          </p:nvSpPr>
          <p:spPr bwMode="auto">
            <a:xfrm>
              <a:off x="1954918" y="1059372"/>
              <a:ext cx="1230190" cy="249212"/>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782027" y="1059372"/>
              <a:ext cx="1231778" cy="249212"/>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824886" y="5480114"/>
              <a:ext cx="1184158" cy="230165"/>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921583" y="5475353"/>
              <a:ext cx="1182571" cy="230164"/>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896186" y="5749962"/>
              <a:ext cx="6071587"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16200000">
              <a:off x="-475300" y="3159423"/>
              <a:ext cx="4247723"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16200000">
              <a:off x="1384268" y="4874544"/>
              <a:ext cx="790495"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834280" y="3149899"/>
              <a:ext cx="2231804" cy="19524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87,3</a:t>
              </a:r>
              <a:r>
                <a:rPr lang="it-IT" sz="900" b="1" dirty="0">
                  <a:solidFill>
                    <a:schemeClr val="tx1"/>
                  </a:solidFill>
                  <a:latin typeface="+mn-lt"/>
                </a:rPr>
                <a:t>%</a:t>
              </a:r>
              <a:endParaRPr lang="it-IT" sz="900" b="1" dirty="0">
                <a:solidFill>
                  <a:schemeClr val="tx1"/>
                </a:solidFill>
                <a:latin typeface="+mn-lt"/>
              </a:endParaRPr>
            </a:p>
          </p:txBody>
        </p:sp>
        <p:pic>
          <p:nvPicPr>
            <p:cNvPr id="228365" name="Picture 40" descr="AEN_159"/>
            <p:cNvPicPr>
              <a:picLocks noChangeAspect="1" noChangeArrowheads="1"/>
            </p:cNvPicPr>
            <p:nvPr/>
          </p:nvPicPr>
          <p:blipFill>
            <a:blip r:embed="rId4"/>
            <a:srcRect/>
            <a:stretch>
              <a:fillRect/>
            </a:stretch>
          </p:blipFill>
          <p:spPr bwMode="auto">
            <a:xfrm>
              <a:off x="8039130" y="714375"/>
              <a:ext cx="582612" cy="595313"/>
            </a:xfrm>
            <a:prstGeom prst="rect">
              <a:avLst/>
            </a:prstGeom>
            <a:solidFill>
              <a:schemeClr val="bg1"/>
            </a:solidFill>
            <a:ln w="28575">
              <a:noFill/>
              <a:miter lim="800000"/>
              <a:headEnd/>
              <a:tailEnd/>
            </a:ln>
          </p:spPr>
        </p:pic>
        <p:pic>
          <p:nvPicPr>
            <p:cNvPr id="228366" name="Picture 41" descr="lente"/>
            <p:cNvPicPr>
              <a:picLocks noChangeAspect="1" noChangeArrowheads="1"/>
            </p:cNvPicPr>
            <p:nvPr/>
          </p:nvPicPr>
          <p:blipFill>
            <a:blip r:embed="rId5"/>
            <a:srcRect/>
            <a:stretch>
              <a:fillRect/>
            </a:stretch>
          </p:blipFill>
          <p:spPr bwMode="auto">
            <a:xfrm>
              <a:off x="1259662" y="692696"/>
              <a:ext cx="639762" cy="642938"/>
            </a:xfrm>
            <a:prstGeom prst="rect">
              <a:avLst/>
            </a:prstGeom>
            <a:solidFill>
              <a:schemeClr val="bg1"/>
            </a:solidFill>
            <a:ln w="28575">
              <a:noFill/>
              <a:miter lim="800000"/>
              <a:headEnd/>
              <a:tailEnd/>
            </a:ln>
          </p:spPr>
        </p:pic>
        <p:pic>
          <p:nvPicPr>
            <p:cNvPr id="228367" name="Picture 45" descr="marketing_usability_main">
              <a:hlinkClick r:id="rId6"/>
            </p:cNvPr>
            <p:cNvPicPr>
              <a:picLocks noChangeAspect="1" noChangeArrowheads="1"/>
            </p:cNvPicPr>
            <p:nvPr/>
          </p:nvPicPr>
          <p:blipFill>
            <a:blip r:embed="rId7"/>
            <a:srcRect/>
            <a:stretch>
              <a:fillRect/>
            </a:stretch>
          </p:blipFill>
          <p:spPr bwMode="auto">
            <a:xfrm>
              <a:off x="8039130" y="5429250"/>
              <a:ext cx="747712" cy="592138"/>
            </a:xfrm>
            <a:prstGeom prst="rect">
              <a:avLst/>
            </a:prstGeom>
            <a:solidFill>
              <a:schemeClr val="bg1"/>
            </a:solidFill>
            <a:ln w="28575">
              <a:noFill/>
              <a:miter lim="800000"/>
              <a:headEnd/>
              <a:tailEnd/>
            </a:ln>
          </p:spPr>
        </p:pic>
        <p:pic>
          <p:nvPicPr>
            <p:cNvPr id="228368" name="Picture 46" descr="BWBW0157"/>
            <p:cNvPicPr>
              <a:picLocks noChangeAspect="1" noChangeArrowheads="1"/>
            </p:cNvPicPr>
            <p:nvPr/>
          </p:nvPicPr>
          <p:blipFill>
            <a:blip r:embed="rId8"/>
            <a:srcRect/>
            <a:stretch>
              <a:fillRect/>
            </a:stretch>
          </p:blipFill>
          <p:spPr bwMode="auto">
            <a:xfrm>
              <a:off x="1398617"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4033545" y="2444327"/>
              <a:ext cx="1657183" cy="14444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a:t>
              </a:r>
              <a:r>
                <a:rPr lang="it-IT" sz="900" dirty="0">
                  <a:solidFill>
                    <a:schemeClr val="tx1"/>
                  </a:solidFill>
                  <a:latin typeface="+mn-lt"/>
                </a:rPr>
                <a:t>media: 33%</a:t>
              </a:r>
              <a:endParaRPr lang="it-IT" sz="900" b="1" dirty="0">
                <a:solidFill>
                  <a:schemeClr val="tx1"/>
                </a:solidFill>
                <a:latin typeface="+mn-lt"/>
              </a:endParaRPr>
            </a:p>
          </p:txBody>
        </p:sp>
        <p:sp>
          <p:nvSpPr>
            <p:cNvPr id="38" name="Text Box 36"/>
            <p:cNvSpPr txBox="1">
              <a:spLocks noChangeArrowheads="1"/>
            </p:cNvSpPr>
            <p:nvPr/>
          </p:nvSpPr>
          <p:spPr bwMode="auto">
            <a:xfrm rot="16200000">
              <a:off x="1350935" y="1396682"/>
              <a:ext cx="790495"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753325" y="5870600"/>
              <a:ext cx="790497" cy="24762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7450299" y="5861076"/>
              <a:ext cx="790497"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6" name="Rectangle 22"/>
            <p:cNvSpPr>
              <a:spLocks noChangeArrowheads="1"/>
            </p:cNvSpPr>
            <p:nvPr/>
          </p:nvSpPr>
          <p:spPr bwMode="auto">
            <a:xfrm>
              <a:off x="2502551" y="4508662"/>
              <a:ext cx="1204794" cy="36032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REGOLARITÀ LETTURA CONTATORI</a:t>
              </a:r>
            </a:p>
          </p:txBody>
        </p:sp>
        <p:sp>
          <p:nvSpPr>
            <p:cNvPr id="39" name="Rectangle 22"/>
            <p:cNvSpPr>
              <a:spLocks noChangeArrowheads="1"/>
            </p:cNvSpPr>
            <p:nvPr/>
          </p:nvSpPr>
          <p:spPr bwMode="auto">
            <a:xfrm>
              <a:off x="3583532" y="3789598"/>
              <a:ext cx="915896" cy="358739"/>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CHIAREZZA FACILITÀ LETTURA DELLE BOLLETTE</a:t>
              </a:r>
            </a:p>
          </p:txBody>
        </p:sp>
        <p:sp>
          <p:nvSpPr>
            <p:cNvPr id="40" name="Rectangle 22"/>
            <p:cNvSpPr>
              <a:spLocks noChangeArrowheads="1"/>
            </p:cNvSpPr>
            <p:nvPr/>
          </p:nvSpPr>
          <p:spPr bwMode="auto">
            <a:xfrm>
              <a:off x="5651839" y="1837169"/>
              <a:ext cx="2071483" cy="376199"/>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CORRETTEZZA DEGLI IMPORTI RIPORTATI NELLE BOLLETTE</a:t>
              </a:r>
            </a:p>
          </p:txBody>
        </p:sp>
      </p:gr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377" name="Object 71"/>
          <p:cNvGraphicFramePr>
            <a:graphicFrameLocks noChangeAspect="1"/>
          </p:cNvGraphicFramePr>
          <p:nvPr/>
        </p:nvGraphicFramePr>
        <p:xfrm>
          <a:off x="776288" y="1362075"/>
          <a:ext cx="5791200" cy="4749800"/>
        </p:xfrm>
        <a:graphic>
          <a:graphicData uri="http://schemas.openxmlformats.org/presentationml/2006/ole">
            <p:oleObj spid="_x0000_s229377" r:id="rId3" imgW="5791702" imgH="4755292" progId="Excel.Chart.8">
              <p:embed/>
            </p:oleObj>
          </a:graphicData>
        </a:graphic>
      </p:graphicFrame>
      <p:sp>
        <p:nvSpPr>
          <p:cNvPr id="229378" name="Rectangle 3"/>
          <p:cNvSpPr>
            <a:spLocks noChangeArrowheads="1"/>
          </p:cNvSpPr>
          <p:nvPr/>
        </p:nvSpPr>
        <p:spPr bwMode="auto">
          <a:xfrm>
            <a:off x="6700838"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29379" name="Rectangle 4"/>
          <p:cNvSpPr>
            <a:spLocks noChangeArrowheads="1"/>
          </p:cNvSpPr>
          <p:nvPr/>
        </p:nvSpPr>
        <p:spPr bwMode="auto">
          <a:xfrm>
            <a:off x="6713538" y="3594100"/>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29380" name="Rectangle 5"/>
          <p:cNvSpPr>
            <a:spLocks noChangeArrowheads="1"/>
          </p:cNvSpPr>
          <p:nvPr/>
        </p:nvSpPr>
        <p:spPr bwMode="auto">
          <a:xfrm>
            <a:off x="6713538" y="5314950"/>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29381"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71048" name="Text Box 3"/>
          <p:cNvSpPr txBox="1">
            <a:spLocks noChangeArrowheads="1"/>
          </p:cNvSpPr>
          <p:nvPr/>
        </p:nvSpPr>
        <p:spPr bwMode="auto">
          <a:xfrm>
            <a:off x="755650" y="989013"/>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fatturazione, ritiene che il servizio ..</a:t>
            </a:r>
          </a:p>
        </p:txBody>
      </p:sp>
      <p:sp>
        <p:nvSpPr>
          <p:cNvPr id="11" name="Segnaposto numero diapositiva 10"/>
          <p:cNvSpPr>
            <a:spLocks noGrp="1"/>
          </p:cNvSpPr>
          <p:nvPr>
            <p:ph type="sldNum" sz="quarter" idx="10"/>
          </p:nvPr>
        </p:nvSpPr>
        <p:spPr/>
        <p:txBody>
          <a:bodyPr/>
          <a:lstStyle/>
          <a:p>
            <a:pPr>
              <a:defRPr/>
            </a:pPr>
            <a:fld id="{9F003AE5-B6A0-4175-ABE3-8A6242AFDD3F}" type="slidenum">
              <a:rPr lang="it-IT" smtClean="0"/>
              <a:pPr>
                <a:defRPr/>
              </a:pPr>
              <a:t>54</a:t>
            </a:fld>
            <a:endParaRPr lang="it-IT"/>
          </a:p>
        </p:txBody>
      </p:sp>
      <p:sp>
        <p:nvSpPr>
          <p:cNvPr id="22938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idx="4294967295"/>
          </p:nvPr>
        </p:nvSpPr>
        <p:spPr/>
        <p:txBody>
          <a:bodyPr/>
          <a:lstStyle/>
          <a:p>
            <a:pPr eaLnBrk="1" hangingPunct="1"/>
            <a:r>
              <a:rPr lang="it-IT" smtClean="0"/>
              <a:t>IL NUMERO VERDE COMMERCIALE</a:t>
            </a:r>
          </a:p>
        </p:txBody>
      </p:sp>
      <p:sp>
        <p:nvSpPr>
          <p:cNvPr id="439298" name="Rectangle 7"/>
          <p:cNvSpPr>
            <a:spLocks noChangeArrowheads="1"/>
          </p:cNvSpPr>
          <p:nvPr/>
        </p:nvSpPr>
        <p:spPr bwMode="auto">
          <a:xfrm>
            <a:off x="1547813" y="2492375"/>
            <a:ext cx="6696075" cy="2664817"/>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0000"/>
                </a:solidFill>
                <a:latin typeface="Arial" charset="0"/>
              </a:rPr>
              <a:t>NUMERO VERDE COMMERCIALE</a:t>
            </a:r>
          </a:p>
          <a:p>
            <a:pPr marL="355600" indent="-266700" algn="ctr" defTabSz="266700" eaLnBrk="0" fontAlgn="b" hangingPunct="0">
              <a:defRPr/>
            </a:pPr>
            <a:endParaRPr lang="it-IT" sz="1200" b="1" dirty="0">
              <a:solidFill>
                <a:srgbClr val="CC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accedere al servizio, prima di richiedere di parlare con l’operatore</a:t>
            </a:r>
            <a:endParaRPr lang="it-IT" strike="sngStrike" dirty="0">
              <a:solidFill>
                <a:srgbClr val="FF0000"/>
              </a:solidFill>
              <a:latin typeface="Arial" charset="0"/>
              <a:cs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seguire le indicazioni fornite dal risponditore automatico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competenza dell’operatore che ha risposto al telefono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cortesia dell’operatore che ha risposto al telefono</a:t>
            </a:r>
          </a:p>
          <a:p>
            <a:pPr marL="355600" indent="-266700" defTabSz="266700">
              <a:lnSpc>
                <a:spcPct val="140000"/>
              </a:lnSpc>
              <a:buClr>
                <a:schemeClr val="tx1"/>
              </a:buClr>
              <a:buSzPct val="100000"/>
              <a:buFont typeface="Wingdings" pitchFamily="2" charset="2"/>
              <a:buChar char="§"/>
              <a:defRPr/>
            </a:pPr>
            <a:endParaRPr lang="it-IT" dirty="0">
              <a:solidFill>
                <a:schemeClr val="tx1"/>
              </a:solidFill>
              <a:latin typeface="Arial" charset="0"/>
              <a:cs typeface="Arial" charset="0"/>
            </a:endParaRPr>
          </a:p>
        </p:txBody>
      </p:sp>
      <p:sp>
        <p:nvSpPr>
          <p:cNvPr id="23040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C1A2EFF8-828A-45F1-AE71-CE8884BB2210}" type="slidenum">
              <a:rPr lang="it-IT" smtClean="0"/>
              <a:pPr>
                <a:defRPr/>
              </a:pPr>
              <a:t>55</a:t>
            </a:fld>
            <a:endParaRPr lang="it-IT"/>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sub- overall</a:t>
            </a:r>
            <a:endParaRPr lang="it-IT" sz="1800" i="1" dirty="0">
              <a:solidFill>
                <a:schemeClr val="bg1"/>
              </a:solidFill>
              <a:effectLst>
                <a:outerShdw blurRad="38100" dist="38100" dir="2700000" algn="tl">
                  <a:srgbClr val="C0C0C0"/>
                </a:outerShdw>
              </a:effectLst>
            </a:endParaRPr>
          </a:p>
        </p:txBody>
      </p:sp>
      <p:sp>
        <p:nvSpPr>
          <p:cNvPr id="23142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TREND</a:t>
            </a:r>
          </a:p>
        </p:txBody>
      </p:sp>
      <p:graphicFrame>
        <p:nvGraphicFramePr>
          <p:cNvPr id="231427" name="Object 71"/>
          <p:cNvGraphicFramePr>
            <a:graphicFrameLocks noChangeAspect="1"/>
          </p:cNvGraphicFramePr>
          <p:nvPr/>
        </p:nvGraphicFramePr>
        <p:xfrm>
          <a:off x="1136650" y="1938338"/>
          <a:ext cx="7678738" cy="4043362"/>
        </p:xfrm>
        <a:graphic>
          <a:graphicData uri="http://schemas.openxmlformats.org/presentationml/2006/ole">
            <p:oleObj spid="_x0000_s231427" r:id="rId4" imgW="7681626" imgH="4041998"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5"/>
              </a:buBlip>
              <a:defRPr/>
            </a:pPr>
            <a:r>
              <a:rPr lang="it-IT" sz="1200" dirty="0">
                <a:solidFill>
                  <a:schemeClr val="tx1"/>
                </a:solidFill>
                <a:latin typeface="+mn-lt"/>
                <a:cs typeface="Arial" pitchFamily="34" charset="0"/>
              </a:rPr>
              <a:t>Considerando complessivamente il servizio ricevuto telefonando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a:t>
            </a:r>
            <a:r>
              <a:rPr lang="it-IT" sz="1200" dirty="0">
                <a:solidFill>
                  <a:schemeClr val="tx1"/>
                </a:solidFill>
                <a:latin typeface="+mn-lt"/>
                <a:cs typeface="Arial" pitchFamily="34" charset="0"/>
              </a:rPr>
              <a:t>Spa </a:t>
            </a:r>
            <a:r>
              <a:rPr lang="it-IT" sz="1200" dirty="0">
                <a:solidFill>
                  <a:schemeClr val="tx1"/>
                </a:solidFill>
                <a:latin typeface="+mn-lt"/>
                <a:cs typeface="Arial" pitchFamily="34" charset="0"/>
              </a:rPr>
              <a:t>su una scala da 1 a 10 dove 1 è il minimo della qualità e 10 il massimo?</a:t>
            </a:r>
          </a:p>
        </p:txBody>
      </p:sp>
      <p:sp>
        <p:nvSpPr>
          <p:cNvPr id="23142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(300 CASI AD HOC)</a:t>
            </a:r>
            <a:endParaRPr lang="it-IT" sz="900" dirty="0">
              <a:solidFill>
                <a:schemeClr val="tx1"/>
              </a:solidFill>
              <a:latin typeface="+mn-lt"/>
            </a:endParaRPr>
          </a:p>
        </p:txBody>
      </p:sp>
      <p:sp>
        <p:nvSpPr>
          <p:cNvPr id="10" name="Segnaposto numero diapositiva 9"/>
          <p:cNvSpPr>
            <a:spLocks noGrp="1"/>
          </p:cNvSpPr>
          <p:nvPr>
            <p:ph type="sldNum" sz="quarter" idx="10"/>
          </p:nvPr>
        </p:nvSpPr>
        <p:spPr/>
        <p:txBody>
          <a:bodyPr/>
          <a:lstStyle/>
          <a:p>
            <a:pPr>
              <a:defRPr/>
            </a:pPr>
            <a:fld id="{711B14E7-869C-4B4C-9187-9C7A69BAADC4}" type="slidenum">
              <a:rPr lang="it-IT" smtClean="0"/>
              <a:pPr>
                <a:defRPr/>
              </a:pPr>
              <a:t>56</a:t>
            </a:fld>
            <a:endParaRPr lang="it-IT"/>
          </a:p>
        </p:txBody>
      </p:sp>
      <p:sp>
        <p:nvSpPr>
          <p:cNvPr id="231432" name="Ovale 11"/>
          <p:cNvSpPr>
            <a:spLocks noChangeArrowheads="1"/>
          </p:cNvSpPr>
          <p:nvPr/>
        </p:nvSpPr>
        <p:spPr bwMode="auto">
          <a:xfrm>
            <a:off x="8101013" y="2060575"/>
            <a:ext cx="682625"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1433" name="Triangolo isoscele 12"/>
          <p:cNvSpPr>
            <a:spLocks noChangeArrowheads="1"/>
          </p:cNvSpPr>
          <p:nvPr/>
        </p:nvSpPr>
        <p:spPr bwMode="auto">
          <a:xfrm>
            <a:off x="7885113" y="2276475"/>
            <a:ext cx="215900" cy="144463"/>
          </a:xfrm>
          <a:prstGeom prst="triangle">
            <a:avLst>
              <a:gd name="adj" fmla="val 50000"/>
            </a:avLst>
          </a:prstGeom>
          <a:solidFill>
            <a:srgbClr val="008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3347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1° SEMESTRE 2014</a:t>
            </a:r>
          </a:p>
        </p:txBody>
      </p:sp>
      <p:sp>
        <p:nvSpPr>
          <p:cNvPr id="10" name="Segnaposto numero diapositiva 9"/>
          <p:cNvSpPr>
            <a:spLocks noGrp="1"/>
          </p:cNvSpPr>
          <p:nvPr>
            <p:ph type="sldNum" sz="quarter" idx="10"/>
          </p:nvPr>
        </p:nvSpPr>
        <p:spPr/>
        <p:txBody>
          <a:bodyPr/>
          <a:lstStyle/>
          <a:p>
            <a:pPr>
              <a:defRPr/>
            </a:pPr>
            <a:fld id="{704C418E-1EBF-4135-A134-C7D81E2AB57C}" type="slidenum">
              <a:rPr lang="it-IT" smtClean="0"/>
              <a:pPr>
                <a:defRPr/>
              </a:pPr>
              <a:t>57</a:t>
            </a:fld>
            <a:endParaRPr lang="it-IT"/>
          </a:p>
        </p:txBody>
      </p:sp>
      <p:graphicFrame>
        <p:nvGraphicFramePr>
          <p:cNvPr id="13" name="Group 76"/>
          <p:cNvGraphicFramePr>
            <a:graphicFrameLocks noGrp="1"/>
          </p:cNvGraphicFramePr>
          <p:nvPr/>
        </p:nvGraphicFramePr>
        <p:xfrm>
          <a:off x="1042988" y="1903413"/>
          <a:ext cx="7489825" cy="3671887"/>
        </p:xfrm>
        <a:graphic>
          <a:graphicData uri="http://schemas.openxmlformats.org/drawingml/2006/table">
            <a:tbl>
              <a:tblPr/>
              <a:tblGrid>
                <a:gridCol w="1272169"/>
                <a:gridCol w="1036110"/>
                <a:gridCol w="1036110"/>
                <a:gridCol w="1036110"/>
                <a:gridCol w="1036110"/>
                <a:gridCol w="1036110"/>
                <a:gridCol w="1036110"/>
              </a:tblGrid>
              <a:tr h="517475">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1" i="0" u="none" strike="noStrike">
                          <a:latin typeface="Arial"/>
                        </a:rPr>
                        <a:t>21%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1" i="0" u="none" strike="noStrike">
                          <a:latin typeface="Arial"/>
                        </a:rPr>
                        <a:t>41%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1" i="0" u="none" strike="noStrike">
                          <a:latin typeface="Arial"/>
                        </a:rPr>
                        <a:t>32%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10%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1" i="0" u="none" strike="noStrike" dirty="0" smtClean="0">
                          <a:latin typeface="Arial"/>
                        </a:rPr>
                        <a:t>6%</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servizio ricevuto telefonando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Fiora Spa su una scala da 1 a 10 dove 1 è il minimo della qualità e 10 il massimo?</a:t>
            </a:r>
          </a:p>
        </p:txBody>
      </p:sp>
      <p:sp>
        <p:nvSpPr>
          <p:cNvPr id="8"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NUMERO VERDE COMMERCIALE</a:t>
            </a:r>
            <a:br>
              <a:rPr lang="it-IT" sz="2100">
                <a:solidFill>
                  <a:srgbClr val="3366CC"/>
                </a:solidFill>
                <a:cs typeface="Arial" charset="0"/>
              </a:rPr>
            </a:br>
            <a:r>
              <a:rPr lang="it-IT" sz="2100" i="1">
                <a:solidFill>
                  <a:srgbClr val="3366CC"/>
                </a:solidFill>
                <a:cs typeface="Arial" charset="0"/>
              </a:rPr>
              <a:t>1°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E19E7659-4614-4FAF-840E-26A71B9F75AF}" type="slidenum">
              <a:rPr lang="it-IT" smtClean="0"/>
              <a:pPr>
                <a:defRPr/>
              </a:pPr>
              <a:t>58</a:t>
            </a:fld>
            <a:endParaRPr lang="it-IT"/>
          </a:p>
        </p:txBody>
      </p:sp>
      <p:grpSp>
        <p:nvGrpSpPr>
          <p:cNvPr id="234500" name="Group 3"/>
          <p:cNvGrpSpPr>
            <a:grpSpLocks/>
          </p:cNvGrpSpPr>
          <p:nvPr/>
        </p:nvGrpSpPr>
        <p:grpSpPr bwMode="auto">
          <a:xfrm>
            <a:off x="941388" y="1789113"/>
            <a:ext cx="7956550" cy="3584575"/>
            <a:chOff x="585" y="1146"/>
            <a:chExt cx="5012" cy="2258"/>
          </a:xfrm>
        </p:grpSpPr>
        <p:grpSp>
          <p:nvGrpSpPr>
            <p:cNvPr id="234502" name="Group 4"/>
            <p:cNvGrpSpPr>
              <a:grpSpLocks/>
            </p:cNvGrpSpPr>
            <p:nvPr/>
          </p:nvGrpSpPr>
          <p:grpSpPr bwMode="auto">
            <a:xfrm>
              <a:off x="585" y="1146"/>
              <a:ext cx="2287" cy="2258"/>
              <a:chOff x="585" y="1344"/>
              <a:chExt cx="2287" cy="2258"/>
            </a:xfrm>
          </p:grpSpPr>
          <p:graphicFrame>
            <p:nvGraphicFramePr>
              <p:cNvPr id="234509" name="Object 5"/>
              <p:cNvGraphicFramePr>
                <a:graphicFrameLocks noChangeAspect="1"/>
              </p:cNvGraphicFramePr>
              <p:nvPr/>
            </p:nvGraphicFramePr>
            <p:xfrm>
              <a:off x="553" y="1745"/>
              <a:ext cx="2332" cy="1862"/>
            </p:xfrm>
            <a:graphic>
              <a:graphicData uri="http://schemas.openxmlformats.org/presentationml/2006/ole">
                <p:oleObj spid="_x0000_s234509" r:id="rId3" imgW="3700593" imgH="2956816" progId="Excel.Chart.8">
                  <p:embed/>
                </p:oleObj>
              </a:graphicData>
            </a:graphic>
          </p:graphicFrame>
          <p:sp>
            <p:nvSpPr>
              <p:cNvPr id="46" name="Rettangolo 19"/>
              <p:cNvSpPr/>
              <p:nvPr/>
            </p:nvSpPr>
            <p:spPr bwMode="auto">
              <a:xfrm>
                <a:off x="585" y="1751"/>
                <a:ext cx="228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3451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3451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3451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3451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34503" name="Group 11"/>
            <p:cNvGrpSpPr>
              <a:grpSpLocks/>
            </p:cNvGrpSpPr>
            <p:nvPr/>
          </p:nvGrpSpPr>
          <p:grpSpPr bwMode="auto">
            <a:xfrm>
              <a:off x="3243" y="1146"/>
              <a:ext cx="2354" cy="2258"/>
              <a:chOff x="3243" y="1344"/>
              <a:chExt cx="2354" cy="2258"/>
            </a:xfrm>
          </p:grpSpPr>
          <p:sp>
            <p:nvSpPr>
              <p:cNvPr id="40" name="Rettangolo 39"/>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3450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3450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3450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3450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34501" name="Object 3"/>
          <p:cNvGraphicFramePr>
            <a:graphicFrameLocks noChangeAspect="1"/>
          </p:cNvGraphicFramePr>
          <p:nvPr/>
        </p:nvGraphicFramePr>
        <p:xfrm>
          <a:off x="5168900" y="2386013"/>
          <a:ext cx="3683000" cy="2921000"/>
        </p:xfrm>
        <a:graphic>
          <a:graphicData uri="http://schemas.openxmlformats.org/presentationml/2006/ole">
            <p:oleObj spid="_x0000_s234501" r:id="rId4" imgW="3682303" imgH="2926334" progId="Excel.Chart.8">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89E16F1-7D4E-4175-8331-060F3FD917C1}" type="slidenum">
              <a:rPr lang="it-IT" smtClean="0"/>
              <a:pPr>
                <a:defRPr/>
              </a:pPr>
              <a:t>59</a:t>
            </a:fld>
            <a:endParaRPr lang="it-IT"/>
          </a:p>
        </p:txBody>
      </p:sp>
      <p:sp>
        <p:nvSpPr>
          <p:cNvPr id="235522" name="Text Box 4"/>
          <p:cNvSpPr txBox="1">
            <a:spLocks noChangeAspect="1" noChangeArrowheads="1"/>
          </p:cNvSpPr>
          <p:nvPr/>
        </p:nvSpPr>
        <p:spPr bwMode="auto">
          <a:xfrm>
            <a:off x="6372225" y="1295400"/>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 name="Rettangolo arrotondato 3"/>
          <p:cNvSpPr/>
          <p:nvPr/>
        </p:nvSpPr>
        <p:spPr bwMode="auto">
          <a:xfrm>
            <a:off x="6629400" y="1052513"/>
            <a:ext cx="1687513"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7" name="Ovale 6"/>
          <p:cNvSpPr/>
          <p:nvPr/>
        </p:nvSpPr>
        <p:spPr bwMode="auto">
          <a:xfrm>
            <a:off x="6748463" y="210185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35525" name="Text Box 4"/>
          <p:cNvSpPr txBox="1">
            <a:spLocks noChangeAspect="1" noChangeArrowheads="1"/>
          </p:cNvSpPr>
          <p:nvPr/>
        </p:nvSpPr>
        <p:spPr bwMode="auto">
          <a:xfrm>
            <a:off x="6659563"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SEM.2013</a:t>
            </a:r>
          </a:p>
        </p:txBody>
      </p:sp>
      <p:sp>
        <p:nvSpPr>
          <p:cNvPr id="13" name="Ovale 12"/>
          <p:cNvSpPr/>
          <p:nvPr/>
        </p:nvSpPr>
        <p:spPr bwMode="auto">
          <a:xfrm>
            <a:off x="6748463" y="42926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6" name="Ovale 15"/>
          <p:cNvSpPr/>
          <p:nvPr/>
        </p:nvSpPr>
        <p:spPr bwMode="auto">
          <a:xfrm>
            <a:off x="6748463" y="28527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6742113" y="49641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6748463" y="3617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456488" y="210185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35531" name="Text Box 4"/>
          <p:cNvSpPr txBox="1">
            <a:spLocks noChangeAspect="1" noChangeArrowheads="1"/>
          </p:cNvSpPr>
          <p:nvPr/>
        </p:nvSpPr>
        <p:spPr bwMode="auto">
          <a:xfrm>
            <a:off x="7437438"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SEM.2014</a:t>
            </a:r>
          </a:p>
        </p:txBody>
      </p:sp>
      <p:sp>
        <p:nvSpPr>
          <p:cNvPr id="34" name="Ovale 33"/>
          <p:cNvSpPr/>
          <p:nvPr/>
        </p:nvSpPr>
        <p:spPr bwMode="auto">
          <a:xfrm>
            <a:off x="7456488" y="42926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456488" y="28527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Ovale 35"/>
          <p:cNvSpPr/>
          <p:nvPr/>
        </p:nvSpPr>
        <p:spPr bwMode="auto">
          <a:xfrm>
            <a:off x="7450138" y="49641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7456488" y="3617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8" name="CasellaDiTesto 37"/>
          <p:cNvSpPr txBox="1"/>
          <p:nvPr/>
        </p:nvSpPr>
        <p:spPr>
          <a:xfrm>
            <a:off x="7564438" y="2112963"/>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39" name="CasellaDiTesto 38"/>
          <p:cNvSpPr txBox="1"/>
          <p:nvPr/>
        </p:nvSpPr>
        <p:spPr>
          <a:xfrm>
            <a:off x="7564438" y="4303713"/>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40" name="CasellaDiTesto 39"/>
          <p:cNvSpPr txBox="1"/>
          <p:nvPr/>
        </p:nvSpPr>
        <p:spPr>
          <a:xfrm>
            <a:off x="7564438" y="2862263"/>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41" name="CasellaDiTesto 40"/>
          <p:cNvSpPr txBox="1"/>
          <p:nvPr/>
        </p:nvSpPr>
        <p:spPr>
          <a:xfrm>
            <a:off x="7558088" y="4975225"/>
            <a:ext cx="433387" cy="306388"/>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42" name="CasellaDiTesto 41"/>
          <p:cNvSpPr txBox="1"/>
          <p:nvPr/>
        </p:nvSpPr>
        <p:spPr>
          <a:xfrm>
            <a:off x="7564438" y="3629025"/>
            <a:ext cx="433387" cy="307975"/>
          </a:xfrm>
          <a:prstGeom prst="rect">
            <a:avLst/>
          </a:prstGeom>
          <a:noFill/>
        </p:spPr>
        <p:txBody>
          <a:bodyPr wrap="none">
            <a:spAutoFit/>
          </a:bodyPr>
          <a:lstStyle/>
          <a:p>
            <a:pPr>
              <a:defRPr/>
            </a:pPr>
            <a:r>
              <a:rPr lang="it-IT" b="1" dirty="0">
                <a:solidFill>
                  <a:schemeClr val="tx1"/>
                </a:solidFill>
                <a:latin typeface="+mn-lt"/>
              </a:rPr>
              <a:t>8,4</a:t>
            </a:r>
            <a:endParaRPr lang="it-IT" b="1" dirty="0">
              <a:solidFill>
                <a:schemeClr val="tx1"/>
              </a:solidFill>
              <a:latin typeface="+mn-lt"/>
            </a:endParaRPr>
          </a:p>
        </p:txBody>
      </p:sp>
      <p:graphicFrame>
        <p:nvGraphicFramePr>
          <p:cNvPr id="235541" name="Object 3"/>
          <p:cNvGraphicFramePr>
            <a:graphicFrameLocks noChangeAspect="1"/>
          </p:cNvGraphicFramePr>
          <p:nvPr/>
        </p:nvGraphicFramePr>
        <p:xfrm>
          <a:off x="849313" y="1362075"/>
          <a:ext cx="5646737" cy="4462463"/>
        </p:xfrm>
        <a:graphic>
          <a:graphicData uri="http://schemas.openxmlformats.org/presentationml/2006/ole">
            <p:oleObj spid="_x0000_s235541" r:id="rId3" imgW="5651482" imgH="4462659" progId="Excel.Chart.8">
              <p:embed/>
            </p:oleObj>
          </a:graphicData>
        </a:graphic>
      </p:graphicFrame>
      <p:sp>
        <p:nvSpPr>
          <p:cNvPr id="235542" name="Freccia in giù 74"/>
          <p:cNvSpPr>
            <a:spLocks noChangeArrowheads="1"/>
          </p:cNvSpPr>
          <p:nvPr/>
        </p:nvSpPr>
        <p:spPr bwMode="auto">
          <a:xfrm flipV="1">
            <a:off x="8459788" y="49926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554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2014</a:t>
            </a:r>
          </a:p>
          <a:p>
            <a:pPr>
              <a:spcBef>
                <a:spcPct val="20000"/>
              </a:spcBef>
            </a:pPr>
            <a:endParaRPr lang="it-IT" sz="2100" i="1">
              <a:solidFill>
                <a:srgbClr val="3366CC"/>
              </a:solidFill>
              <a:cs typeface="Arial" charset="0"/>
            </a:endParaRPr>
          </a:p>
        </p:txBody>
      </p:sp>
      <p:sp>
        <p:nvSpPr>
          <p:cNvPr id="235544"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5"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(300 CASI AD HOC)</a:t>
            </a:r>
            <a:endParaRPr lang="it-IT" sz="900" dirty="0">
              <a:solidFill>
                <a:schemeClr val="tx1"/>
              </a:solidFill>
              <a:latin typeface="+mn-lt"/>
            </a:endParaRPr>
          </a:p>
        </p:txBody>
      </p:sp>
      <p:sp>
        <p:nvSpPr>
          <p:cNvPr id="56" name="CasellaDiTesto 55"/>
          <p:cNvSpPr txBox="1"/>
          <p:nvPr/>
        </p:nvSpPr>
        <p:spPr>
          <a:xfrm>
            <a:off x="6873875" y="2132013"/>
            <a:ext cx="433388"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57" name="CasellaDiTesto 56"/>
          <p:cNvSpPr txBox="1"/>
          <p:nvPr/>
        </p:nvSpPr>
        <p:spPr>
          <a:xfrm>
            <a:off x="6873875" y="4322763"/>
            <a:ext cx="433388"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58" name="CasellaDiTesto 57"/>
          <p:cNvSpPr txBox="1"/>
          <p:nvPr/>
        </p:nvSpPr>
        <p:spPr>
          <a:xfrm>
            <a:off x="6873875" y="2881313"/>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9" name="CasellaDiTesto 58"/>
          <p:cNvSpPr txBox="1"/>
          <p:nvPr/>
        </p:nvSpPr>
        <p:spPr>
          <a:xfrm>
            <a:off x="6867525" y="4992688"/>
            <a:ext cx="433388"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60" name="CasellaDiTesto 59"/>
          <p:cNvSpPr txBox="1"/>
          <p:nvPr/>
        </p:nvSpPr>
        <p:spPr>
          <a:xfrm>
            <a:off x="6873875" y="3648075"/>
            <a:ext cx="433388"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235554" name="Freccia in giù 74"/>
          <p:cNvSpPr>
            <a:spLocks noChangeArrowheads="1"/>
          </p:cNvSpPr>
          <p:nvPr/>
        </p:nvSpPr>
        <p:spPr bwMode="auto">
          <a:xfrm>
            <a:off x="8459788" y="213360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2" name="Uguale 51"/>
          <p:cNvSpPr/>
          <p:nvPr/>
        </p:nvSpPr>
        <p:spPr bwMode="auto">
          <a:xfrm>
            <a:off x="8467725" y="4292600"/>
            <a:ext cx="425450" cy="371475"/>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
        <p:nvSpPr>
          <p:cNvPr id="53" name="Uguale 52"/>
          <p:cNvSpPr/>
          <p:nvPr/>
        </p:nvSpPr>
        <p:spPr bwMode="auto">
          <a:xfrm>
            <a:off x="8459788" y="2876550"/>
            <a:ext cx="423862" cy="369888"/>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
        <p:nvSpPr>
          <p:cNvPr id="235557" name="Freccia in giù 74"/>
          <p:cNvSpPr>
            <a:spLocks noChangeArrowheads="1"/>
          </p:cNvSpPr>
          <p:nvPr/>
        </p:nvSpPr>
        <p:spPr bwMode="auto">
          <a:xfrm flipV="1">
            <a:off x="8472488" y="36464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20482" name="Rectangle 205"/>
          <p:cNvSpPr>
            <a:spLocks noChangeArrowheads="1"/>
          </p:cNvSpPr>
          <p:nvPr/>
        </p:nvSpPr>
        <p:spPr bwMode="auto">
          <a:xfrm>
            <a:off x="747713" y="857250"/>
            <a:ext cx="8216900" cy="1714500"/>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Il campione “generale” è stato distribuito sulla base di ciascuna zona in cui è suddivisa l’area servita da Acquedotto del Fiora Spa.</a:t>
            </a:r>
          </a:p>
          <a:p>
            <a:pPr algn="just">
              <a:lnSpc>
                <a:spcPct val="110000"/>
              </a:lnSpc>
              <a:spcBef>
                <a:spcPct val="20000"/>
              </a:spcBef>
              <a:buFont typeface="Arial" charset="0"/>
              <a:buNone/>
            </a:pPr>
            <a:r>
              <a:rPr lang="it-IT">
                <a:solidFill>
                  <a:schemeClr val="tx1"/>
                </a:solidFill>
                <a:latin typeface="Arial" charset="0"/>
              </a:rPr>
              <a:t>L’universo di riferimento è rappresentato dai </a:t>
            </a:r>
            <a:r>
              <a:rPr lang="it-IT" b="1">
                <a:solidFill>
                  <a:schemeClr val="tx1"/>
                </a:solidFill>
                <a:latin typeface="Arial" charset="0"/>
              </a:rPr>
              <a:t>clienti domestici con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Il margine di errore statistico sulle singole informazioni rilevate sul campione “generale” di 1.000 casi è, nel caso più sfavorevole, pari a +/- 3,0 punti percentuali, al 95% di probabilità. </a:t>
            </a:r>
          </a:p>
        </p:txBody>
      </p:sp>
      <p:graphicFrame>
        <p:nvGraphicFramePr>
          <p:cNvPr id="447642" name="Group 154"/>
          <p:cNvGraphicFramePr>
            <a:graphicFrameLocks noGrp="1"/>
          </p:cNvGraphicFramePr>
          <p:nvPr/>
        </p:nvGraphicFramePr>
        <p:xfrm>
          <a:off x="2071688" y="2708275"/>
          <a:ext cx="5465762" cy="2078038"/>
        </p:xfrm>
        <a:graphic>
          <a:graphicData uri="http://schemas.openxmlformats.org/drawingml/2006/table">
            <a:tbl>
              <a:tblPr/>
              <a:tblGrid>
                <a:gridCol w="1900655"/>
                <a:gridCol w="1934865"/>
                <a:gridCol w="1629596"/>
              </a:tblGrid>
              <a:tr h="822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DOMESTICI</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CAMPIONE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pitchFamily="34" charset="0"/>
                        </a:rPr>
                        <a:t>1.006 INTERVISTE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SUDDIVISIONE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 DEL CAMPIONE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416894">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1 – COSTA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445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2 - MONTAGNA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265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27%</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3 - SENESE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290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29%</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bl>
          </a:graphicData>
        </a:graphic>
      </p:graphicFrame>
      <p:sp>
        <p:nvSpPr>
          <p:cNvPr id="7" name="Segnaposto numero diapositiva 6"/>
          <p:cNvSpPr>
            <a:spLocks noGrp="1"/>
          </p:cNvSpPr>
          <p:nvPr>
            <p:ph type="sldNum" sz="quarter" idx="10"/>
          </p:nvPr>
        </p:nvSpPr>
        <p:spPr/>
        <p:txBody>
          <a:bodyPr/>
          <a:lstStyle/>
          <a:p>
            <a:pPr>
              <a:defRPr/>
            </a:pPr>
            <a:fld id="{37B033BC-40C8-4435-903F-8D95CBDA4A4A}"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78D7EDE8-DEA1-412B-BC35-332B89AA1AA0}" type="slidenum">
              <a:rPr lang="it-IT" smtClean="0"/>
              <a:pPr>
                <a:defRPr/>
              </a:pPr>
              <a:t>60</a:t>
            </a:fld>
            <a:endParaRPr lang="it-IT"/>
          </a:p>
        </p:txBody>
      </p:sp>
      <p:graphicFrame>
        <p:nvGraphicFramePr>
          <p:cNvPr id="16" name="Group 761"/>
          <p:cNvGraphicFramePr>
            <a:graphicFrameLocks noGrp="1"/>
          </p:cNvGraphicFramePr>
          <p:nvPr/>
        </p:nvGraphicFramePr>
        <p:xfrm>
          <a:off x="755650" y="871538"/>
          <a:ext cx="8137525" cy="5189537"/>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59344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NUMERO VERDE COMMERCIALE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2234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10624">
                <a:tc>
                  <a:txBody>
                    <a:bodyPr/>
                    <a:lstStyle/>
                    <a:p>
                      <a:pPr algn="l" rtl="0" fontAlgn="ctr"/>
                      <a:r>
                        <a:rPr lang="it-IT" sz="1200" b="0" i="1" u="none" strike="noStrike" dirty="0" smtClean="0">
                          <a:solidFill>
                            <a:srgbClr val="000000"/>
                          </a:solidFill>
                          <a:latin typeface="+mn-lt"/>
                        </a:rPr>
                        <a:t>Facilità di seguire le indicazioni dal risponditore automatico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7,5</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1%</a:t>
                      </a: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3%</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96%</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7,5</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15580">
                <a:tc>
                  <a:txBody>
                    <a:bodyPr/>
                    <a:lstStyle/>
                    <a:p>
                      <a:pPr algn="l" rtl="0" fontAlgn="ctr"/>
                      <a:r>
                        <a:rPr lang="it-IT" sz="1200" b="0" i="1" u="none" strike="noStrike" dirty="0" smtClean="0">
                          <a:solidFill>
                            <a:srgbClr val="000000"/>
                          </a:solidFill>
                          <a:latin typeface="+mn-lt"/>
                        </a:rPr>
                        <a:t>Facilità di  accedere al servizio, prima di richiedere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2%</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3%</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96%</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7,5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95145">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latin typeface="Arial"/>
                        </a:rPr>
                        <a:t>3%</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2%</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95%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60585">
                <a:tc>
                  <a:txBody>
                    <a:bodyPr/>
                    <a:lstStyle/>
                    <a:p>
                      <a:pPr algn="l" rtl="0" fontAlgn="ctr"/>
                      <a:r>
                        <a:rPr lang="it-IT" sz="1200" b="0" i="1" u="none" strike="noStrike" dirty="0">
                          <a:solidFill>
                            <a:srgbClr val="000000"/>
                          </a:solidFill>
                          <a:latin typeface="Arial"/>
                        </a:rPr>
                        <a:t>Competenza dell’operatore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3%</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3%</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8,0</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87762">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a:solidFill>
                            <a:srgbClr val="000000"/>
                          </a:solidFill>
                          <a:effectLst/>
                          <a:latin typeface="Arial"/>
                        </a:rPr>
                        <a:t>12%</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dirty="0">
                          <a:solidFill>
                            <a:srgbClr val="000000"/>
                          </a:solidFill>
                          <a:effectLst/>
                          <a:latin typeface="Arial"/>
                        </a:rPr>
                        <a:t>82%</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6,9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a:effectLst/>
                          <a:latin typeface="Arial"/>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0" i="0" u="none" strike="noStrike" dirty="0">
                          <a:effectLst/>
                          <a:latin typeface="Arial"/>
                        </a:rPr>
                        <a:t>7,1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3%</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5%</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92%</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latin typeface="Arial"/>
                        </a:rPr>
                        <a:t>7,4</a:t>
                      </a:r>
                    </a:p>
                  </a:txBody>
                  <a:tcPr marL="0" marR="0" marT="0" marB="0" anchor="ctr">
                    <a:lnT w="19050" cap="flat" cmpd="sng" algn="ctr">
                      <a:solidFill>
                        <a:schemeClr val="tx1"/>
                      </a:solidFill>
                      <a:prstDash val="sysDot"/>
                      <a:round/>
                      <a:headEnd type="none" w="med" len="med"/>
                      <a:tailEnd type="none" w="med" len="med"/>
                    </a:lnT>
                  </a:tcPr>
                </a:tc>
              </a:tr>
            </a:tbl>
          </a:graphicData>
        </a:graphic>
      </p:graphicFrame>
      <p:sp>
        <p:nvSpPr>
          <p:cNvPr id="236651" name="CasellaDiTesto 18"/>
          <p:cNvSpPr txBox="1">
            <a:spLocks noChangeArrowheads="1"/>
          </p:cNvSpPr>
          <p:nvPr/>
        </p:nvSpPr>
        <p:spPr bwMode="auto">
          <a:xfrm>
            <a:off x="1908175" y="2141538"/>
            <a:ext cx="56038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6652" name="CasellaDiTesto 21"/>
          <p:cNvSpPr txBox="1">
            <a:spLocks noChangeArrowheads="1"/>
          </p:cNvSpPr>
          <p:nvPr/>
        </p:nvSpPr>
        <p:spPr bwMode="auto">
          <a:xfrm>
            <a:off x="2582863" y="212090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6653" name="CasellaDiTesto 24"/>
          <p:cNvSpPr txBox="1">
            <a:spLocks noChangeArrowheads="1"/>
          </p:cNvSpPr>
          <p:nvPr/>
        </p:nvSpPr>
        <p:spPr bwMode="auto">
          <a:xfrm>
            <a:off x="3087688" y="212090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36654" name="CasellaDiTesto 25"/>
          <p:cNvSpPr txBox="1">
            <a:spLocks noChangeArrowheads="1"/>
          </p:cNvSpPr>
          <p:nvPr/>
        </p:nvSpPr>
        <p:spPr bwMode="auto">
          <a:xfrm>
            <a:off x="4211638" y="2120900"/>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6655" name="CasellaDiTesto 26"/>
          <p:cNvSpPr txBox="1">
            <a:spLocks noChangeArrowheads="1"/>
          </p:cNvSpPr>
          <p:nvPr/>
        </p:nvSpPr>
        <p:spPr bwMode="auto">
          <a:xfrm>
            <a:off x="4919663" y="2124075"/>
            <a:ext cx="401637"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6656" name="CasellaDiTesto 27"/>
          <p:cNvSpPr txBox="1">
            <a:spLocks noChangeArrowheads="1"/>
          </p:cNvSpPr>
          <p:nvPr/>
        </p:nvSpPr>
        <p:spPr bwMode="auto">
          <a:xfrm>
            <a:off x="5422900" y="2124075"/>
            <a:ext cx="661988"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36657" name="CasellaDiTesto 28"/>
          <p:cNvSpPr txBox="1">
            <a:spLocks noChangeArrowheads="1"/>
          </p:cNvSpPr>
          <p:nvPr/>
        </p:nvSpPr>
        <p:spPr bwMode="auto">
          <a:xfrm>
            <a:off x="6629400" y="2146300"/>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6658" name="CasellaDiTesto 29"/>
          <p:cNvSpPr txBox="1">
            <a:spLocks noChangeArrowheads="1"/>
          </p:cNvSpPr>
          <p:nvPr/>
        </p:nvSpPr>
        <p:spPr bwMode="auto">
          <a:xfrm>
            <a:off x="7304088" y="21272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6659" name="CasellaDiTesto 30"/>
          <p:cNvSpPr txBox="1">
            <a:spLocks noChangeArrowheads="1"/>
          </p:cNvSpPr>
          <p:nvPr/>
        </p:nvSpPr>
        <p:spPr bwMode="auto">
          <a:xfrm>
            <a:off x="7808913" y="21272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7"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 NUMERO VERDE COMMERCIALE – </a:t>
            </a:r>
            <a:r>
              <a:rPr lang="it-IT" sz="2100" i="1">
                <a:solidFill>
                  <a:srgbClr val="3366CC"/>
                </a:solidFill>
                <a:cs typeface="Arial" charset="0"/>
              </a:rPr>
              <a:t>1° SEMESTRE 2014</a:t>
            </a:r>
          </a:p>
        </p:txBody>
      </p:sp>
      <p:sp>
        <p:nvSpPr>
          <p:cNvPr id="514054" name="Text Box 3"/>
          <p:cNvSpPr txBox="1">
            <a:spLocks noChangeArrowheads="1"/>
          </p:cNvSpPr>
          <p:nvPr/>
        </p:nvSpPr>
        <p:spPr bwMode="auto">
          <a:xfrm>
            <a:off x="755650" y="1131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220DA831-B393-432D-B19C-97D372EDFAD3}" type="slidenum">
              <a:rPr lang="it-IT" smtClean="0"/>
              <a:pPr>
                <a:defRPr/>
              </a:pPr>
              <a:t>61</a:t>
            </a:fld>
            <a:endParaRPr lang="it-IT"/>
          </a:p>
        </p:txBody>
      </p:sp>
      <p:sp>
        <p:nvSpPr>
          <p:cNvPr id="10"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(300 CASI AD HOC)</a:t>
            </a:r>
            <a:endParaRPr lang="it-IT" sz="900" dirty="0">
              <a:solidFill>
                <a:schemeClr val="tx1"/>
              </a:solidFill>
              <a:latin typeface="+mn-lt"/>
            </a:endParaRPr>
          </a:p>
        </p:txBody>
      </p:sp>
      <p:graphicFrame>
        <p:nvGraphicFramePr>
          <p:cNvPr id="238598" name="Object 3"/>
          <p:cNvGraphicFramePr>
            <a:graphicFrameLocks noChangeAspect="1"/>
          </p:cNvGraphicFramePr>
          <p:nvPr/>
        </p:nvGraphicFramePr>
        <p:xfrm>
          <a:off x="1136650" y="1577975"/>
          <a:ext cx="7224713" cy="4664075"/>
        </p:xfrm>
        <a:graphic>
          <a:graphicData uri="http://schemas.openxmlformats.org/presentationml/2006/ole">
            <p:oleObj spid="_x0000_s238598" r:id="rId4" imgW="7230483" imgH="4663844" progId="Excel.Chart.8">
              <p:embed/>
            </p:oleObj>
          </a:graphicData>
        </a:graphic>
      </p:graphicFrame>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617" name="Grafico 31"/>
          <p:cNvGraphicFramePr>
            <a:graphicFrameLocks/>
          </p:cNvGraphicFramePr>
          <p:nvPr/>
        </p:nvGraphicFramePr>
        <p:xfrm>
          <a:off x="1839913" y="1308100"/>
          <a:ext cx="6310312" cy="4211638"/>
        </p:xfrm>
        <a:graphic>
          <a:graphicData uri="http://schemas.openxmlformats.org/presentationml/2006/ole">
            <p:oleObj spid="_x0000_s239617" r:id="rId3" imgW="6309907" imgH="4206605" progId="Excel.Chart.8">
              <p:embed/>
            </p:oleObj>
          </a:graphicData>
        </a:graphic>
      </p:graphicFrame>
      <p:sp>
        <p:nvSpPr>
          <p:cNvPr id="23961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NUMERO VERDE COMMERCIALE</a:t>
            </a:r>
          </a:p>
        </p:txBody>
      </p:sp>
      <p:sp>
        <p:nvSpPr>
          <p:cNvPr id="52" name="Text Box 9"/>
          <p:cNvSpPr txBox="1">
            <a:spLocks noChangeArrowheads="1"/>
          </p:cNvSpPr>
          <p:nvPr/>
        </p:nvSpPr>
        <p:spPr bwMode="auto">
          <a:xfrm rot="16200000">
            <a:off x="-2682081" y="2905919"/>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grpSp>
        <p:nvGrpSpPr>
          <p:cNvPr id="239620" name="Gruppo 27"/>
          <p:cNvGrpSpPr>
            <a:grpSpLocks/>
          </p:cNvGrpSpPr>
          <p:nvPr/>
        </p:nvGrpSpPr>
        <p:grpSpPr bwMode="auto">
          <a:xfrm>
            <a:off x="1187450" y="722313"/>
            <a:ext cx="7631113" cy="5435600"/>
            <a:chOff x="716137" y="522672"/>
            <a:chExt cx="7630300" cy="5436244"/>
          </a:xfrm>
        </p:grpSpPr>
        <p:sp>
          <p:nvSpPr>
            <p:cNvPr id="307203" name="Text Box 4"/>
            <p:cNvSpPr txBox="1">
              <a:spLocks noChangeArrowheads="1"/>
            </p:cNvSpPr>
            <p:nvPr/>
          </p:nvSpPr>
          <p:spPr bwMode="auto">
            <a:xfrm>
              <a:off x="1432024" y="867200"/>
              <a:ext cx="1230181" cy="249268"/>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355924" y="867200"/>
              <a:ext cx="1231769" cy="249268"/>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424179" y="5338129"/>
              <a:ext cx="1185737" cy="230215"/>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478056" y="5331779"/>
              <a:ext cx="1182562" cy="230215"/>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419" y="5434979"/>
              <a:ext cx="6071541" cy="37151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3737" y="3159069"/>
              <a:ext cx="4247065" cy="37143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94623" y="4873759"/>
              <a:ext cx="790669" cy="24921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pic>
          <p:nvPicPr>
            <p:cNvPr id="239628" name="Picture 40" descr="AEN_159"/>
            <p:cNvPicPr>
              <a:picLocks noChangeAspect="1" noChangeArrowheads="1"/>
            </p:cNvPicPr>
            <p:nvPr/>
          </p:nvPicPr>
          <p:blipFill>
            <a:blip r:embed="rId4"/>
            <a:srcRect/>
            <a:stretch>
              <a:fillRect/>
            </a:stretch>
          </p:blipFill>
          <p:spPr bwMode="auto">
            <a:xfrm>
              <a:off x="7763825" y="522672"/>
              <a:ext cx="582612" cy="595313"/>
            </a:xfrm>
            <a:prstGeom prst="rect">
              <a:avLst/>
            </a:prstGeom>
            <a:solidFill>
              <a:schemeClr val="bg1"/>
            </a:solidFill>
            <a:ln w="28575">
              <a:noFill/>
              <a:miter lim="800000"/>
              <a:headEnd/>
              <a:tailEnd/>
            </a:ln>
          </p:spPr>
        </p:pic>
        <p:pic>
          <p:nvPicPr>
            <p:cNvPr id="239629" name="Picture 41" descr="lente"/>
            <p:cNvPicPr>
              <a:picLocks noChangeAspect="1" noChangeArrowheads="1"/>
            </p:cNvPicPr>
            <p:nvPr/>
          </p:nvPicPr>
          <p:blipFill>
            <a:blip r:embed="rId5"/>
            <a:srcRect/>
            <a:stretch>
              <a:fillRect/>
            </a:stretch>
          </p:blipFill>
          <p:spPr bwMode="auto">
            <a:xfrm>
              <a:off x="716137" y="570805"/>
              <a:ext cx="639762" cy="642938"/>
            </a:xfrm>
            <a:prstGeom prst="rect">
              <a:avLst/>
            </a:prstGeom>
            <a:solidFill>
              <a:schemeClr val="bg1"/>
            </a:solidFill>
            <a:ln w="28575">
              <a:noFill/>
              <a:miter lim="800000"/>
              <a:headEnd/>
              <a:tailEnd/>
            </a:ln>
          </p:spPr>
        </p:pic>
        <p:pic>
          <p:nvPicPr>
            <p:cNvPr id="239630" name="Picture 45" descr="marketing_usability_main">
              <a:hlinkClick r:id="rId6"/>
            </p:cNvPr>
            <p:cNvPicPr>
              <a:picLocks noChangeAspect="1" noChangeArrowheads="1"/>
            </p:cNvPicPr>
            <p:nvPr/>
          </p:nvPicPr>
          <p:blipFill>
            <a:blip r:embed="rId7"/>
            <a:srcRect/>
            <a:stretch>
              <a:fillRect/>
            </a:stretch>
          </p:blipFill>
          <p:spPr bwMode="auto">
            <a:xfrm>
              <a:off x="7564683" y="5302125"/>
              <a:ext cx="747712" cy="592138"/>
            </a:xfrm>
            <a:prstGeom prst="rect">
              <a:avLst/>
            </a:prstGeom>
            <a:solidFill>
              <a:schemeClr val="bg1"/>
            </a:solidFill>
            <a:ln w="28575">
              <a:noFill/>
              <a:miter lim="800000"/>
              <a:headEnd/>
              <a:tailEnd/>
            </a:ln>
          </p:spPr>
        </p:pic>
        <p:pic>
          <p:nvPicPr>
            <p:cNvPr id="239631" name="Picture 46" descr="BWBW0157"/>
            <p:cNvPicPr>
              <a:picLocks noChangeAspect="1" noChangeArrowheads="1"/>
            </p:cNvPicPr>
            <p:nvPr/>
          </p:nvPicPr>
          <p:blipFill>
            <a:blip r:embed="rId8"/>
            <a:srcRect/>
            <a:stretch>
              <a:fillRect/>
            </a:stretch>
          </p:blipFill>
          <p:spPr bwMode="auto">
            <a:xfrm>
              <a:off x="860425" y="5269941"/>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601726" y="4401411"/>
              <a:ext cx="1584513" cy="15555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20%</a:t>
              </a:r>
              <a:endParaRPr lang="it-IT" sz="900" dirty="0">
                <a:solidFill>
                  <a:schemeClr val="tx1"/>
                </a:solidFill>
                <a:latin typeface="+mn-lt"/>
              </a:endParaRPr>
            </a:p>
          </p:txBody>
        </p:sp>
        <p:sp>
          <p:nvSpPr>
            <p:cNvPr id="38" name="Text Box 36"/>
            <p:cNvSpPr txBox="1">
              <a:spLocks noChangeArrowheads="1"/>
            </p:cNvSpPr>
            <p:nvPr/>
          </p:nvSpPr>
          <p:spPr bwMode="auto">
            <a:xfrm rot="-5400000">
              <a:off x="893035" y="1455467"/>
              <a:ext cx="790669" cy="249211"/>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559" y="5711237"/>
              <a:ext cx="790491" cy="24767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836885" y="5644554"/>
              <a:ext cx="790491" cy="24926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8" name="Rectangle 22"/>
            <p:cNvSpPr>
              <a:spLocks noChangeArrowheads="1"/>
            </p:cNvSpPr>
            <p:nvPr/>
          </p:nvSpPr>
          <p:spPr bwMode="auto">
            <a:xfrm>
              <a:off x="4747957" y="4382341"/>
              <a:ext cx="1441296" cy="431851"/>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 PER PARLARE CON OPERATORE</a:t>
              </a:r>
            </a:p>
          </p:txBody>
        </p:sp>
        <p:sp>
          <p:nvSpPr>
            <p:cNvPr id="89" name="Rectangle 22"/>
            <p:cNvSpPr>
              <a:spLocks noChangeArrowheads="1"/>
            </p:cNvSpPr>
            <p:nvPr/>
          </p:nvSpPr>
          <p:spPr bwMode="auto">
            <a:xfrm>
              <a:off x="1939970" y="2726383"/>
              <a:ext cx="1214308" cy="428676"/>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ACCEDERE AL SERVIZIO</a:t>
              </a:r>
              <a:endParaRPr lang="it-IT" sz="900" dirty="0">
                <a:solidFill>
                  <a:schemeClr val="tx1"/>
                </a:solidFill>
                <a:latin typeface="+mn-lt"/>
              </a:endParaRPr>
            </a:p>
          </p:txBody>
        </p:sp>
        <p:sp>
          <p:nvSpPr>
            <p:cNvPr id="90" name="Rectangle 22"/>
            <p:cNvSpPr>
              <a:spLocks noChangeArrowheads="1"/>
            </p:cNvSpPr>
            <p:nvPr/>
          </p:nvSpPr>
          <p:spPr bwMode="auto">
            <a:xfrm>
              <a:off x="6189254" y="3518639"/>
              <a:ext cx="1142878" cy="462018"/>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91" name="Rectangle 22"/>
            <p:cNvSpPr>
              <a:spLocks noChangeArrowheads="1"/>
            </p:cNvSpPr>
            <p:nvPr/>
          </p:nvSpPr>
          <p:spPr bwMode="auto">
            <a:xfrm>
              <a:off x="2587601" y="1789647"/>
              <a:ext cx="1215895" cy="708109"/>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SEGUIRE LE INDICAZIONI DEL RISPONDITORE AUTOMATICO</a:t>
              </a:r>
              <a:endParaRPr lang="it-IT" sz="900" dirty="0">
                <a:solidFill>
                  <a:schemeClr val="tx1"/>
                </a:solidFill>
                <a:latin typeface="+mn-lt"/>
              </a:endParaRPr>
            </a:p>
          </p:txBody>
        </p:sp>
        <p:sp>
          <p:nvSpPr>
            <p:cNvPr id="92" name="Rectangle 22"/>
            <p:cNvSpPr>
              <a:spLocks noChangeArrowheads="1"/>
            </p:cNvSpPr>
            <p:nvPr/>
          </p:nvSpPr>
          <p:spPr bwMode="auto">
            <a:xfrm>
              <a:off x="3803496" y="2677164"/>
              <a:ext cx="1142878" cy="42867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4536843" y="3231268"/>
              <a:ext cx="2376234" cy="227039"/>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94,7%</a:t>
              </a:r>
              <a:endParaRPr lang="it-IT" sz="900" dirty="0">
                <a:solidFill>
                  <a:schemeClr val="tx1"/>
                </a:solidFill>
                <a:latin typeface="+mn-lt"/>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641" name="Object 71"/>
          <p:cNvGraphicFramePr>
            <a:graphicFrameLocks noChangeAspect="1"/>
          </p:cNvGraphicFramePr>
          <p:nvPr/>
        </p:nvGraphicFramePr>
        <p:xfrm>
          <a:off x="704850" y="1506538"/>
          <a:ext cx="5573713" cy="4454525"/>
        </p:xfrm>
        <a:graphic>
          <a:graphicData uri="http://schemas.openxmlformats.org/presentationml/2006/ole">
            <p:oleObj spid="_x0000_s240641" r:id="rId3" imgW="5572227" imgH="4456562" progId="Excel.Chart.8">
              <p:embed/>
            </p:oleObj>
          </a:graphicData>
        </a:graphic>
      </p:graphicFrame>
      <p:sp>
        <p:nvSpPr>
          <p:cNvPr id="240642" name="Rectangle 12"/>
          <p:cNvSpPr>
            <a:spLocks noChangeArrowheads="1"/>
          </p:cNvSpPr>
          <p:nvPr/>
        </p:nvSpPr>
        <p:spPr bwMode="auto">
          <a:xfrm>
            <a:off x="638968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40643" name="Rectangle 13"/>
          <p:cNvSpPr>
            <a:spLocks noChangeArrowheads="1"/>
          </p:cNvSpPr>
          <p:nvPr/>
        </p:nvSpPr>
        <p:spPr bwMode="auto">
          <a:xfrm>
            <a:off x="6402388" y="3425825"/>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40644" name="Rectangle 14"/>
          <p:cNvSpPr>
            <a:spLocks noChangeArrowheads="1"/>
          </p:cNvSpPr>
          <p:nvPr/>
        </p:nvSpPr>
        <p:spPr bwMode="auto">
          <a:xfrm>
            <a:off x="6402388" y="5072063"/>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4064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NUMERO VERDE COMMERCIALE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792163"/>
            <a:ext cx="8137525"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attraverso il </a:t>
            </a:r>
            <a:r>
              <a:rPr lang="it-IT" sz="1200" dirty="0" err="1">
                <a:solidFill>
                  <a:schemeClr val="tx1"/>
                </a:solidFill>
                <a:cs typeface="Arial" pitchFamily="34" charset="0"/>
              </a:rPr>
              <a:t>Call</a:t>
            </a:r>
            <a:r>
              <a:rPr lang="it-IT" sz="1200" dirty="0">
                <a:solidFill>
                  <a:schemeClr val="tx1"/>
                </a:solidFill>
                <a:cs typeface="Arial" pitchFamily="34" charset="0"/>
              </a:rPr>
              <a:t> Center </a:t>
            </a:r>
            <a:r>
              <a:rPr lang="it-IT" sz="1200" dirty="0">
                <a:solidFill>
                  <a:schemeClr val="tx1"/>
                </a:solidFill>
                <a:latin typeface="+mn-lt"/>
                <a:cs typeface="Arial" pitchFamily="34" charset="0"/>
              </a:rPr>
              <a:t>ritiene </a:t>
            </a:r>
            <a:r>
              <a:rPr lang="it-IT" sz="1200" dirty="0">
                <a:solidFill>
                  <a:schemeClr val="tx1"/>
                </a:solidFill>
                <a:latin typeface="+mn-lt"/>
                <a:cs typeface="Arial" pitchFamily="34" charset="0"/>
              </a:rPr>
              <a:t>che il servizio offerto da Acquedotto Del </a:t>
            </a:r>
            <a:r>
              <a:rPr lang="it-IT" sz="1200" dirty="0" err="1">
                <a:solidFill>
                  <a:schemeClr val="tx1"/>
                </a:solidFill>
                <a:latin typeface="+mn-lt"/>
                <a:cs typeface="Arial" pitchFamily="34" charset="0"/>
              </a:rPr>
              <a:t>Fiora…</a:t>
            </a:r>
            <a:endParaRPr lang="it-IT" sz="1200" dirty="0">
              <a:solidFill>
                <a:schemeClr val="tx1"/>
              </a:solidFill>
              <a:latin typeface="+mn-lt"/>
              <a:cs typeface="Arial" pitchFamily="34" charset="0"/>
            </a:endParaRPr>
          </a:p>
        </p:txBody>
      </p:sp>
      <p:sp>
        <p:nvSpPr>
          <p:cNvPr id="12" name="Segnaposto numero diapositiva 11"/>
          <p:cNvSpPr>
            <a:spLocks noGrp="1"/>
          </p:cNvSpPr>
          <p:nvPr>
            <p:ph type="sldNum" sz="quarter" idx="10"/>
          </p:nvPr>
        </p:nvSpPr>
        <p:spPr/>
        <p:txBody>
          <a:bodyPr/>
          <a:lstStyle/>
          <a:p>
            <a:pPr>
              <a:defRPr/>
            </a:pPr>
            <a:fld id="{AA051E21-9654-4897-A50A-3163A93DBAAD}" type="slidenum">
              <a:rPr lang="it-IT" smtClean="0"/>
              <a:pPr>
                <a:defRPr/>
              </a:pPr>
              <a:t>63</a:t>
            </a:fld>
            <a:endParaRPr lang="it-IT"/>
          </a:p>
        </p:txBody>
      </p:sp>
      <p:sp>
        <p:nvSpPr>
          <p:cNvPr id="13"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a:t>
            </a:r>
            <a:r>
              <a:rPr lang="it-IT" sz="900" dirty="0">
                <a:solidFill>
                  <a:schemeClr val="tx1"/>
                </a:solidFill>
                <a:latin typeface="+mn-lt"/>
              </a:rPr>
              <a:t>NEI GIORNI PRECEDENTI ALL’INTERVISTA (300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title" idx="4294967295"/>
          </p:nvPr>
        </p:nvSpPr>
        <p:spPr/>
        <p:txBody>
          <a:bodyPr/>
          <a:lstStyle/>
          <a:p>
            <a:pPr eaLnBrk="1" hangingPunct="1"/>
            <a:r>
              <a:rPr lang="it-IT" smtClean="0"/>
              <a:t>RELAZIONE ALLO SPORTELLO</a:t>
            </a:r>
          </a:p>
        </p:txBody>
      </p:sp>
      <p:sp>
        <p:nvSpPr>
          <p:cNvPr id="241666"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RELAZIONE ALLO SPORTELLO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Gli orari di apertura dello sportello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competenza dell’operatore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a:t>
            </a:r>
          </a:p>
        </p:txBody>
      </p:sp>
      <p:sp>
        <p:nvSpPr>
          <p:cNvPr id="241667"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8643C4D0-BD4B-401B-B1FD-81C87DAB4268}" type="slidenum">
              <a:rPr lang="it-IT" smtClean="0"/>
              <a:pPr>
                <a:defRPr/>
              </a:pPr>
              <a:t>64</a:t>
            </a:fld>
            <a:endParaRPr lang="it-I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sp>
        <p:nvSpPr>
          <p:cNvPr id="2426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TREND</a:t>
            </a:r>
          </a:p>
        </p:txBody>
      </p:sp>
      <p:graphicFrame>
        <p:nvGraphicFramePr>
          <p:cNvPr id="242691" name="Object 71"/>
          <p:cNvGraphicFramePr>
            <a:graphicFrameLocks noChangeAspect="1"/>
          </p:cNvGraphicFramePr>
          <p:nvPr/>
        </p:nvGraphicFramePr>
        <p:xfrm>
          <a:off x="430213" y="1306513"/>
          <a:ext cx="8759825" cy="4854575"/>
        </p:xfrm>
        <a:graphic>
          <a:graphicData uri="http://schemas.openxmlformats.org/presentationml/2006/ole">
            <p:oleObj spid="_x0000_s242691" r:id="rId3" imgW="8754615" imgH="4858933" progId="Excel.Chart.8">
              <p:embed/>
            </p:oleObj>
          </a:graphicData>
        </a:graphic>
      </p:graphicFrame>
      <p:sp>
        <p:nvSpPr>
          <p:cNvPr id="423949" name="Text Box 3"/>
          <p:cNvSpPr txBox="1">
            <a:spLocks noChangeArrowheads="1"/>
          </p:cNvSpPr>
          <p:nvPr/>
        </p:nvSpPr>
        <p:spPr bwMode="auto">
          <a:xfrm>
            <a:off x="741363" y="747713"/>
            <a:ext cx="8137525"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242693" name="Rectangle 14"/>
          <p:cNvSpPr>
            <a:spLocks noChangeArrowheads="1"/>
          </p:cNvSpPr>
          <p:nvPr/>
        </p:nvSpPr>
        <p:spPr bwMode="auto">
          <a:xfrm>
            <a:off x="4067175" y="1341438"/>
            <a:ext cx="1655763"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9895E401-F274-4BA2-A1C8-6AB6C2BB6F57}" type="slidenum">
              <a:rPr lang="it-IT" smtClean="0"/>
              <a:pPr>
                <a:defRPr/>
              </a:pPr>
              <a:t>65</a:t>
            </a:fld>
            <a:endParaRPr lang="it-IT"/>
          </a:p>
        </p:txBody>
      </p:sp>
      <p:sp>
        <p:nvSpPr>
          <p:cNvPr id="11"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242696" name="Ovale 11"/>
          <p:cNvSpPr>
            <a:spLocks noChangeArrowheads="1"/>
          </p:cNvSpPr>
          <p:nvPr/>
        </p:nvSpPr>
        <p:spPr bwMode="auto">
          <a:xfrm>
            <a:off x="8101013" y="1268413"/>
            <a:ext cx="682625"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2697" name="Triangolo isoscele 12"/>
          <p:cNvSpPr>
            <a:spLocks noChangeArrowheads="1"/>
          </p:cNvSpPr>
          <p:nvPr/>
        </p:nvSpPr>
        <p:spPr bwMode="auto">
          <a:xfrm>
            <a:off x="7812088" y="1557338"/>
            <a:ext cx="215900" cy="142875"/>
          </a:xfrm>
          <a:prstGeom prst="triangle">
            <a:avLst>
              <a:gd name="adj" fmla="val 50000"/>
            </a:avLst>
          </a:prstGeom>
          <a:solidFill>
            <a:srgbClr val="008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graphicFrame>
        <p:nvGraphicFramePr>
          <p:cNvPr id="9" name="Group 76"/>
          <p:cNvGraphicFramePr>
            <a:graphicFrameLocks noGrp="1"/>
          </p:cNvGraphicFramePr>
          <p:nvPr/>
        </p:nvGraphicFramePr>
        <p:xfrm>
          <a:off x="1847850" y="1844675"/>
          <a:ext cx="6029325" cy="3827463"/>
        </p:xfrm>
        <a:graphic>
          <a:graphicData uri="http://schemas.openxmlformats.org/drawingml/2006/table">
            <a:tbl>
              <a:tblPr/>
              <a:tblGrid>
                <a:gridCol w="1024420"/>
                <a:gridCol w="834333"/>
                <a:gridCol w="834333"/>
                <a:gridCol w="834333"/>
                <a:gridCol w="834333"/>
                <a:gridCol w="834333"/>
                <a:gridCol w="834333"/>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latin typeface="Arial"/>
                        </a:rPr>
                        <a:t>32%</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smtClean="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latin typeface="Arial"/>
                        </a:rPr>
                        <a:t>47%</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15%</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latin typeface="Arial"/>
                        </a:rPr>
                        <a:t>6%</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7,9</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8,0</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Segnaposto numero diapositiva 9"/>
          <p:cNvSpPr>
            <a:spLocks noGrp="1"/>
          </p:cNvSpPr>
          <p:nvPr>
            <p:ph type="sldNum" sz="quarter" idx="10"/>
          </p:nvPr>
        </p:nvSpPr>
        <p:spPr/>
        <p:txBody>
          <a:bodyPr/>
          <a:lstStyle/>
          <a:p>
            <a:pPr>
              <a:defRPr/>
            </a:pPr>
            <a:fld id="{DF27E177-FFA2-4AFF-BC51-594534CB26C1}" type="slidenum">
              <a:rPr lang="it-IT" smtClean="0"/>
              <a:pPr>
                <a:defRPr/>
              </a:pPr>
              <a:t>66</a:t>
            </a:fld>
            <a:endParaRPr lang="it-IT"/>
          </a:p>
        </p:txBody>
      </p:sp>
      <p:sp>
        <p:nvSpPr>
          <p:cNvPr id="24377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1° SEMESTRE 2014</a:t>
            </a:r>
          </a:p>
        </p:txBody>
      </p:sp>
      <p:sp>
        <p:nvSpPr>
          <p:cNvPr id="13"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12"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DELLA RELAZIONE ALLO SPORTELLO</a:t>
            </a:r>
            <a:br>
              <a:rPr lang="it-IT" sz="2100">
                <a:solidFill>
                  <a:srgbClr val="3366CC"/>
                </a:solidFill>
                <a:cs typeface="Arial" charset="0"/>
              </a:rPr>
            </a:br>
            <a:r>
              <a:rPr lang="it-IT" sz="2100" i="1">
                <a:solidFill>
                  <a:srgbClr val="3366CC"/>
                </a:solidFill>
                <a:cs typeface="Arial" charset="0"/>
              </a:rPr>
              <a:t>1°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DB7E735C-DE28-45CF-AE50-2B963F9C5326}" type="slidenum">
              <a:rPr lang="it-IT" smtClean="0"/>
              <a:pPr>
                <a:defRPr/>
              </a:pPr>
              <a:t>67</a:t>
            </a:fld>
            <a:endParaRPr lang="it-IT"/>
          </a:p>
        </p:txBody>
      </p:sp>
      <p:grpSp>
        <p:nvGrpSpPr>
          <p:cNvPr id="244740" name="Group 3"/>
          <p:cNvGrpSpPr>
            <a:grpSpLocks/>
          </p:cNvGrpSpPr>
          <p:nvPr/>
        </p:nvGrpSpPr>
        <p:grpSpPr bwMode="auto">
          <a:xfrm>
            <a:off x="914400" y="1789113"/>
            <a:ext cx="7983538" cy="3584575"/>
            <a:chOff x="568" y="1146"/>
            <a:chExt cx="5029" cy="2258"/>
          </a:xfrm>
        </p:grpSpPr>
        <p:grpSp>
          <p:nvGrpSpPr>
            <p:cNvPr id="244742" name="Group 4"/>
            <p:cNvGrpSpPr>
              <a:grpSpLocks/>
            </p:cNvGrpSpPr>
            <p:nvPr/>
          </p:nvGrpSpPr>
          <p:grpSpPr bwMode="auto">
            <a:xfrm>
              <a:off x="568" y="1146"/>
              <a:ext cx="2256" cy="2258"/>
              <a:chOff x="568" y="1344"/>
              <a:chExt cx="2256" cy="2258"/>
            </a:xfrm>
          </p:grpSpPr>
          <p:graphicFrame>
            <p:nvGraphicFramePr>
              <p:cNvPr id="244749" name="Object 5"/>
              <p:cNvGraphicFramePr>
                <a:graphicFrameLocks noChangeAspect="1"/>
              </p:cNvGraphicFramePr>
              <p:nvPr/>
            </p:nvGraphicFramePr>
            <p:xfrm>
              <a:off x="536" y="1721"/>
              <a:ext cx="2320" cy="1888"/>
            </p:xfrm>
            <a:graphic>
              <a:graphicData uri="http://schemas.openxmlformats.org/presentationml/2006/ole">
                <p:oleObj spid="_x0000_s244749" r:id="rId3" imgW="3682303" imgH="2993395"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4475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4475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4475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4475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4474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4474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4474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4474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4474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44741" name="Object 3"/>
          <p:cNvGraphicFramePr>
            <a:graphicFrameLocks noChangeAspect="1"/>
          </p:cNvGraphicFramePr>
          <p:nvPr/>
        </p:nvGraphicFramePr>
        <p:xfrm>
          <a:off x="5130800" y="2387600"/>
          <a:ext cx="3759200" cy="3073400"/>
        </p:xfrm>
        <a:graphic>
          <a:graphicData uri="http://schemas.openxmlformats.org/presentationml/2006/ole">
            <p:oleObj spid="_x0000_s244741"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61" name="Object 3"/>
          <p:cNvGraphicFramePr>
            <a:graphicFrameLocks noChangeAspect="1"/>
          </p:cNvGraphicFramePr>
          <p:nvPr/>
        </p:nvGraphicFramePr>
        <p:xfrm>
          <a:off x="635000" y="1506538"/>
          <a:ext cx="6219825" cy="4421187"/>
        </p:xfrm>
        <a:graphic>
          <a:graphicData uri="http://schemas.openxmlformats.org/presentationml/2006/ole">
            <p:oleObj spid="_x0000_s245761" r:id="rId3" imgW="6224555" imgH="4419983" progId="Excel.Chart.8">
              <p:embed/>
            </p:oleObj>
          </a:graphicData>
        </a:graphic>
      </p:graphicFrame>
      <p:sp>
        <p:nvSpPr>
          <p:cNvPr id="2" name="Segnaposto numero diapositiva 1"/>
          <p:cNvSpPr>
            <a:spLocks noGrp="1"/>
          </p:cNvSpPr>
          <p:nvPr>
            <p:ph type="sldNum" sz="quarter" idx="10"/>
          </p:nvPr>
        </p:nvSpPr>
        <p:spPr/>
        <p:txBody>
          <a:bodyPr/>
          <a:lstStyle/>
          <a:p>
            <a:pPr>
              <a:defRPr/>
            </a:pPr>
            <a:fld id="{01233DC2-93B1-4C88-B933-1DF13CDAD64F}" type="slidenum">
              <a:rPr lang="it-IT" smtClean="0"/>
              <a:pPr>
                <a:defRPr/>
              </a:pPr>
              <a:t>68</a:t>
            </a:fld>
            <a:endParaRPr lang="it-IT"/>
          </a:p>
        </p:txBody>
      </p:sp>
      <p:sp>
        <p:nvSpPr>
          <p:cNvPr id="4" name="Segnaposto numero diapositiva 14"/>
          <p:cNvSpPr txBox="1">
            <a:spLocks/>
          </p:cNvSpPr>
          <p:nvPr/>
        </p:nvSpPr>
        <p:spPr bwMode="auto">
          <a:xfrm>
            <a:off x="7881938" y="6643688"/>
            <a:ext cx="1262062" cy="214312"/>
          </a:xfrm>
          <a:prstGeom prst="rect">
            <a:avLst/>
          </a:prstGeom>
          <a:noFill/>
          <a:ln w="9525">
            <a:noFill/>
            <a:miter lim="800000"/>
            <a:headEnd/>
            <a:tailEnd/>
          </a:ln>
          <a:effectLst/>
        </p:spPr>
        <p:txBody>
          <a:bodyPr anchor="ctr"/>
          <a:lstStyle/>
          <a:p>
            <a:pPr algn="r" eaLnBrk="0" hangingPunct="0">
              <a:defRPr/>
            </a:pPr>
            <a:fld id="{ACD2E731-AC4E-44C8-A297-881FD30D92E6}" type="slidenum">
              <a:rPr lang="it-IT" sz="1200">
                <a:solidFill>
                  <a:schemeClr val="tx1"/>
                </a:solidFill>
                <a:latin typeface="+mn-lt"/>
                <a:ea typeface="Arial Unicode MS" pitchFamily="34" charset="-128"/>
                <a:cs typeface="+mj-cs"/>
              </a:rPr>
              <a:pPr algn="r" eaLnBrk="0" hangingPunct="0">
                <a:defRPr/>
              </a:pPr>
              <a:t>68</a:t>
            </a:fld>
            <a:endParaRPr lang="it-IT" sz="1200">
              <a:solidFill>
                <a:schemeClr val="tx1"/>
              </a:solidFill>
              <a:latin typeface="+mn-lt"/>
              <a:ea typeface="Arial Unicode MS" pitchFamily="34" charset="-128"/>
              <a:cs typeface="+mj-cs"/>
            </a:endParaRPr>
          </a:p>
        </p:txBody>
      </p:sp>
      <p:sp>
        <p:nvSpPr>
          <p:cNvPr id="245764" name="Text Box 4"/>
          <p:cNvSpPr txBox="1">
            <a:spLocks noChangeAspect="1" noChangeArrowheads="1"/>
          </p:cNvSpPr>
          <p:nvPr/>
        </p:nvSpPr>
        <p:spPr bwMode="auto">
          <a:xfrm>
            <a:off x="6732588" y="1358900"/>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6" name="Rettangolo arrotondato 5"/>
          <p:cNvSpPr/>
          <p:nvPr/>
        </p:nvSpPr>
        <p:spPr bwMode="auto">
          <a:xfrm>
            <a:off x="6756400" y="1143000"/>
            <a:ext cx="18732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9" name="Ovale 8"/>
          <p:cNvSpPr/>
          <p:nvPr/>
        </p:nvSpPr>
        <p:spPr bwMode="auto">
          <a:xfrm>
            <a:off x="6972300" y="2347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5767" name="Text Box 4"/>
          <p:cNvSpPr txBox="1">
            <a:spLocks noChangeAspect="1" noChangeArrowheads="1"/>
          </p:cNvSpPr>
          <p:nvPr/>
        </p:nvSpPr>
        <p:spPr bwMode="auto">
          <a:xfrm>
            <a:off x="6875463"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SEM.2013</a:t>
            </a:r>
          </a:p>
        </p:txBody>
      </p:sp>
      <p:sp>
        <p:nvSpPr>
          <p:cNvPr id="15" name="Ovale 14"/>
          <p:cNvSpPr/>
          <p:nvPr/>
        </p:nvSpPr>
        <p:spPr bwMode="auto">
          <a:xfrm>
            <a:off x="6972300" y="42052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 name="Ovale 20"/>
          <p:cNvSpPr/>
          <p:nvPr/>
        </p:nvSpPr>
        <p:spPr bwMode="auto">
          <a:xfrm>
            <a:off x="6972300" y="32131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5770" name="Freccia in giù 73"/>
          <p:cNvSpPr>
            <a:spLocks noChangeArrowheads="1"/>
          </p:cNvSpPr>
          <p:nvPr/>
        </p:nvSpPr>
        <p:spPr bwMode="auto">
          <a:xfrm rot="10800000">
            <a:off x="8680450" y="3249613"/>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6" name="Ovale 25"/>
          <p:cNvSpPr/>
          <p:nvPr/>
        </p:nvSpPr>
        <p:spPr bwMode="auto">
          <a:xfrm>
            <a:off x="6967538" y="5143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5772" name="Text Box 4"/>
          <p:cNvSpPr txBox="1">
            <a:spLocks noChangeAspect="1" noChangeArrowheads="1"/>
          </p:cNvSpPr>
          <p:nvPr/>
        </p:nvSpPr>
        <p:spPr bwMode="auto">
          <a:xfrm>
            <a:off x="7696200"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ISEM.2014</a:t>
            </a:r>
          </a:p>
        </p:txBody>
      </p:sp>
      <p:sp>
        <p:nvSpPr>
          <p:cNvPr id="41" name="Ovale 40"/>
          <p:cNvSpPr/>
          <p:nvPr/>
        </p:nvSpPr>
        <p:spPr bwMode="auto">
          <a:xfrm>
            <a:off x="7810500" y="2347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0500" y="42052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3" name="CasellaDiTesto 42"/>
          <p:cNvSpPr txBox="1"/>
          <p:nvPr/>
        </p:nvSpPr>
        <p:spPr>
          <a:xfrm>
            <a:off x="7948613" y="2390775"/>
            <a:ext cx="398462" cy="276225"/>
          </a:xfrm>
          <a:prstGeom prst="rect">
            <a:avLst/>
          </a:prstGeom>
          <a:noFill/>
        </p:spPr>
        <p:txBody>
          <a:bodyPr wrap="none">
            <a:spAutoFit/>
          </a:bodyPr>
          <a:lstStyle/>
          <a:p>
            <a:pPr>
              <a:defRPr/>
            </a:pPr>
            <a:r>
              <a:rPr lang="it-IT" sz="1200" b="1" dirty="0">
                <a:solidFill>
                  <a:schemeClr val="tx1"/>
                </a:solidFill>
                <a:latin typeface="+mn-lt"/>
              </a:rPr>
              <a:t>8,6</a:t>
            </a:r>
            <a:endParaRPr lang="it-IT" sz="1200" b="1" dirty="0">
              <a:solidFill>
                <a:schemeClr val="tx1"/>
              </a:solidFill>
              <a:latin typeface="+mn-lt"/>
            </a:endParaRPr>
          </a:p>
        </p:txBody>
      </p:sp>
      <p:sp>
        <p:nvSpPr>
          <p:cNvPr id="44" name="CasellaDiTesto 43"/>
          <p:cNvSpPr txBox="1"/>
          <p:nvPr/>
        </p:nvSpPr>
        <p:spPr>
          <a:xfrm>
            <a:off x="7948613" y="4246563"/>
            <a:ext cx="398462" cy="277812"/>
          </a:xfrm>
          <a:prstGeom prst="rect">
            <a:avLst/>
          </a:prstGeom>
          <a:noFill/>
        </p:spPr>
        <p:txBody>
          <a:bodyPr wrap="none">
            <a:spAutoFit/>
          </a:bodyPr>
          <a:lstStyle/>
          <a:p>
            <a:pPr>
              <a:defRPr/>
            </a:pPr>
            <a:r>
              <a:rPr lang="it-IT" sz="1200" b="1" dirty="0">
                <a:solidFill>
                  <a:schemeClr val="tx1"/>
                </a:solidFill>
                <a:latin typeface="+mn-lt"/>
              </a:rPr>
              <a:t>7,4</a:t>
            </a:r>
            <a:endParaRPr lang="it-IT" sz="1200" b="1" dirty="0">
              <a:solidFill>
                <a:schemeClr val="tx1"/>
              </a:solidFill>
              <a:latin typeface="+mn-lt"/>
            </a:endParaRPr>
          </a:p>
        </p:txBody>
      </p:sp>
      <p:sp>
        <p:nvSpPr>
          <p:cNvPr id="45" name="Ovale 44"/>
          <p:cNvSpPr/>
          <p:nvPr/>
        </p:nvSpPr>
        <p:spPr bwMode="auto">
          <a:xfrm>
            <a:off x="7810500" y="32131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6" name="CasellaDiTesto 45"/>
          <p:cNvSpPr txBox="1"/>
          <p:nvPr/>
        </p:nvSpPr>
        <p:spPr>
          <a:xfrm>
            <a:off x="7948613" y="3254375"/>
            <a:ext cx="398462" cy="276225"/>
          </a:xfrm>
          <a:prstGeom prst="rect">
            <a:avLst/>
          </a:prstGeom>
          <a:noFill/>
        </p:spPr>
        <p:txBody>
          <a:bodyPr wrap="none">
            <a:spAutoFit/>
          </a:bodyPr>
          <a:lstStyle/>
          <a:p>
            <a:pPr>
              <a:defRPr/>
            </a:pPr>
            <a:r>
              <a:rPr lang="it-IT" sz="1200" b="1" dirty="0">
                <a:solidFill>
                  <a:schemeClr val="tx1"/>
                </a:solidFill>
                <a:latin typeface="+mn-lt"/>
              </a:rPr>
              <a:t>8,4</a:t>
            </a:r>
            <a:endParaRPr lang="it-IT" sz="1200" b="1" dirty="0">
              <a:solidFill>
                <a:schemeClr val="tx1"/>
              </a:solidFill>
              <a:latin typeface="+mn-lt"/>
            </a:endParaRPr>
          </a:p>
        </p:txBody>
      </p:sp>
      <p:sp>
        <p:nvSpPr>
          <p:cNvPr id="47" name="Ovale 46"/>
          <p:cNvSpPr/>
          <p:nvPr/>
        </p:nvSpPr>
        <p:spPr bwMode="auto">
          <a:xfrm>
            <a:off x="7805738" y="51577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8" name="CasellaDiTesto 47"/>
          <p:cNvSpPr txBox="1"/>
          <p:nvPr/>
        </p:nvSpPr>
        <p:spPr>
          <a:xfrm>
            <a:off x="7943850" y="5199063"/>
            <a:ext cx="398463" cy="276225"/>
          </a:xfrm>
          <a:prstGeom prst="rect">
            <a:avLst/>
          </a:prstGeom>
          <a:noFill/>
        </p:spPr>
        <p:txBody>
          <a:bodyPr wrap="none">
            <a:spAutoFit/>
          </a:bodyPr>
          <a:lstStyle/>
          <a:p>
            <a:pPr>
              <a:defRPr/>
            </a:pPr>
            <a:r>
              <a:rPr lang="it-IT" sz="1200" b="1" dirty="0">
                <a:solidFill>
                  <a:schemeClr val="tx1"/>
                </a:solidFill>
                <a:latin typeface="+mn-lt"/>
              </a:rPr>
              <a:t>7,5</a:t>
            </a:r>
            <a:endParaRPr lang="it-IT" sz="1200" b="1" dirty="0">
              <a:solidFill>
                <a:schemeClr val="tx1"/>
              </a:solidFill>
              <a:latin typeface="+mn-lt"/>
            </a:endParaRPr>
          </a:p>
        </p:txBody>
      </p:sp>
      <p:sp>
        <p:nvSpPr>
          <p:cNvPr id="2457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2014</a:t>
            </a:r>
          </a:p>
        </p:txBody>
      </p:sp>
      <p:sp>
        <p:nvSpPr>
          <p:cNvPr id="56"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7"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60" name="Rectangle 100"/>
          <p:cNvSpPr>
            <a:spLocks noChangeArrowheads="1"/>
          </p:cNvSpPr>
          <p:nvPr/>
        </p:nvSpPr>
        <p:spPr bwMode="auto">
          <a:xfrm>
            <a:off x="715963" y="100012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4578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CasellaDiTesto 48"/>
          <p:cNvSpPr txBox="1"/>
          <p:nvPr/>
        </p:nvSpPr>
        <p:spPr>
          <a:xfrm>
            <a:off x="7096125" y="2359025"/>
            <a:ext cx="398463" cy="277813"/>
          </a:xfrm>
          <a:prstGeom prst="rect">
            <a:avLst/>
          </a:prstGeom>
          <a:noFill/>
        </p:spPr>
        <p:txBody>
          <a:bodyPr wrap="none">
            <a:spAutoFit/>
          </a:bodyPr>
          <a:lstStyle/>
          <a:p>
            <a:pPr>
              <a:defRPr/>
            </a:pPr>
            <a:r>
              <a:rPr lang="it-IT" sz="1200" b="1" dirty="0">
                <a:solidFill>
                  <a:schemeClr val="tx1"/>
                </a:solidFill>
                <a:latin typeface="+mn-lt"/>
              </a:rPr>
              <a:t>8,4</a:t>
            </a:r>
            <a:endParaRPr lang="it-IT" sz="1200" b="1" dirty="0">
              <a:solidFill>
                <a:schemeClr val="tx1"/>
              </a:solidFill>
              <a:latin typeface="+mn-lt"/>
            </a:endParaRPr>
          </a:p>
        </p:txBody>
      </p:sp>
      <p:sp>
        <p:nvSpPr>
          <p:cNvPr id="50" name="CasellaDiTesto 49"/>
          <p:cNvSpPr txBox="1"/>
          <p:nvPr/>
        </p:nvSpPr>
        <p:spPr>
          <a:xfrm>
            <a:off x="7096125" y="4216400"/>
            <a:ext cx="398463" cy="276225"/>
          </a:xfrm>
          <a:prstGeom prst="rect">
            <a:avLst/>
          </a:prstGeom>
          <a:noFill/>
        </p:spPr>
        <p:txBody>
          <a:bodyPr wrap="none">
            <a:spAutoFit/>
          </a:bodyPr>
          <a:lstStyle/>
          <a:p>
            <a:pPr>
              <a:defRPr/>
            </a:pPr>
            <a:r>
              <a:rPr lang="it-IT" sz="1200" b="1" dirty="0">
                <a:solidFill>
                  <a:schemeClr val="tx1"/>
                </a:solidFill>
                <a:latin typeface="+mn-lt"/>
              </a:rPr>
              <a:t>7,0</a:t>
            </a:r>
            <a:endParaRPr lang="it-IT" sz="1200" b="1" dirty="0">
              <a:solidFill>
                <a:schemeClr val="tx1"/>
              </a:solidFill>
              <a:latin typeface="+mn-lt"/>
            </a:endParaRPr>
          </a:p>
        </p:txBody>
      </p:sp>
      <p:sp>
        <p:nvSpPr>
          <p:cNvPr id="51" name="CasellaDiTesto 50"/>
          <p:cNvSpPr txBox="1"/>
          <p:nvPr/>
        </p:nvSpPr>
        <p:spPr>
          <a:xfrm>
            <a:off x="7096125" y="3224213"/>
            <a:ext cx="398463" cy="276225"/>
          </a:xfrm>
          <a:prstGeom prst="rect">
            <a:avLst/>
          </a:prstGeom>
          <a:noFill/>
        </p:spPr>
        <p:txBody>
          <a:bodyPr wrap="none">
            <a:spAutoFit/>
          </a:bodyPr>
          <a:lstStyle/>
          <a:p>
            <a:pPr>
              <a:defRPr/>
            </a:pPr>
            <a:r>
              <a:rPr lang="it-IT" sz="1200" b="1" dirty="0">
                <a:solidFill>
                  <a:schemeClr val="tx1"/>
                </a:solidFill>
                <a:latin typeface="+mn-lt"/>
              </a:rPr>
              <a:t>8,2</a:t>
            </a:r>
            <a:endParaRPr lang="it-IT" sz="1200" b="1" dirty="0">
              <a:solidFill>
                <a:schemeClr val="tx1"/>
              </a:solidFill>
              <a:latin typeface="+mn-lt"/>
            </a:endParaRPr>
          </a:p>
        </p:txBody>
      </p:sp>
      <p:sp>
        <p:nvSpPr>
          <p:cNvPr id="52" name="CasellaDiTesto 51"/>
          <p:cNvSpPr txBox="1"/>
          <p:nvPr/>
        </p:nvSpPr>
        <p:spPr>
          <a:xfrm>
            <a:off x="7092950" y="5200650"/>
            <a:ext cx="396875" cy="277813"/>
          </a:xfrm>
          <a:prstGeom prst="rect">
            <a:avLst/>
          </a:prstGeom>
          <a:noFill/>
        </p:spPr>
        <p:txBody>
          <a:bodyPr wrap="none">
            <a:spAutoFit/>
          </a:bodyPr>
          <a:lstStyle/>
          <a:p>
            <a:pPr>
              <a:defRPr/>
            </a:pPr>
            <a:r>
              <a:rPr lang="it-IT" sz="1200" b="1" dirty="0">
                <a:solidFill>
                  <a:schemeClr val="tx1"/>
                </a:solidFill>
                <a:latin typeface="+mn-lt"/>
              </a:rPr>
              <a:t>6,9</a:t>
            </a:r>
            <a:endParaRPr lang="it-IT" sz="1200" b="1" dirty="0">
              <a:solidFill>
                <a:schemeClr val="tx1"/>
              </a:solidFill>
              <a:latin typeface="+mn-lt"/>
            </a:endParaRPr>
          </a:p>
        </p:txBody>
      </p:sp>
      <p:sp>
        <p:nvSpPr>
          <p:cNvPr id="245790" name="Freccia in giù 73"/>
          <p:cNvSpPr>
            <a:spLocks noChangeArrowheads="1"/>
          </p:cNvSpPr>
          <p:nvPr/>
        </p:nvSpPr>
        <p:spPr bwMode="auto">
          <a:xfrm rot="10800000">
            <a:off x="8675688" y="2373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5791" name="Freccia in giù 73"/>
          <p:cNvSpPr>
            <a:spLocks noChangeArrowheads="1"/>
          </p:cNvSpPr>
          <p:nvPr/>
        </p:nvSpPr>
        <p:spPr bwMode="auto">
          <a:xfrm rot="10800000">
            <a:off x="8675688" y="421163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5792" name="Freccia in giù 73"/>
          <p:cNvSpPr>
            <a:spLocks noChangeArrowheads="1"/>
          </p:cNvSpPr>
          <p:nvPr/>
        </p:nvSpPr>
        <p:spPr bwMode="auto">
          <a:xfrm rot="10800000">
            <a:off x="8661400" y="5189538"/>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3"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a:solidFill>
                  <a:srgbClr val="3366CC"/>
                </a:solidFill>
                <a:cs typeface="Arial" charset="0"/>
              </a:rPr>
              <a:t>TREND</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8501C9FC-F614-4FE2-B810-D2416878231C}" type="slidenum">
              <a:rPr lang="it-IT" smtClean="0"/>
              <a:pPr>
                <a:defRPr/>
              </a:pPr>
              <a:t>69</a:t>
            </a:fld>
            <a:endParaRPr lang="it-IT"/>
          </a:p>
        </p:txBody>
      </p:sp>
      <p:graphicFrame>
        <p:nvGraphicFramePr>
          <p:cNvPr id="19" name="Group 761"/>
          <p:cNvGraphicFramePr>
            <a:graphicFrameLocks noGrp="1"/>
          </p:cNvGraphicFramePr>
          <p:nvPr/>
        </p:nvGraphicFramePr>
        <p:xfrm>
          <a:off x="755650" y="908050"/>
          <a:ext cx="8137525" cy="4537075"/>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5187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RELAZIONE ALLO SPORTELLO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1141327">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22542">
                <a:tc>
                  <a:txBody>
                    <a:bodyPr/>
                    <a:lstStyle/>
                    <a:p>
                      <a:pPr algn="l" fontAlgn="ctr"/>
                      <a:r>
                        <a:rPr lang="it-IT" sz="1200" b="0" i="1" u="none" strike="noStrike" dirty="0">
                          <a:solidFill>
                            <a:srgbClr val="000000"/>
                          </a:solidFill>
                          <a:latin typeface="Arial"/>
                        </a:rPr>
                        <a:t>Cortesia dell’operatore  </a:t>
                      </a:r>
                    </a:p>
                  </a:txBody>
                  <a:tcPr marL="7434" marR="7434" marT="7434"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8,7</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smtClean="0">
                          <a:latin typeface="Arial"/>
                        </a:rPr>
                        <a:t>2%</a:t>
                      </a:r>
                      <a:endParaRPr lang="it-IT"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1%</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97%</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8,6</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6299">
                <a:tc>
                  <a:txBody>
                    <a:bodyPr/>
                    <a:lstStyle/>
                    <a:p>
                      <a:pPr algn="l" fontAlgn="ctr"/>
                      <a:r>
                        <a:rPr lang="it-IT" sz="1200" b="0" i="1" u="none" strike="noStrike" dirty="0">
                          <a:solidFill>
                            <a:srgbClr val="000000"/>
                          </a:solidFill>
                          <a:latin typeface="Arial"/>
                        </a:rPr>
                        <a:t>Competenza dell’operatore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5%</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1%</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6299">
                <a:tc>
                  <a:txBody>
                    <a:bodyPr/>
                    <a:lstStyle/>
                    <a:p>
                      <a:pPr algn="l" fontAlgn="ctr"/>
                      <a:r>
                        <a:rPr lang="it-IT" sz="1200" b="0" i="1" u="none" strike="noStrike" dirty="0">
                          <a:solidFill>
                            <a:srgbClr val="000000"/>
                          </a:solidFill>
                          <a:latin typeface="Arial"/>
                        </a:rPr>
                        <a:t>Orari di apertura dello sportello</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rtl="0" fontAlgn="ctr"/>
                      <a:r>
                        <a:rPr lang="it-IT" sz="1400" b="0"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smtClean="0">
                          <a:solidFill>
                            <a:srgbClr val="000000"/>
                          </a:solidFill>
                          <a:effectLst/>
                          <a:latin typeface="Arial"/>
                        </a:rPr>
                        <a:t>7,0</a:t>
                      </a:r>
                      <a:endParaRPr lang="it-IT" sz="1400" b="0" i="0" u="none" strike="noStrike" dirty="0">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smtClean="0">
                          <a:latin typeface="Arial"/>
                        </a:rPr>
                        <a:t>4%</a:t>
                      </a:r>
                      <a:endParaRPr lang="it-IT"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7%</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89%</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7,4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801252">
                <a:tc>
                  <a:txBody>
                    <a:bodyPr/>
                    <a:lstStyle/>
                    <a:p>
                      <a:pPr algn="l" fontAlgn="ctr"/>
                      <a:r>
                        <a:rPr lang="it-IT" sz="1200" b="0" i="1" u="none" strike="noStrike" dirty="0">
                          <a:solidFill>
                            <a:srgbClr val="000000"/>
                          </a:solidFill>
                          <a:latin typeface="Arial"/>
                        </a:rPr>
                        <a:t>Tempi di attesa per parlare con 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rtl="0" fontAlgn="ctr"/>
                      <a:r>
                        <a:rPr lang="it-IT" sz="1400" b="0"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dirty="0">
                          <a:solidFill>
                            <a:srgbClr val="000000"/>
                          </a:solidFill>
                          <a:effectLst/>
                          <a:latin typeface="Arial"/>
                        </a:rPr>
                        <a:t>87%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6,9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smtClean="0">
                          <a:latin typeface="Arial"/>
                        </a:rPr>
                        <a:t>4%</a:t>
                      </a:r>
                      <a:endParaRPr lang="it-IT" sz="140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7%</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89%</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latin typeface="Arial"/>
                        </a:rPr>
                        <a:t>7,5</a:t>
                      </a:r>
                    </a:p>
                  </a:txBody>
                  <a:tcPr marL="0" marR="0" marT="0" marB="0" anchor="ctr">
                    <a:lnT w="19050" cap="flat" cmpd="sng" algn="ctr">
                      <a:solidFill>
                        <a:schemeClr val="tx1"/>
                      </a:solidFill>
                      <a:prstDash val="sysDot"/>
                      <a:round/>
                      <a:headEnd type="none" w="med" len="med"/>
                      <a:tailEnd type="none" w="med" len="med"/>
                    </a:lnT>
                  </a:tcPr>
                </a:tc>
              </a:tr>
            </a:tbl>
          </a:graphicData>
        </a:graphic>
      </p:graphicFrame>
      <p:sp>
        <p:nvSpPr>
          <p:cNvPr id="246875" name="CasellaDiTesto 22"/>
          <p:cNvSpPr txBox="1">
            <a:spLocks noChangeArrowheads="1"/>
          </p:cNvSpPr>
          <p:nvPr/>
        </p:nvSpPr>
        <p:spPr bwMode="auto">
          <a:xfrm>
            <a:off x="1908175" y="2179638"/>
            <a:ext cx="56038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6876" name="CasellaDiTesto 23"/>
          <p:cNvSpPr txBox="1">
            <a:spLocks noChangeArrowheads="1"/>
          </p:cNvSpPr>
          <p:nvPr/>
        </p:nvSpPr>
        <p:spPr bwMode="auto">
          <a:xfrm>
            <a:off x="2582863" y="215900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6877" name="CasellaDiTesto 24"/>
          <p:cNvSpPr txBox="1">
            <a:spLocks noChangeArrowheads="1"/>
          </p:cNvSpPr>
          <p:nvPr/>
        </p:nvSpPr>
        <p:spPr bwMode="auto">
          <a:xfrm>
            <a:off x="3087688" y="215900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46878" name="CasellaDiTesto 25"/>
          <p:cNvSpPr txBox="1">
            <a:spLocks noChangeArrowheads="1"/>
          </p:cNvSpPr>
          <p:nvPr/>
        </p:nvSpPr>
        <p:spPr bwMode="auto">
          <a:xfrm>
            <a:off x="4211638" y="2159000"/>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6879" name="CasellaDiTesto 26"/>
          <p:cNvSpPr txBox="1">
            <a:spLocks noChangeArrowheads="1"/>
          </p:cNvSpPr>
          <p:nvPr/>
        </p:nvSpPr>
        <p:spPr bwMode="auto">
          <a:xfrm>
            <a:off x="4919663" y="21621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6880" name="CasellaDiTesto 27"/>
          <p:cNvSpPr txBox="1">
            <a:spLocks noChangeArrowheads="1"/>
          </p:cNvSpPr>
          <p:nvPr/>
        </p:nvSpPr>
        <p:spPr bwMode="auto">
          <a:xfrm>
            <a:off x="5422900" y="2162175"/>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46881" name="CasellaDiTesto 28"/>
          <p:cNvSpPr txBox="1">
            <a:spLocks noChangeArrowheads="1"/>
          </p:cNvSpPr>
          <p:nvPr/>
        </p:nvSpPr>
        <p:spPr bwMode="auto">
          <a:xfrm>
            <a:off x="6629400" y="2184400"/>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6882" name="CasellaDiTesto 29"/>
          <p:cNvSpPr txBox="1">
            <a:spLocks noChangeArrowheads="1"/>
          </p:cNvSpPr>
          <p:nvPr/>
        </p:nvSpPr>
        <p:spPr bwMode="auto">
          <a:xfrm>
            <a:off x="7304088" y="21653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6883" name="CasellaDiTesto 30"/>
          <p:cNvSpPr txBox="1">
            <a:spLocks noChangeArrowheads="1"/>
          </p:cNvSpPr>
          <p:nvPr/>
        </p:nvSpPr>
        <p:spPr bwMode="auto">
          <a:xfrm>
            <a:off x="7808913" y="21653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7"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PROFILO DELL’UTENZA</a:t>
            </a:r>
          </a:p>
        </p:txBody>
      </p:sp>
      <p:sp>
        <p:nvSpPr>
          <p:cNvPr id="21506" name="Rectangle 205"/>
          <p:cNvSpPr>
            <a:spLocks noChangeArrowheads="1"/>
          </p:cNvSpPr>
          <p:nvPr/>
        </p:nvSpPr>
        <p:spPr bwMode="auto">
          <a:xfrm>
            <a:off x="747713" y="549275"/>
            <a:ext cx="8216900" cy="4841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sz="1200" i="1">
                <a:solidFill>
                  <a:schemeClr val="tx1"/>
                </a:solidFill>
                <a:latin typeface="Arial" charset="0"/>
              </a:rPr>
              <a:t>L’intervista è stata somministrata al capofamiglia o alla persona che si occupa maggiormente dei rapporti con il fornitore dell’acqua, ad esempio per il pagamento delle bollette, per problemi tecnici, reclami o richieste di informazioni.</a:t>
            </a:r>
          </a:p>
        </p:txBody>
      </p:sp>
      <p:graphicFrame>
        <p:nvGraphicFramePr>
          <p:cNvPr id="448724" name="Group 212"/>
          <p:cNvGraphicFramePr>
            <a:graphicFrameLocks noGrp="1"/>
          </p:cNvGraphicFramePr>
          <p:nvPr/>
        </p:nvGraphicFramePr>
        <p:xfrm>
          <a:off x="111601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ETÀ</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Meno di 34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3%</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35-54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21%</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55-64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20%</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Oltre 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56%</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6" name="Text Box 79"/>
          <p:cNvSpPr txBox="1">
            <a:spLocks noChangeArrowheads="1"/>
          </p:cNvSpPr>
          <p:nvPr/>
        </p:nvSpPr>
        <p:spPr bwMode="auto">
          <a:xfrm>
            <a:off x="1743075" y="1162050"/>
            <a:ext cx="6481763" cy="828675"/>
          </a:xfrm>
          <a:prstGeom prst="rect">
            <a:avLst/>
          </a:prstGeom>
          <a:noFill/>
          <a:ln w="12700" algn="ctr">
            <a:solidFill>
              <a:schemeClr val="tx1"/>
            </a:solidFill>
            <a:miter lim="800000"/>
            <a:headEnd/>
            <a:tailEnd/>
          </a:ln>
        </p:spPr>
        <p:txBody>
          <a:bodyPr lIns="90000" tIns="90000" rIns="90000" bIns="90000">
            <a:spAutoFit/>
          </a:bodyPr>
          <a:lstStyle/>
          <a:p>
            <a:pPr algn="ctr" defTabSz="449263">
              <a:lnSpc>
                <a:spcPct val="150000"/>
              </a:lnSpc>
              <a:spcBef>
                <a:spcPct val="50000"/>
              </a:spcBef>
              <a:buClr>
                <a:srgbClr val="000000"/>
              </a:buClr>
              <a:buSzPct val="100000"/>
            </a:pPr>
            <a:r>
              <a:rPr lang="it-IT" sz="1200" b="1">
                <a:solidFill>
                  <a:schemeClr val="tx1"/>
                </a:solidFill>
              </a:rPr>
              <a:t>Totale UNIVERSO Clienti Domestici con utenza diretta  = 229.490</a:t>
            </a:r>
          </a:p>
          <a:p>
            <a:pPr algn="ctr" defTabSz="449263">
              <a:lnSpc>
                <a:spcPct val="150000"/>
              </a:lnSpc>
              <a:spcBef>
                <a:spcPct val="50000"/>
              </a:spcBef>
              <a:buClr>
                <a:srgbClr val="000000"/>
              </a:buClr>
              <a:buSzPct val="100000"/>
              <a:buFont typeface="Times" pitchFamily="18" charset="0"/>
              <a:buNone/>
            </a:pPr>
            <a:r>
              <a:rPr lang="it-IT" sz="1200" b="1">
                <a:solidFill>
                  <a:schemeClr val="tx1"/>
                </a:solidFill>
              </a:rPr>
              <a:t>Totale CAMPIONE domestici = 1.000 utenti</a:t>
            </a:r>
          </a:p>
        </p:txBody>
      </p:sp>
      <p:graphicFrame>
        <p:nvGraphicFramePr>
          <p:cNvPr id="448735" name="Group 223"/>
          <p:cNvGraphicFramePr>
            <a:graphicFrameLocks noGrp="1"/>
          </p:cNvGraphicFramePr>
          <p:nvPr/>
        </p:nvGraphicFramePr>
        <p:xfrm>
          <a:off x="5364163" y="3860800"/>
          <a:ext cx="3455987" cy="2044700"/>
        </p:xfrm>
        <a:graphic>
          <a:graphicData uri="http://schemas.openxmlformats.org/drawingml/2006/table">
            <a:tbl>
              <a:tblPr/>
              <a:tblGrid>
                <a:gridCol w="2628404"/>
                <a:gridCol w="827088"/>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OCCUPAZIONE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Dipendenti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20%</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Autonomi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22%</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Casalinga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23%</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Pensionato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32%</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Disoccupato/in cerca di prima occupazione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 </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Altro, in condizione non professionale (studente, benestante)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a:latin typeface="Arial"/>
                        </a:rPr>
                        <a:t>1</a:t>
                      </a:r>
                      <a:r>
                        <a:rPr lang="it-IT" sz="1000" b="0" i="0" u="none" strike="noStrike" dirty="0" smtClean="0">
                          <a:latin typeface="Arial"/>
                        </a:rPr>
                        <a:t>%</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7" name="Group 225"/>
          <p:cNvGraphicFramePr>
            <a:graphicFrameLocks noGrp="1"/>
          </p:cNvGraphicFramePr>
          <p:nvPr/>
        </p:nvGraphicFramePr>
        <p:xfrm>
          <a:off x="1116013" y="4365625"/>
          <a:ext cx="3455987" cy="86360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GENERE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Maschi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57%</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Femmine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43%</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0" name="Group 218"/>
          <p:cNvGraphicFramePr>
            <a:graphicFrameLocks noGrp="1"/>
          </p:cNvGraphicFramePr>
          <p:nvPr/>
        </p:nvGraphicFramePr>
        <p:xfrm>
          <a:off x="536416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TITOLO </a:t>
                      </a:r>
                      <a:r>
                        <a:rPr kumimoji="0" lang="it-IT" sz="1000" b="1" i="0" u="none" strike="noStrike" cap="none" normalizeH="0" baseline="0" dirty="0" err="1" smtClean="0">
                          <a:ln>
                            <a:noFill/>
                          </a:ln>
                          <a:solidFill>
                            <a:schemeClr val="tx1"/>
                          </a:solidFill>
                          <a:effectLst/>
                          <a:latin typeface="Arial" pitchFamily="34" charset="0"/>
                        </a:rPr>
                        <a:t>DI</a:t>
                      </a:r>
                      <a:r>
                        <a:rPr kumimoji="0" lang="it-IT" sz="1000" b="1" i="0" u="none" strike="noStrike" cap="none" normalizeH="0" baseline="0" dirty="0" smtClean="0">
                          <a:ln>
                            <a:noFill/>
                          </a:ln>
                          <a:solidFill>
                            <a:schemeClr val="tx1"/>
                          </a:solidFill>
                          <a:effectLst/>
                          <a:latin typeface="Arial" pitchFamily="34" charset="0"/>
                        </a:rPr>
                        <a:t> STUDIO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Laurea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9%</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superiore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35%</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inferiore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33%</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Licenza elementare / nessun titolo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23%</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egnaposto numero diapositiva 8"/>
          <p:cNvSpPr>
            <a:spLocks noGrp="1"/>
          </p:cNvSpPr>
          <p:nvPr>
            <p:ph type="sldNum" sz="quarter" idx="10"/>
          </p:nvPr>
        </p:nvSpPr>
        <p:spPr/>
        <p:txBody>
          <a:bodyPr/>
          <a:lstStyle/>
          <a:p>
            <a:pPr>
              <a:defRPr/>
            </a:pPr>
            <a:fld id="{7E4847CA-13A9-45A6-8762-2438A72700D2}" type="slidenum">
              <a:rPr lang="it-IT" smtClean="0"/>
              <a:pPr>
                <a:defRPr/>
              </a:pPr>
              <a:t>7</a:t>
            </a:fld>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DELLA RELAZIONE ALLO SPORTELLO -</a:t>
            </a:r>
            <a:r>
              <a:rPr lang="it-IT" sz="2100" i="1">
                <a:solidFill>
                  <a:srgbClr val="3366CC"/>
                </a:solidFill>
                <a:cs typeface="Arial" charset="0"/>
              </a:rPr>
              <a:t> 1° SEMESTRE 2014</a:t>
            </a:r>
          </a:p>
        </p:txBody>
      </p:sp>
      <p:sp>
        <p:nvSpPr>
          <p:cNvPr id="514054" name="Text Box 3"/>
          <p:cNvSpPr txBox="1">
            <a:spLocks noChangeArrowheads="1"/>
          </p:cNvSpPr>
          <p:nvPr/>
        </p:nvSpPr>
        <p:spPr bwMode="auto">
          <a:xfrm>
            <a:off x="755650" y="108585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A5010159-FB6A-4C5E-A7FF-E3EC98B242F9}" type="slidenum">
              <a:rPr lang="it-IT" smtClean="0"/>
              <a:pPr>
                <a:defRPr/>
              </a:pPr>
              <a:t>70</a:t>
            </a:fld>
            <a:endParaRPr lang="it-IT" dirty="0"/>
          </a:p>
        </p:txBody>
      </p:sp>
      <p:graphicFrame>
        <p:nvGraphicFramePr>
          <p:cNvPr id="247813" name="Object 3"/>
          <p:cNvGraphicFramePr>
            <a:graphicFrameLocks noChangeAspect="1"/>
          </p:cNvGraphicFramePr>
          <p:nvPr/>
        </p:nvGraphicFramePr>
        <p:xfrm>
          <a:off x="1065213" y="1506538"/>
          <a:ext cx="7223125" cy="4664075"/>
        </p:xfrm>
        <a:graphic>
          <a:graphicData uri="http://schemas.openxmlformats.org/presentationml/2006/ole">
            <p:oleObj spid="_x0000_s247813" r:id="rId4" imgW="7224386" imgH="4663844" progId="Excel.Chart.8">
              <p:embed/>
            </p:oleObj>
          </a:graphicData>
        </a:graphic>
      </p:graphicFrame>
      <p:sp>
        <p:nvSpPr>
          <p:cNvPr id="8"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833" name="Grafico 31"/>
          <p:cNvGraphicFramePr>
            <a:graphicFrameLocks/>
          </p:cNvGraphicFramePr>
          <p:nvPr/>
        </p:nvGraphicFramePr>
        <p:xfrm>
          <a:off x="1785938" y="1389063"/>
          <a:ext cx="6292850" cy="4135437"/>
        </p:xfrm>
        <a:graphic>
          <a:graphicData uri="http://schemas.openxmlformats.org/presentationml/2006/ole">
            <p:oleObj spid="_x0000_s248833" r:id="rId3" imgW="6291617" imgH="4133446" progId="Excel.Chart.8">
              <p:embed/>
            </p:oleObj>
          </a:graphicData>
        </a:graphic>
      </p:graphicFrame>
      <p:sp>
        <p:nvSpPr>
          <p:cNvPr id="24883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RELAZIONE ALLO SPORTELLO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grpSp>
        <p:nvGrpSpPr>
          <p:cNvPr id="248836" name="Gruppo 29"/>
          <p:cNvGrpSpPr>
            <a:grpSpLocks/>
          </p:cNvGrpSpPr>
          <p:nvPr/>
        </p:nvGrpSpPr>
        <p:grpSpPr bwMode="auto">
          <a:xfrm>
            <a:off x="1252538" y="758825"/>
            <a:ext cx="7462837" cy="5407025"/>
            <a:chOff x="785813" y="714375"/>
            <a:chExt cx="7462837" cy="5407025"/>
          </a:xfrm>
        </p:grpSpPr>
        <p:sp>
          <p:nvSpPr>
            <p:cNvPr id="32" name="Text Box 4"/>
            <p:cNvSpPr txBox="1">
              <a:spLocks noChangeArrowheads="1"/>
            </p:cNvSpPr>
            <p:nvPr/>
          </p:nvSpPr>
          <p:spPr bwMode="auto">
            <a:xfrm>
              <a:off x="1416050" y="105886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3" name="Text Box 5"/>
            <p:cNvSpPr txBox="1">
              <a:spLocks noChangeArrowheads="1"/>
            </p:cNvSpPr>
            <p:nvPr/>
          </p:nvSpPr>
          <p:spPr bwMode="auto">
            <a:xfrm>
              <a:off x="6243638"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4" name="Text Box 9"/>
            <p:cNvSpPr txBox="1">
              <a:spLocks noChangeArrowheads="1"/>
            </p:cNvSpPr>
            <p:nvPr/>
          </p:nvSpPr>
          <p:spPr bwMode="auto">
            <a:xfrm rot="-5400000">
              <a:off x="-1014412"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5" name="Text Box 36"/>
            <p:cNvSpPr txBox="1">
              <a:spLocks noChangeArrowheads="1"/>
            </p:cNvSpPr>
            <p:nvPr/>
          </p:nvSpPr>
          <p:spPr bwMode="auto">
            <a:xfrm rot="-5400000">
              <a:off x="894556"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48841" name="Picture 40" descr="AEN_159"/>
            <p:cNvPicPr>
              <a:picLocks noChangeAspect="1" noChangeArrowheads="1"/>
            </p:cNvPicPr>
            <p:nvPr/>
          </p:nvPicPr>
          <p:blipFill>
            <a:blip r:embed="rId4"/>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48842" name="Picture 41" descr="lente"/>
            <p:cNvPicPr>
              <a:picLocks noChangeAspect="1" noChangeArrowheads="1"/>
            </p:cNvPicPr>
            <p:nvPr/>
          </p:nvPicPr>
          <p:blipFill>
            <a:blip r:embed="rId5"/>
            <a:srcRect/>
            <a:stretch>
              <a:fillRect/>
            </a:stretch>
          </p:blipFill>
          <p:spPr bwMode="auto">
            <a:xfrm>
              <a:off x="785813" y="752475"/>
              <a:ext cx="639762" cy="642938"/>
            </a:xfrm>
            <a:prstGeom prst="rect">
              <a:avLst/>
            </a:prstGeom>
            <a:solidFill>
              <a:schemeClr val="bg1"/>
            </a:solidFill>
            <a:ln w="28575">
              <a:noFill/>
              <a:miter lim="800000"/>
              <a:headEnd/>
              <a:tailEnd/>
            </a:ln>
          </p:spPr>
        </p:pic>
        <p:pic>
          <p:nvPicPr>
            <p:cNvPr id="248843" name="Picture 46" descr="BWBW0157"/>
            <p:cNvPicPr>
              <a:picLocks noChangeAspect="1" noChangeArrowheads="1"/>
            </p:cNvPicPr>
            <p:nvPr/>
          </p:nvPicPr>
          <p:blipFill>
            <a:blip r:embed="rId6"/>
            <a:srcRect/>
            <a:stretch>
              <a:fillRect/>
            </a:stretch>
          </p:blipFill>
          <p:spPr bwMode="auto">
            <a:xfrm>
              <a:off x="860425" y="5535042"/>
              <a:ext cx="450850" cy="514350"/>
            </a:xfrm>
            <a:prstGeom prst="rect">
              <a:avLst/>
            </a:prstGeom>
            <a:noFill/>
            <a:ln w="9525">
              <a:noFill/>
              <a:miter lim="800000"/>
              <a:headEnd/>
              <a:tailEnd/>
            </a:ln>
          </p:spPr>
        </p:pic>
        <p:sp>
          <p:nvSpPr>
            <p:cNvPr id="42" name="Text Box 36"/>
            <p:cNvSpPr txBox="1">
              <a:spLocks noChangeArrowheads="1"/>
            </p:cNvSpPr>
            <p:nvPr/>
          </p:nvSpPr>
          <p:spPr bwMode="auto">
            <a:xfrm rot="-5400000">
              <a:off x="892969"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3" name="Text Box 36"/>
            <p:cNvSpPr txBox="1">
              <a:spLocks noChangeArrowheads="1"/>
            </p:cNvSpPr>
            <p:nvPr/>
          </p:nvSpPr>
          <p:spPr bwMode="auto">
            <a:xfrm>
              <a:off x="1214438"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4" name="Text Box 8"/>
            <p:cNvSpPr txBox="1">
              <a:spLocks noChangeArrowheads="1"/>
            </p:cNvSpPr>
            <p:nvPr/>
          </p:nvSpPr>
          <p:spPr bwMode="auto">
            <a:xfrm>
              <a:off x="1357313"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248847" name="Picture 45" descr="marketing_usability_main">
              <a:hlinkClick r:id="rId7"/>
            </p:cNvPr>
            <p:cNvPicPr>
              <a:picLocks noChangeAspect="1" noChangeArrowheads="1"/>
            </p:cNvPicPr>
            <p:nvPr/>
          </p:nvPicPr>
          <p:blipFill>
            <a:blip r:embed="rId8"/>
            <a:srcRect/>
            <a:stretch>
              <a:fillRect/>
            </a:stretch>
          </p:blipFill>
          <p:spPr bwMode="auto">
            <a:xfrm>
              <a:off x="7500938" y="5457254"/>
              <a:ext cx="747712" cy="592138"/>
            </a:xfrm>
            <a:prstGeom prst="rect">
              <a:avLst/>
            </a:prstGeom>
            <a:solidFill>
              <a:schemeClr val="bg1"/>
            </a:solidFill>
            <a:ln w="28575">
              <a:noFill/>
              <a:miter lim="800000"/>
              <a:headEnd/>
              <a:tailEnd/>
            </a:ln>
          </p:spPr>
        </p:pic>
        <p:sp>
          <p:nvSpPr>
            <p:cNvPr id="46" name="Rectangle 23"/>
            <p:cNvSpPr>
              <a:spLocks noChangeArrowheads="1"/>
            </p:cNvSpPr>
            <p:nvPr/>
          </p:nvSpPr>
          <p:spPr bwMode="auto">
            <a:xfrm rot="16200000">
              <a:off x="3783013" y="2435225"/>
              <a:ext cx="1652587" cy="14446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7"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2781300" y="1738313"/>
              <a:ext cx="1000125" cy="25241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0" name="Rectangle 22"/>
            <p:cNvSpPr>
              <a:spLocks noChangeArrowheads="1"/>
            </p:cNvSpPr>
            <p:nvPr/>
          </p:nvSpPr>
          <p:spPr bwMode="auto">
            <a:xfrm>
              <a:off x="1728788" y="4608513"/>
              <a:ext cx="1296987" cy="2889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ORARI APERTURA SPORTELLO</a:t>
              </a:r>
            </a:p>
          </p:txBody>
        </p:sp>
        <p:sp>
          <p:nvSpPr>
            <p:cNvPr id="51" name="Rectangle 22"/>
            <p:cNvSpPr>
              <a:spLocks noChangeArrowheads="1"/>
            </p:cNvSpPr>
            <p:nvPr/>
          </p:nvSpPr>
          <p:spPr bwMode="auto">
            <a:xfrm>
              <a:off x="6121400" y="2665413"/>
              <a:ext cx="1000125" cy="25241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53" name="Rectangle 22"/>
            <p:cNvSpPr>
              <a:spLocks noChangeArrowheads="1"/>
            </p:cNvSpPr>
            <p:nvPr/>
          </p:nvSpPr>
          <p:spPr bwMode="auto">
            <a:xfrm>
              <a:off x="2760663" y="3821113"/>
              <a:ext cx="1285875"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58" name="Rectangle 23"/>
            <p:cNvSpPr>
              <a:spLocks noChangeArrowheads="1"/>
            </p:cNvSpPr>
            <p:nvPr/>
          </p:nvSpPr>
          <p:spPr bwMode="auto">
            <a:xfrm>
              <a:off x="1404938" y="3438525"/>
              <a:ext cx="2376487" cy="22701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90,2%</a:t>
              </a:r>
              <a:endParaRPr lang="it-IT" sz="900" dirty="0">
                <a:solidFill>
                  <a:schemeClr val="tx1"/>
                </a:solidFill>
                <a:latin typeface="+mn-lt"/>
              </a:endParaRPr>
            </a:p>
          </p:txBody>
        </p:sp>
        <p:sp>
          <p:nvSpPr>
            <p:cNvPr id="59"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61" name="Text Box 7"/>
            <p:cNvSpPr txBox="1">
              <a:spLocks noChangeArrowheads="1"/>
            </p:cNvSpPr>
            <p:nvPr/>
          </p:nvSpPr>
          <p:spPr bwMode="auto">
            <a:xfrm>
              <a:off x="1382713" y="5489575"/>
              <a:ext cx="1182687" cy="230188"/>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57" name="Object 71"/>
          <p:cNvGraphicFramePr>
            <a:graphicFrameLocks noChangeAspect="1"/>
          </p:cNvGraphicFramePr>
          <p:nvPr/>
        </p:nvGraphicFramePr>
        <p:xfrm>
          <a:off x="992188" y="1263650"/>
          <a:ext cx="5862637" cy="4730750"/>
        </p:xfrm>
        <a:graphic>
          <a:graphicData uri="http://schemas.openxmlformats.org/presentationml/2006/ole">
            <p:oleObj spid="_x0000_s249857" r:id="rId3" imgW="5864860" imgH="4730906" progId="Excel.Chart.8">
              <p:embed/>
            </p:oleObj>
          </a:graphicData>
        </a:graphic>
      </p:graphicFrame>
      <p:sp>
        <p:nvSpPr>
          <p:cNvPr id="249858" name="Rectangle 12"/>
          <p:cNvSpPr>
            <a:spLocks noChangeArrowheads="1"/>
          </p:cNvSpPr>
          <p:nvPr/>
        </p:nvSpPr>
        <p:spPr bwMode="auto">
          <a:xfrm>
            <a:off x="6727825" y="12969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49859" name="Rectangle 13"/>
          <p:cNvSpPr>
            <a:spLocks noChangeArrowheads="1"/>
          </p:cNvSpPr>
          <p:nvPr/>
        </p:nvSpPr>
        <p:spPr bwMode="auto">
          <a:xfrm>
            <a:off x="6727825" y="3082925"/>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49860" name="Rectangle 14"/>
          <p:cNvSpPr>
            <a:spLocks noChangeArrowheads="1"/>
          </p:cNvSpPr>
          <p:nvPr/>
        </p:nvSpPr>
        <p:spPr bwMode="auto">
          <a:xfrm>
            <a:off x="6743700" y="486886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4986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RELAZIONE ALLO SPORTELLO</a:t>
            </a:r>
            <a:br>
              <a:rPr lang="it-IT" sz="2100">
                <a:solidFill>
                  <a:srgbClr val="3366CC"/>
                </a:solidFill>
                <a:cs typeface="Arial" charset="0"/>
              </a:rPr>
            </a:br>
            <a:r>
              <a:rPr lang="it-IT" sz="2100" i="1">
                <a:solidFill>
                  <a:srgbClr val="3366CC"/>
                </a:solidFill>
                <a:cs typeface="Arial" charset="0"/>
              </a:rPr>
              <a:t> 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249863" name="Text Box 3"/>
          <p:cNvSpPr txBox="1">
            <a:spLocks noChangeArrowheads="1"/>
          </p:cNvSpPr>
          <p:nvPr/>
        </p:nvSpPr>
        <p:spPr bwMode="auto">
          <a:xfrm>
            <a:off x="755650" y="877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pPr>
            <a:r>
              <a:rPr lang="it-IT" sz="1200">
                <a:solidFill>
                  <a:srgbClr val="000000"/>
                </a:solidFill>
                <a:latin typeface="Arial" charset="0"/>
                <a:cs typeface="Arial" charset="0"/>
              </a:rPr>
              <a:t>Sempre considerando gli aspetti relativi al contatto allo sportello, ritiene che il servizio …</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E65FA30C-F574-4411-B035-7CF4279B3DC1}" type="slidenum">
              <a:rPr lang="it-IT" smtClean="0"/>
              <a:pPr>
                <a:defRPr/>
              </a:pPr>
              <a:t>72</a:t>
            </a:fld>
            <a:endParaRPr lang="it-IT"/>
          </a:p>
        </p:txBody>
      </p:sp>
      <p:sp>
        <p:nvSpPr>
          <p:cNvPr id="13"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GROSSETO-NEI GIORNI PRIMA DELL’INTERVISTA (151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idx="4294967295"/>
          </p:nvPr>
        </p:nvSpPr>
        <p:spPr/>
        <p:txBody>
          <a:bodyPr/>
          <a:lstStyle/>
          <a:p>
            <a:pPr eaLnBrk="1" hangingPunct="1"/>
            <a:r>
              <a:rPr lang="it-IT" smtClean="0"/>
              <a:t>INTERVENTO TECNICO</a:t>
            </a:r>
          </a:p>
        </p:txBody>
      </p:sp>
      <p:sp>
        <p:nvSpPr>
          <p:cNvPr id="250882" name="Rectangle 7"/>
          <p:cNvSpPr>
            <a:spLocks noChangeArrowheads="1"/>
          </p:cNvSpPr>
          <p:nvPr/>
        </p:nvSpPr>
        <p:spPr bwMode="auto">
          <a:xfrm>
            <a:off x="1547813" y="2492375"/>
            <a:ext cx="6696075" cy="2365375"/>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INTERVENTO TECNICO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rapidità con cui Acquedotto del Fiora ha effettuato l’intervento dopo la sua richiesta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rispetto degli orari degli appuntamenti da parte dei tecnici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dei tecnici che hanno svolto l’intervento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 La risolutività dell’intervento</a:t>
            </a:r>
          </a:p>
        </p:txBody>
      </p:sp>
      <p:sp>
        <p:nvSpPr>
          <p:cNvPr id="250883"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BBB20954-12B2-47E1-B6BA-447ECB94AF35}" type="slidenum">
              <a:rPr lang="it-IT" smtClean="0"/>
              <a:pPr>
                <a:defRPr/>
              </a:pPr>
              <a:t>73</a:t>
            </a:fld>
            <a:endParaRPr lang="it-IT"/>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5" name="Object 71"/>
          <p:cNvGraphicFramePr>
            <a:graphicFrameLocks noChangeAspect="1"/>
          </p:cNvGraphicFramePr>
          <p:nvPr/>
        </p:nvGraphicFramePr>
        <p:xfrm>
          <a:off x="735013" y="2006600"/>
          <a:ext cx="8397875" cy="4065588"/>
        </p:xfrm>
        <a:graphic>
          <a:graphicData uri="http://schemas.openxmlformats.org/presentationml/2006/ole">
            <p:oleObj spid="_x0000_s251905" r:id="rId3" imgW="8394920" imgH="4066384" progId="Excel.Chart.8">
              <p:embed/>
            </p:oleObj>
          </a:graphicData>
        </a:graphic>
      </p:graphicFrame>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5190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endParaRPr lang="it-IT" sz="2100" i="1">
              <a:solidFill>
                <a:srgbClr val="3366CC"/>
              </a:solidFill>
              <a:cs typeface="Arial" charset="0"/>
            </a:endParaRPr>
          </a:p>
        </p:txBody>
      </p:sp>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gli aspetti di intervento tecnico, negli ultimi 6 mesi, che voto dà ad Acquedotto del Fiora su una scala da 1 a 10 dove 1 è il minimo della qualità e 10 il massimo?</a:t>
            </a:r>
            <a:endParaRPr lang="it-IT" sz="1200" dirty="0">
              <a:solidFill>
                <a:schemeClr val="tx1"/>
              </a:solidFill>
              <a:latin typeface="+mn-lt"/>
              <a:cs typeface="Arial" pitchFamily="34" charset="0"/>
            </a:endParaRPr>
          </a:p>
        </p:txBody>
      </p:sp>
      <p:sp>
        <p:nvSpPr>
          <p:cNvPr id="25190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EEF0130B-7291-4A76-A3EF-E99DFA4894EC}" type="slidenum">
              <a:rPr lang="it-IT" smtClean="0"/>
              <a:pPr>
                <a:defRPr/>
              </a:pPr>
              <a:t>74</a:t>
            </a:fld>
            <a:endParaRPr lang="it-IT"/>
          </a:p>
        </p:txBody>
      </p:sp>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(301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251912" name="Ovale 10"/>
          <p:cNvSpPr>
            <a:spLocks noChangeArrowheads="1"/>
          </p:cNvSpPr>
          <p:nvPr/>
        </p:nvSpPr>
        <p:spPr bwMode="auto">
          <a:xfrm>
            <a:off x="8459788" y="1989138"/>
            <a:ext cx="504825" cy="503237"/>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1913" name="Triangolo isoscele 11"/>
          <p:cNvSpPr>
            <a:spLocks noChangeArrowheads="1"/>
          </p:cNvSpPr>
          <p:nvPr/>
        </p:nvSpPr>
        <p:spPr bwMode="auto">
          <a:xfrm>
            <a:off x="8207375" y="2133600"/>
            <a:ext cx="215900" cy="142875"/>
          </a:xfrm>
          <a:prstGeom prst="triangle">
            <a:avLst>
              <a:gd name="adj" fmla="val 50000"/>
            </a:avLst>
          </a:prstGeom>
          <a:solidFill>
            <a:srgbClr val="008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28D005B1-3960-4EFF-B2A8-1C3EB090BA65}" type="slidenum">
              <a:rPr lang="it-IT" smtClean="0"/>
              <a:pPr>
                <a:defRPr/>
              </a:pPr>
              <a:t>75</a:t>
            </a:fld>
            <a:endParaRPr lang="it-IT"/>
          </a:p>
        </p:txBody>
      </p:sp>
      <p:sp>
        <p:nvSpPr>
          <p:cNvPr id="25293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tecnico,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graphicFrame>
        <p:nvGraphicFramePr>
          <p:cNvPr id="14" name="Group 76"/>
          <p:cNvGraphicFramePr>
            <a:graphicFrameLocks noGrp="1"/>
          </p:cNvGraphicFramePr>
          <p:nvPr/>
        </p:nvGraphicFramePr>
        <p:xfrm>
          <a:off x="1619250" y="1857375"/>
          <a:ext cx="6624638" cy="3668713"/>
        </p:xfrm>
        <a:graphic>
          <a:graphicData uri="http://schemas.openxmlformats.org/drawingml/2006/table">
            <a:tbl>
              <a:tblPr/>
              <a:tblGrid>
                <a:gridCol w="1125380"/>
                <a:gridCol w="916559"/>
                <a:gridCol w="916559"/>
                <a:gridCol w="916559"/>
                <a:gridCol w="916559"/>
                <a:gridCol w="916559"/>
                <a:gridCol w="916559"/>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2014</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latin typeface="Arial"/>
                        </a:rPr>
                        <a:t>42%</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latin typeface="Arial"/>
                        </a:rPr>
                        <a:t>34%</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effectLst/>
                          <a:latin typeface="Arial"/>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latin typeface="Arial"/>
                        </a:rPr>
                        <a:t>20%</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latin typeface="Arial"/>
                        </a:rPr>
                        <a:t>4%</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7.7</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8,1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8,0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8,1</a:t>
                      </a:r>
                    </a:p>
                  </a:txBody>
                  <a:tcPr marL="0" marR="0" marT="0"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(301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A8EAE198-120D-4734-9024-BB1048B28382}" type="slidenum">
              <a:rPr lang="it-IT" smtClean="0"/>
              <a:pPr>
                <a:defRPr/>
              </a:pPr>
              <a:t>76</a:t>
            </a:fld>
            <a:endParaRPr lang="it-IT"/>
          </a:p>
        </p:txBody>
      </p:sp>
      <p:sp>
        <p:nvSpPr>
          <p:cNvPr id="25395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PER TIPOLOGIA E PER ZONA – 1° SEMESTRE 2014</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(301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graphicFrame>
        <p:nvGraphicFramePr>
          <p:cNvPr id="8" name="Group 107"/>
          <p:cNvGraphicFramePr>
            <a:graphicFrameLocks noGrp="1"/>
          </p:cNvGraphicFramePr>
          <p:nvPr/>
        </p:nvGraphicFramePr>
        <p:xfrm>
          <a:off x="1042988" y="1920875"/>
          <a:ext cx="7777162" cy="3668713"/>
        </p:xfrm>
        <a:graphic>
          <a:graphicData uri="http://schemas.openxmlformats.org/drawingml/2006/table">
            <a:tbl>
              <a:tblPr/>
              <a:tblGrid>
                <a:gridCol w="1320988"/>
                <a:gridCol w="1075979"/>
                <a:gridCol w="1075979"/>
                <a:gridCol w="1075979"/>
                <a:gridCol w="1075979"/>
                <a:gridCol w="1075979"/>
                <a:gridCol w="1075979"/>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AREA </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AST</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latin typeface="Arial"/>
                        </a:rPr>
                        <a:t>42%</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latin typeface="Arial"/>
                        </a:rPr>
                        <a:t>39%</a:t>
                      </a:r>
                      <a:endParaRPr lang="it-IT" sz="12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50%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a:latin typeface="Arial"/>
                        </a:rPr>
                        <a:t>50%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latin typeface="Arial"/>
                        </a:rPr>
                        <a:t>34%</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latin typeface="Arial"/>
                        </a:rPr>
                        <a:t>20%</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latin typeface="Arial"/>
                        </a:rPr>
                        <a:t>18%</a:t>
                      </a:r>
                      <a:endParaRPr lang="it-IT" sz="12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latin typeface="Arial"/>
                        </a:rPr>
                        <a:t>23%</a:t>
                      </a:r>
                      <a:endParaRPr lang="it-IT" sz="12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20%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latin typeface="Arial"/>
                        </a:rPr>
                        <a:t>4%</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8,1</a:t>
                      </a:r>
                    </a:p>
                  </a:txBody>
                  <a:tcPr marL="0" marR="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7,8</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a:solidFill>
                            <a:srgbClr val="000000"/>
                          </a:solidFill>
                          <a:effectLst/>
                          <a:latin typeface="Arial"/>
                        </a:rPr>
                        <a:t>8,4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8,1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8,0</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8,3</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tecnico,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DELL’INTERVENTO TECNICO</a:t>
            </a:r>
            <a:br>
              <a:rPr lang="it-IT" sz="2100">
                <a:solidFill>
                  <a:srgbClr val="3366CC"/>
                </a:solidFill>
                <a:cs typeface="Arial" charset="0"/>
              </a:rPr>
            </a:br>
            <a:r>
              <a:rPr lang="it-IT" sz="2100" i="1">
                <a:solidFill>
                  <a:srgbClr val="3366CC"/>
                </a:solidFill>
                <a:cs typeface="Arial" charset="0"/>
              </a:rPr>
              <a:t> 1° SEMESTRE 2014</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2EF89DFF-EF4F-4525-B4A4-B66DF95327E8}" type="slidenum">
              <a:rPr lang="it-IT" smtClean="0"/>
              <a:pPr>
                <a:defRPr/>
              </a:pPr>
              <a:t>77</a:t>
            </a:fld>
            <a:endParaRPr lang="it-IT"/>
          </a:p>
        </p:txBody>
      </p:sp>
      <p:grpSp>
        <p:nvGrpSpPr>
          <p:cNvPr id="254980" name="Group 3"/>
          <p:cNvGrpSpPr>
            <a:grpSpLocks/>
          </p:cNvGrpSpPr>
          <p:nvPr/>
        </p:nvGrpSpPr>
        <p:grpSpPr bwMode="auto">
          <a:xfrm>
            <a:off x="969963" y="1789113"/>
            <a:ext cx="7956550" cy="3584575"/>
            <a:chOff x="585" y="1146"/>
            <a:chExt cx="5012" cy="2258"/>
          </a:xfrm>
        </p:grpSpPr>
        <p:grpSp>
          <p:nvGrpSpPr>
            <p:cNvPr id="254982" name="Group 4"/>
            <p:cNvGrpSpPr>
              <a:grpSpLocks/>
            </p:cNvGrpSpPr>
            <p:nvPr/>
          </p:nvGrpSpPr>
          <p:grpSpPr bwMode="auto">
            <a:xfrm>
              <a:off x="585" y="1146"/>
              <a:ext cx="2287" cy="2258"/>
              <a:chOff x="585" y="1344"/>
              <a:chExt cx="2287" cy="2258"/>
            </a:xfrm>
          </p:grpSpPr>
          <p:graphicFrame>
            <p:nvGraphicFramePr>
              <p:cNvPr id="254989" name="Object 5"/>
              <p:cNvGraphicFramePr>
                <a:graphicFrameLocks noChangeAspect="1"/>
              </p:cNvGraphicFramePr>
              <p:nvPr/>
            </p:nvGraphicFramePr>
            <p:xfrm>
              <a:off x="553" y="1719"/>
              <a:ext cx="2287" cy="1888"/>
            </p:xfrm>
            <a:graphic>
              <a:graphicData uri="http://schemas.openxmlformats.org/presentationml/2006/ole">
                <p:oleObj spid="_x0000_s254989" r:id="rId3" imgW="3627434" imgH="2999492" progId="Excel.Chart.8">
                  <p:embed/>
                </p:oleObj>
              </a:graphicData>
            </a:graphic>
          </p:graphicFrame>
          <p:sp>
            <p:nvSpPr>
              <p:cNvPr id="31" name="Rettangolo 19"/>
              <p:cNvSpPr/>
              <p:nvPr/>
            </p:nvSpPr>
            <p:spPr bwMode="auto">
              <a:xfrm>
                <a:off x="585" y="1751"/>
                <a:ext cx="228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5499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5499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5499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5499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5498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5498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5498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5498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5498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54981" name="Object 3"/>
          <p:cNvGraphicFramePr>
            <a:graphicFrameLocks noChangeAspect="1"/>
          </p:cNvGraphicFramePr>
          <p:nvPr/>
        </p:nvGraphicFramePr>
        <p:xfrm>
          <a:off x="5168900" y="2301875"/>
          <a:ext cx="3721100" cy="3149600"/>
        </p:xfrm>
        <a:graphic>
          <a:graphicData uri="http://schemas.openxmlformats.org/presentationml/2006/ole">
            <p:oleObj spid="_x0000_s254981" r:id="rId4" imgW="3718882" imgH="3151905" progId="Excel.Chart.8">
              <p:embed/>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00"/>
          <p:cNvSpPr>
            <a:spLocks noChangeArrowheads="1"/>
          </p:cNvSpPr>
          <p:nvPr/>
        </p:nvSpPr>
        <p:spPr bwMode="auto">
          <a:xfrm>
            <a:off x="684213"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 name="Segnaposto numero diapositiva 1"/>
          <p:cNvSpPr>
            <a:spLocks noGrp="1"/>
          </p:cNvSpPr>
          <p:nvPr>
            <p:ph type="sldNum" sz="quarter" idx="10"/>
          </p:nvPr>
        </p:nvSpPr>
        <p:spPr/>
        <p:txBody>
          <a:bodyPr/>
          <a:lstStyle/>
          <a:p>
            <a:pPr>
              <a:defRPr/>
            </a:pPr>
            <a:fld id="{194352FF-1874-4160-B1B8-7CEB945CB7F9}" type="slidenum">
              <a:rPr lang="it-IT" smtClean="0"/>
              <a:pPr>
                <a:defRPr/>
              </a:pPr>
              <a:t>78</a:t>
            </a:fld>
            <a:endParaRPr lang="it-IT"/>
          </a:p>
        </p:txBody>
      </p:sp>
      <p:graphicFrame>
        <p:nvGraphicFramePr>
          <p:cNvPr id="256003" name="Object 3"/>
          <p:cNvGraphicFramePr>
            <a:graphicFrameLocks noChangeAspect="1"/>
          </p:cNvGraphicFramePr>
          <p:nvPr/>
        </p:nvGraphicFramePr>
        <p:xfrm>
          <a:off x="633413" y="1649413"/>
          <a:ext cx="6578600" cy="4071937"/>
        </p:xfrm>
        <a:graphic>
          <a:graphicData uri="http://schemas.openxmlformats.org/presentationml/2006/ole">
            <p:oleObj spid="_x0000_s256003" r:id="rId3" imgW="6578154" imgH="4072481" progId="Excel.Chart.8">
              <p:embed/>
            </p:oleObj>
          </a:graphicData>
        </a:graphic>
      </p:graphicFrame>
      <p:sp>
        <p:nvSpPr>
          <p:cNvPr id="256004" name="Text Box 4"/>
          <p:cNvSpPr txBox="1">
            <a:spLocks noChangeAspect="1" noChangeArrowheads="1"/>
          </p:cNvSpPr>
          <p:nvPr/>
        </p:nvSpPr>
        <p:spPr bwMode="auto">
          <a:xfrm>
            <a:off x="6732588" y="16351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5" name="Rettangolo arrotondato 4"/>
          <p:cNvSpPr/>
          <p:nvPr/>
        </p:nvSpPr>
        <p:spPr bwMode="auto">
          <a:xfrm>
            <a:off x="6877050" y="1470025"/>
            <a:ext cx="172720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8" name="Ovale 7"/>
          <p:cNvSpPr/>
          <p:nvPr/>
        </p:nvSpPr>
        <p:spPr bwMode="auto">
          <a:xfrm>
            <a:off x="7008813" y="3344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56007" name="Text Box 4"/>
          <p:cNvSpPr txBox="1">
            <a:spLocks noChangeAspect="1" noChangeArrowheads="1"/>
          </p:cNvSpPr>
          <p:nvPr/>
        </p:nvSpPr>
        <p:spPr bwMode="auto">
          <a:xfrm>
            <a:off x="6913563" y="2066925"/>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IISEM.2013</a:t>
            </a:r>
          </a:p>
        </p:txBody>
      </p:sp>
      <p:sp>
        <p:nvSpPr>
          <p:cNvPr id="14" name="Ovale 13"/>
          <p:cNvSpPr/>
          <p:nvPr/>
        </p:nvSpPr>
        <p:spPr bwMode="auto">
          <a:xfrm>
            <a:off x="7008813" y="50133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7" name="Ovale 16"/>
          <p:cNvSpPr/>
          <p:nvPr/>
        </p:nvSpPr>
        <p:spPr bwMode="auto">
          <a:xfrm>
            <a:off x="7019925" y="41497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 name="Ovale 19"/>
          <p:cNvSpPr/>
          <p:nvPr/>
        </p:nvSpPr>
        <p:spPr bwMode="auto">
          <a:xfrm>
            <a:off x="7008813" y="24923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56011" name="Freccia in giù 68"/>
          <p:cNvSpPr>
            <a:spLocks noChangeArrowheads="1"/>
          </p:cNvSpPr>
          <p:nvPr/>
        </p:nvSpPr>
        <p:spPr bwMode="auto">
          <a:xfrm flipV="1">
            <a:off x="8604250" y="508476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6012" name="Freccia in giù 69"/>
          <p:cNvSpPr>
            <a:spLocks noChangeArrowheads="1"/>
          </p:cNvSpPr>
          <p:nvPr/>
        </p:nvSpPr>
        <p:spPr bwMode="auto">
          <a:xfrm rot="180497" flipV="1">
            <a:off x="8604250" y="256381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6013" name="Text Box 4"/>
          <p:cNvSpPr txBox="1">
            <a:spLocks noChangeAspect="1" noChangeArrowheads="1"/>
          </p:cNvSpPr>
          <p:nvPr/>
        </p:nvSpPr>
        <p:spPr bwMode="auto">
          <a:xfrm>
            <a:off x="7705725" y="2065338"/>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ISEM.2014</a:t>
            </a:r>
          </a:p>
        </p:txBody>
      </p:sp>
      <p:sp>
        <p:nvSpPr>
          <p:cNvPr id="30" name="Ovale 29"/>
          <p:cNvSpPr/>
          <p:nvPr/>
        </p:nvSpPr>
        <p:spPr bwMode="auto">
          <a:xfrm>
            <a:off x="7788275" y="33448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1" name="Ovale 30"/>
          <p:cNvSpPr/>
          <p:nvPr/>
        </p:nvSpPr>
        <p:spPr bwMode="auto">
          <a:xfrm>
            <a:off x="7788275" y="50133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800975" y="41497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788275" y="24923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CasellaDiTesto 33"/>
          <p:cNvSpPr txBox="1"/>
          <p:nvPr/>
        </p:nvSpPr>
        <p:spPr>
          <a:xfrm>
            <a:off x="7886700" y="3370263"/>
            <a:ext cx="433388"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35" name="CasellaDiTesto 34"/>
          <p:cNvSpPr txBox="1"/>
          <p:nvPr/>
        </p:nvSpPr>
        <p:spPr>
          <a:xfrm>
            <a:off x="7886700" y="5038725"/>
            <a:ext cx="433388"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36" name="CasellaDiTesto 35"/>
          <p:cNvSpPr txBox="1"/>
          <p:nvPr/>
        </p:nvSpPr>
        <p:spPr>
          <a:xfrm>
            <a:off x="7897813" y="4175125"/>
            <a:ext cx="431800" cy="307975"/>
          </a:xfrm>
          <a:prstGeom prst="rect">
            <a:avLst/>
          </a:prstGeom>
          <a:noFill/>
        </p:spPr>
        <p:txBody>
          <a:bodyPr wrap="none">
            <a:spAutoFit/>
          </a:bodyPr>
          <a:lstStyle/>
          <a:p>
            <a:pPr>
              <a:defRPr/>
            </a:pPr>
            <a:r>
              <a:rPr lang="it-IT" b="1" dirty="0">
                <a:solidFill>
                  <a:schemeClr val="tx1"/>
                </a:solidFill>
                <a:latin typeface="+mn-lt"/>
              </a:rPr>
              <a:t>8,2</a:t>
            </a:r>
            <a:endParaRPr lang="it-IT" b="1" dirty="0">
              <a:solidFill>
                <a:schemeClr val="tx1"/>
              </a:solidFill>
              <a:latin typeface="+mn-lt"/>
            </a:endParaRPr>
          </a:p>
        </p:txBody>
      </p:sp>
      <p:sp>
        <p:nvSpPr>
          <p:cNvPr id="37" name="CasellaDiTesto 36"/>
          <p:cNvSpPr txBox="1"/>
          <p:nvPr/>
        </p:nvSpPr>
        <p:spPr>
          <a:xfrm>
            <a:off x="7885113" y="2519363"/>
            <a:ext cx="433387" cy="307975"/>
          </a:xfrm>
          <a:prstGeom prst="rect">
            <a:avLst/>
          </a:prstGeom>
          <a:noFill/>
        </p:spPr>
        <p:txBody>
          <a:bodyPr wrap="none">
            <a:spAutoFit/>
          </a:bodyPr>
          <a:lstStyle/>
          <a:p>
            <a:pPr>
              <a:defRPr/>
            </a:pPr>
            <a:r>
              <a:rPr lang="it-IT" b="1" dirty="0">
                <a:solidFill>
                  <a:schemeClr val="tx1"/>
                </a:solidFill>
                <a:latin typeface="+mn-lt"/>
              </a:rPr>
              <a:t>8,6</a:t>
            </a:r>
            <a:endParaRPr lang="it-IT" b="1" dirty="0">
              <a:solidFill>
                <a:schemeClr val="tx1"/>
              </a:solidFill>
              <a:latin typeface="+mn-lt"/>
            </a:endParaRPr>
          </a:p>
        </p:txBody>
      </p:sp>
      <p:sp>
        <p:nvSpPr>
          <p:cNvPr id="256022" name="Freccia in giù 68"/>
          <p:cNvSpPr>
            <a:spLocks noChangeArrowheads="1"/>
          </p:cNvSpPr>
          <p:nvPr/>
        </p:nvSpPr>
        <p:spPr bwMode="auto">
          <a:xfrm flipV="1">
            <a:off x="8616950" y="4219575"/>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602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2014</a:t>
            </a:r>
          </a:p>
        </p:txBody>
      </p:sp>
      <p:sp>
        <p:nvSpPr>
          <p:cNvPr id="256024"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2"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(301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47" name="CasellaDiTesto 46"/>
          <p:cNvSpPr txBox="1"/>
          <p:nvPr/>
        </p:nvSpPr>
        <p:spPr>
          <a:xfrm>
            <a:off x="7118350" y="3370263"/>
            <a:ext cx="433388"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48" name="CasellaDiTesto 47"/>
          <p:cNvSpPr txBox="1"/>
          <p:nvPr/>
        </p:nvSpPr>
        <p:spPr>
          <a:xfrm>
            <a:off x="7118350" y="5038725"/>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49" name="CasellaDiTesto 48"/>
          <p:cNvSpPr txBox="1"/>
          <p:nvPr/>
        </p:nvSpPr>
        <p:spPr>
          <a:xfrm>
            <a:off x="7142163" y="4187825"/>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50" name="CasellaDiTesto 49"/>
          <p:cNvSpPr txBox="1"/>
          <p:nvPr/>
        </p:nvSpPr>
        <p:spPr>
          <a:xfrm>
            <a:off x="7092950" y="2508250"/>
            <a:ext cx="431800" cy="307975"/>
          </a:xfrm>
          <a:prstGeom prst="rect">
            <a:avLst/>
          </a:prstGeom>
          <a:noFill/>
        </p:spPr>
        <p:txBody>
          <a:bodyPr wrap="none">
            <a:spAutoFit/>
          </a:bodyPr>
          <a:lstStyle/>
          <a:p>
            <a:pPr>
              <a:defRPr/>
            </a:pPr>
            <a:r>
              <a:rPr lang="it-IT" b="1" dirty="0">
                <a:solidFill>
                  <a:schemeClr val="tx1"/>
                </a:solidFill>
                <a:latin typeface="+mn-lt"/>
              </a:rPr>
              <a:t>8,5</a:t>
            </a:r>
            <a:endParaRPr lang="it-IT" b="1" dirty="0">
              <a:solidFill>
                <a:schemeClr val="tx1"/>
              </a:solidFill>
              <a:latin typeface="+mn-lt"/>
            </a:endParaRPr>
          </a:p>
        </p:txBody>
      </p:sp>
      <p:sp>
        <p:nvSpPr>
          <p:cNvPr id="38" name="Uguale 37"/>
          <p:cNvSpPr/>
          <p:nvPr/>
        </p:nvSpPr>
        <p:spPr bwMode="auto">
          <a:xfrm>
            <a:off x="8588375" y="3332163"/>
            <a:ext cx="423863" cy="371475"/>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527D1177-61D0-4D7D-BE7D-4C21348BAE8D}" type="slidenum">
              <a:rPr lang="it-IT" smtClean="0"/>
              <a:pPr>
                <a:defRPr/>
              </a:pPr>
              <a:t>79</a:t>
            </a:fld>
            <a:endParaRPr lang="it-IT"/>
          </a:p>
        </p:txBody>
      </p:sp>
      <p:graphicFrame>
        <p:nvGraphicFramePr>
          <p:cNvPr id="17" name="Group 761"/>
          <p:cNvGraphicFramePr>
            <a:graphicFrameLocks noGrp="1"/>
          </p:cNvGraphicFramePr>
          <p:nvPr/>
        </p:nvGraphicFramePr>
        <p:xfrm>
          <a:off x="755650" y="930275"/>
          <a:ext cx="8137525" cy="517525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2014</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8,7</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0%</a:t>
                      </a: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1%</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99%</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8,6</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effectLst/>
                          <a:latin typeface="Arial"/>
                        </a:rPr>
                        <a:t>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8,1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2%</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2%</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96%</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8,1</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Risolutività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effectLst/>
                          <a:latin typeface="Arial"/>
                        </a:rPr>
                        <a:t>8,1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0"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smtClean="0">
                          <a:solidFill>
                            <a:srgbClr val="000000"/>
                          </a:solidFill>
                          <a:effectLst/>
                          <a:latin typeface="Arial"/>
                        </a:rPr>
                        <a:t>8,0</a:t>
                      </a:r>
                      <a:endParaRPr lang="it-IT" sz="1400" b="0" i="0" u="none" strike="noStrike" dirty="0">
                        <a:solidFill>
                          <a:srgbClr val="000000"/>
                        </a:solidFill>
                        <a:effectLst/>
                        <a:latin typeface="Arial"/>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3%</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3%</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latin typeface="Arial"/>
                        </a:rPr>
                        <a:t>94%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latin typeface="Arial"/>
                        </a:rPr>
                        <a:t>8,2</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a:solidFill>
                            <a:srgbClr val="000000"/>
                          </a:solidFill>
                          <a:latin typeface="Arial"/>
                        </a:rPr>
                        <a:t>Rapidità con cui </a:t>
                      </a:r>
                      <a:r>
                        <a:rPr lang="it-IT" sz="1200" b="0" i="1" u="none" strike="noStrike" dirty="0" smtClean="0">
                          <a:solidFill>
                            <a:srgbClr val="000000"/>
                          </a:solidFill>
                          <a:latin typeface="Arial"/>
                        </a:rPr>
                        <a:t>Acquedotto del Fiora ha </a:t>
                      </a:r>
                      <a:r>
                        <a:rPr lang="it-IT" sz="1200" b="0" i="1" u="none" strike="noStrike" dirty="0">
                          <a:solidFill>
                            <a:srgbClr val="000000"/>
                          </a:solidFill>
                          <a:latin typeface="Arial"/>
                        </a:rPr>
                        <a:t>effettuato l’intervento dopo la sua richiesta</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94%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effectLst/>
                          <a:latin typeface="Arial"/>
                        </a:rPr>
                        <a:t>8,2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rtl="0" fontAlgn="ctr"/>
                      <a:r>
                        <a:rPr lang="it-IT" sz="1400" b="0" i="0" u="none" strike="noStrike">
                          <a:solidFill>
                            <a:srgbClr val="000000"/>
                          </a:solidFill>
                          <a:effectLst/>
                          <a:latin typeface="Arial"/>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a:solidFill>
                            <a:srgbClr val="000000"/>
                          </a:solidFill>
                          <a:effectLst/>
                          <a:latin typeface="Arial"/>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0" i="0" u="none" strike="noStrike" dirty="0">
                          <a:solidFill>
                            <a:srgbClr val="000000"/>
                          </a:solidFill>
                          <a:effectLst/>
                          <a:latin typeface="Arial"/>
                        </a:rPr>
                        <a:t>7,8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a:latin typeface="Arial"/>
                        </a:rPr>
                        <a:t>3%</a:t>
                      </a:r>
                    </a:p>
                  </a:txBody>
                  <a:tcPr marL="0" marR="0" marT="0"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3%</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latin typeface="Arial"/>
                        </a:rPr>
                        <a:t>94%</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latin typeface="Arial"/>
                        </a:rPr>
                        <a:t>8,0</a:t>
                      </a:r>
                    </a:p>
                  </a:txBody>
                  <a:tcPr marL="0" marR="0" marT="0" marB="0" anchor="ctr">
                    <a:lnT w="19050" cap="flat" cmpd="sng" algn="ctr">
                      <a:solidFill>
                        <a:schemeClr val="tx1"/>
                      </a:solidFill>
                      <a:prstDash val="sysDot"/>
                      <a:round/>
                      <a:headEnd type="none" w="med" len="med"/>
                      <a:tailEnd type="none" w="med" len="med"/>
                    </a:lnT>
                  </a:tcPr>
                </a:tc>
              </a:tr>
            </a:tbl>
          </a:graphicData>
        </a:graphic>
      </p:graphicFrame>
      <p:sp>
        <p:nvSpPr>
          <p:cNvPr id="257115" name="CasellaDiTesto 19"/>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57116" name="CasellaDiTesto 22"/>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57117" name="CasellaDiTesto 25"/>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57118" name="CasellaDiTesto 26"/>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57119" name="CasellaDiTesto 27"/>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57120" name="CasellaDiTesto 28"/>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57121" name="CasellaDiTesto 29"/>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57122" name="CasellaDiTesto 30"/>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57123" name="CasellaDiTesto 31"/>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(301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Prima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rilevazione della Customer Satisfaction</a:t>
            </a:r>
          </a:p>
        </p:txBody>
      </p:sp>
      <p:sp>
        <p:nvSpPr>
          <p:cNvPr id="3" name="Segnaposto numero diapositiva 2"/>
          <p:cNvSpPr>
            <a:spLocks noGrp="1"/>
          </p:cNvSpPr>
          <p:nvPr>
            <p:ph type="sldNum" sz="quarter" idx="10"/>
          </p:nvPr>
        </p:nvSpPr>
        <p:spPr/>
        <p:txBody>
          <a:bodyPr/>
          <a:lstStyle/>
          <a:p>
            <a:pPr>
              <a:defRPr/>
            </a:pPr>
            <a:fld id="{4E6F49EE-5FB8-476F-BE0C-3DAEEB874996}"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 PER TIPOLOGIA E PER ZONA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a:t>
            </a:r>
            <a:r>
              <a:rPr lang="it-IT" sz="1800" i="1" dirty="0">
                <a:solidFill>
                  <a:schemeClr val="bg1"/>
                </a:solidFill>
              </a:rPr>
              <a:t>soddisfatti</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6638FAE7-D00F-4564-B270-77A9CD971514}" type="slidenum">
              <a:rPr lang="it-IT" smtClean="0"/>
              <a:pPr>
                <a:defRPr/>
              </a:pPr>
              <a:t>80</a:t>
            </a:fld>
            <a:endParaRPr lang="it-IT"/>
          </a:p>
        </p:txBody>
      </p:sp>
      <p:graphicFrame>
        <p:nvGraphicFramePr>
          <p:cNvPr id="17" name="Group 761"/>
          <p:cNvGraphicFramePr>
            <a:graphicFrameLocks noGrp="1"/>
          </p:cNvGraphicFramePr>
          <p:nvPr/>
        </p:nvGraphicFramePr>
        <p:xfrm>
          <a:off x="755650" y="930275"/>
          <a:ext cx="8208963" cy="4518025"/>
        </p:xfrm>
        <a:graphic>
          <a:graphicData uri="http://schemas.openxmlformats.org/drawingml/2006/table">
            <a:tbl>
              <a:tblPr>
                <a:tableStyleId>{EB344D84-9AFB-497E-A393-DC336BA19D2E}</a:tableStyleId>
              </a:tblPr>
              <a:tblGrid>
                <a:gridCol w="2376264"/>
                <a:gridCol w="720080"/>
                <a:gridCol w="1093358"/>
                <a:gridCol w="1085405"/>
                <a:gridCol w="1085405"/>
                <a:gridCol w="1085405"/>
                <a:gridCol w="762996"/>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6">
                  <a:txBody>
                    <a:bodyPr/>
                    <a:lstStyle/>
                    <a:p>
                      <a:pPr algn="ctr"/>
                      <a:r>
                        <a:rPr lang="it-IT" sz="1400" b="1" dirty="0" smtClean="0"/>
                        <a:t>II SEMESTRE 2013 </a:t>
                      </a:r>
                    </a:p>
                    <a:p>
                      <a:pPr algn="ctr"/>
                      <a:r>
                        <a:rPr lang="it-IT" sz="1400" b="1" i="0" dirty="0" smtClean="0"/>
                        <a:t>(% </a:t>
                      </a:r>
                      <a:r>
                        <a:rPr lang="it-IT" sz="1400" b="1" i="0" dirty="0" err="1" smtClean="0"/>
                        <a:t>DI</a:t>
                      </a:r>
                      <a:r>
                        <a:rPr lang="it-IT" sz="1400" b="1" i="0" dirty="0" smtClean="0"/>
                        <a:t> SODDISFATTI)</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TOTALE</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AREA</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AST</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877977">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600" b="1" i="0" u="none" strike="noStrike" dirty="0" smtClean="0">
                          <a:latin typeface="Arial"/>
                        </a:rPr>
                        <a:t>99%</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99%</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99%</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99%</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96%</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100%</a:t>
                      </a:r>
                    </a:p>
                  </a:txBody>
                  <a:tcPr marL="0" marR="0" marT="0"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a:r>
                        <a:rPr lang="it-IT" sz="1600" b="1" dirty="0" smtClean="0"/>
                        <a:t>96%</a:t>
                      </a:r>
                      <a:endParaRPr lang="it-IT" sz="1600" b="1" dirty="0"/>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95%</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97%</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98%</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Risolutività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600" b="1" i="0" u="none" strike="noStrike" dirty="0" smtClean="0">
                          <a:latin typeface="Arial"/>
                        </a:rPr>
                        <a:t>94%</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93%</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93%</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92%</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94%</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98%</a:t>
                      </a:r>
                    </a:p>
                  </a:txBody>
                  <a:tcPr marL="0" marR="0" marT="0"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Rapidità con cui Acquedotto del Fiora ha effettuato l’intervento dopo la sua richiesta</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a:r>
                        <a:rPr lang="it-IT" sz="1600" b="1" dirty="0" smtClean="0"/>
                        <a:t>94%</a:t>
                      </a:r>
                      <a:endParaRPr lang="it-IT" sz="1600" b="1" dirty="0"/>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88%</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96%</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94%</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90%</a:t>
                      </a:r>
                    </a:p>
                  </a:txBody>
                  <a:tcPr marL="0" marR="0" marT="0"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98%</a:t>
                      </a:r>
                    </a:p>
                  </a:txBody>
                  <a:tcPr marL="0" marR="0" marT="0" marB="0" anchor="ctr">
                    <a:lnT w="19050" cap="flat" cmpd="sng" algn="ctr">
                      <a:solidFill>
                        <a:schemeClr val="tx1"/>
                      </a:solidFill>
                      <a:prstDash val="sysDot"/>
                      <a:round/>
                      <a:headEnd type="none" w="med" len="med"/>
                      <a:tailEnd type="none" w="med" len="med"/>
                    </a:lnT>
                  </a:tcPr>
                </a:tc>
              </a:tr>
            </a:tbl>
          </a:graphicData>
        </a:graphic>
      </p:graphicFrame>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(301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DELL’INTERVENTO TECNICO -</a:t>
            </a:r>
            <a:r>
              <a:rPr lang="it-IT" sz="2100" i="1">
                <a:solidFill>
                  <a:srgbClr val="3366CC"/>
                </a:solidFill>
                <a:cs typeface="Arial" charset="0"/>
              </a:rPr>
              <a:t> 1° SEMESTRE 2014</a:t>
            </a:r>
          </a:p>
        </p:txBody>
      </p:sp>
      <p:sp>
        <p:nvSpPr>
          <p:cNvPr id="514054" name="Text Box 3"/>
          <p:cNvSpPr txBox="1">
            <a:spLocks noChangeArrowheads="1"/>
          </p:cNvSpPr>
          <p:nvPr/>
        </p:nvSpPr>
        <p:spPr bwMode="auto">
          <a:xfrm>
            <a:off x="755650" y="7842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 </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a:xfrm>
            <a:off x="8494713" y="6815138"/>
            <a:ext cx="1262062" cy="214312"/>
          </a:xfrm>
        </p:spPr>
        <p:txBody>
          <a:bodyPr/>
          <a:lstStyle/>
          <a:p>
            <a:pPr>
              <a:defRPr/>
            </a:pPr>
            <a:fld id="{DD4FA814-7973-4BD4-A1BB-C80D94E24D46}" type="slidenum">
              <a:rPr lang="it-IT" smtClean="0"/>
              <a:pPr>
                <a:defRPr/>
              </a:pPr>
              <a:t>81</a:t>
            </a:fld>
            <a:endParaRPr lang="it-IT"/>
          </a:p>
        </p:txBody>
      </p:sp>
      <p:graphicFrame>
        <p:nvGraphicFramePr>
          <p:cNvPr id="259077" name="Object 3"/>
          <p:cNvGraphicFramePr>
            <a:graphicFrameLocks noChangeAspect="1"/>
          </p:cNvGraphicFramePr>
          <p:nvPr/>
        </p:nvGraphicFramePr>
        <p:xfrm>
          <a:off x="1212850" y="1449388"/>
          <a:ext cx="7223125" cy="4664075"/>
        </p:xfrm>
        <a:graphic>
          <a:graphicData uri="http://schemas.openxmlformats.org/presentationml/2006/ole">
            <p:oleObj spid="_x0000_s259077" r:id="rId4" imgW="7224386" imgH="4663844" progId="Excel.Chart.8">
              <p:embed/>
            </p:oleObj>
          </a:graphicData>
        </a:graphic>
      </p:graphicFrame>
      <p:sp>
        <p:nvSpPr>
          <p:cNvPr id="12"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(301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097" name="Grafico 31"/>
          <p:cNvGraphicFramePr>
            <a:graphicFrameLocks/>
          </p:cNvGraphicFramePr>
          <p:nvPr/>
        </p:nvGraphicFramePr>
        <p:xfrm>
          <a:off x="1773238" y="1344613"/>
          <a:ext cx="6245225" cy="4151312"/>
        </p:xfrm>
        <a:graphic>
          <a:graphicData uri="http://schemas.openxmlformats.org/presentationml/2006/ole">
            <p:oleObj spid="_x0000_s260097" r:id="rId3" imgW="6242845" imgH="4151736" progId="Excel.Chart.8">
              <p:embed/>
            </p:oleObj>
          </a:graphicData>
        </a:graphic>
      </p:graphicFrame>
      <p:sp>
        <p:nvSpPr>
          <p:cNvPr id="26009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INTERVENTO TECNICO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LE PRIORITÀ </a:t>
            </a:r>
            <a:r>
              <a:rPr lang="it-IT" sz="1800" dirty="0" err="1">
                <a:solidFill>
                  <a:schemeClr val="bg1"/>
                </a:solidFill>
              </a:rPr>
              <a:t>DI</a:t>
            </a:r>
            <a:r>
              <a:rPr lang="it-IT" sz="1800" dirty="0">
                <a:solidFill>
                  <a:schemeClr val="bg1"/>
                </a:solidFill>
              </a:rPr>
              <a:t> INTERVENTO</a:t>
            </a:r>
            <a:endParaRPr lang="it-IT" sz="1800" dirty="0">
              <a:solidFill>
                <a:schemeClr val="bg1"/>
              </a:solidFill>
              <a:effectLst>
                <a:outerShdw blurRad="38100" dist="38100" dir="2700000" algn="tl">
                  <a:srgbClr val="C0C0C0"/>
                </a:outerShdw>
              </a:effectLst>
            </a:endParaRPr>
          </a:p>
        </p:txBody>
      </p:sp>
      <p:sp>
        <p:nvSpPr>
          <p:cNvPr id="30" name="Text Box 4"/>
          <p:cNvSpPr txBox="1">
            <a:spLocks noChangeArrowheads="1"/>
          </p:cNvSpPr>
          <p:nvPr/>
        </p:nvSpPr>
        <p:spPr bwMode="auto">
          <a:xfrm>
            <a:off x="197326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1" name="Text Box 5"/>
          <p:cNvSpPr txBox="1">
            <a:spLocks noChangeArrowheads="1"/>
          </p:cNvSpPr>
          <p:nvPr/>
        </p:nvSpPr>
        <p:spPr bwMode="auto">
          <a:xfrm>
            <a:off x="6710363"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2" name="Text Box 9"/>
          <p:cNvSpPr txBox="1">
            <a:spLocks noChangeArrowheads="1"/>
          </p:cNvSpPr>
          <p:nvPr/>
        </p:nvSpPr>
        <p:spPr bwMode="auto">
          <a:xfrm rot="16200000">
            <a:off x="-547687"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3" name="Text Box 36"/>
          <p:cNvSpPr txBox="1">
            <a:spLocks noChangeArrowheads="1"/>
          </p:cNvSpPr>
          <p:nvPr/>
        </p:nvSpPr>
        <p:spPr bwMode="auto">
          <a:xfrm rot="16200000">
            <a:off x="1361281"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60104" name="Picture 40" descr="AEN_159"/>
          <p:cNvPicPr>
            <a:picLocks noChangeAspect="1" noChangeArrowheads="1"/>
          </p:cNvPicPr>
          <p:nvPr/>
        </p:nvPicPr>
        <p:blipFill>
          <a:blip r:embed="rId4"/>
          <a:srcRect/>
          <a:stretch>
            <a:fillRect/>
          </a:stretch>
        </p:blipFill>
        <p:spPr bwMode="auto">
          <a:xfrm>
            <a:off x="7967663" y="714375"/>
            <a:ext cx="582612" cy="595313"/>
          </a:xfrm>
          <a:prstGeom prst="rect">
            <a:avLst/>
          </a:prstGeom>
          <a:solidFill>
            <a:schemeClr val="bg1"/>
          </a:solidFill>
          <a:ln w="28575">
            <a:noFill/>
            <a:miter lim="800000"/>
            <a:headEnd/>
            <a:tailEnd/>
          </a:ln>
        </p:spPr>
      </p:pic>
      <p:pic>
        <p:nvPicPr>
          <p:cNvPr id="260105" name="Picture 41" descr="lente"/>
          <p:cNvPicPr>
            <a:picLocks noChangeAspect="1" noChangeArrowheads="1"/>
          </p:cNvPicPr>
          <p:nvPr/>
        </p:nvPicPr>
        <p:blipFill>
          <a:blip r:embed="rId5"/>
          <a:srcRect/>
          <a:stretch>
            <a:fillRect/>
          </a:stretch>
        </p:blipFill>
        <p:spPr bwMode="auto">
          <a:xfrm>
            <a:off x="1252538" y="752475"/>
            <a:ext cx="639762" cy="642938"/>
          </a:xfrm>
          <a:prstGeom prst="rect">
            <a:avLst/>
          </a:prstGeom>
          <a:solidFill>
            <a:schemeClr val="bg1"/>
          </a:solidFill>
          <a:ln w="28575">
            <a:noFill/>
            <a:miter lim="800000"/>
            <a:headEnd/>
            <a:tailEnd/>
          </a:ln>
        </p:spPr>
      </p:pic>
      <p:pic>
        <p:nvPicPr>
          <p:cNvPr id="260106" name="Picture 46" descr="BWBW0157"/>
          <p:cNvPicPr>
            <a:picLocks noChangeAspect="1" noChangeArrowheads="1"/>
          </p:cNvPicPr>
          <p:nvPr/>
        </p:nvPicPr>
        <p:blipFill>
          <a:blip r:embed="rId6"/>
          <a:srcRect/>
          <a:stretch>
            <a:fillRect/>
          </a:stretch>
        </p:blipFill>
        <p:spPr bwMode="auto">
          <a:xfrm>
            <a:off x="1327150" y="5429250"/>
            <a:ext cx="450850" cy="514350"/>
          </a:xfrm>
          <a:prstGeom prst="rect">
            <a:avLst/>
          </a:prstGeom>
          <a:noFill/>
          <a:ln w="9525">
            <a:noFill/>
            <a:miter lim="800000"/>
            <a:headEnd/>
            <a:tailEnd/>
          </a:ln>
        </p:spPr>
      </p:pic>
      <p:sp>
        <p:nvSpPr>
          <p:cNvPr id="39" name="Text Box 36"/>
          <p:cNvSpPr txBox="1">
            <a:spLocks noChangeArrowheads="1"/>
          </p:cNvSpPr>
          <p:nvPr/>
        </p:nvSpPr>
        <p:spPr bwMode="auto">
          <a:xfrm rot="16200000">
            <a:off x="1359694"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1" name="Text Box 36"/>
          <p:cNvSpPr txBox="1">
            <a:spLocks noChangeArrowheads="1"/>
          </p:cNvSpPr>
          <p:nvPr/>
        </p:nvSpPr>
        <p:spPr bwMode="auto">
          <a:xfrm>
            <a:off x="1681163"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2" name="Text Box 8"/>
          <p:cNvSpPr txBox="1">
            <a:spLocks noChangeArrowheads="1"/>
          </p:cNvSpPr>
          <p:nvPr/>
        </p:nvSpPr>
        <p:spPr bwMode="auto">
          <a:xfrm>
            <a:off x="1824038"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260110" name="Picture 45" descr="marketing_usability_main">
            <a:hlinkClick r:id="rId7"/>
          </p:cNvPr>
          <p:cNvPicPr>
            <a:picLocks noChangeAspect="1" noChangeArrowheads="1"/>
          </p:cNvPicPr>
          <p:nvPr/>
        </p:nvPicPr>
        <p:blipFill>
          <a:blip r:embed="rId8"/>
          <a:srcRect/>
          <a:stretch>
            <a:fillRect/>
          </a:stretch>
        </p:blipFill>
        <p:spPr bwMode="auto">
          <a:xfrm>
            <a:off x="8110538" y="5429250"/>
            <a:ext cx="747712" cy="592138"/>
          </a:xfrm>
          <a:prstGeom prst="rect">
            <a:avLst/>
          </a:prstGeom>
          <a:solidFill>
            <a:schemeClr val="bg1"/>
          </a:solidFill>
          <a:ln w="28575">
            <a:noFill/>
            <a:miter lim="800000"/>
            <a:headEnd/>
            <a:tailEnd/>
          </a:ln>
        </p:spPr>
      </p:pic>
      <p:sp>
        <p:nvSpPr>
          <p:cNvPr id="44" name="Rectangle 23"/>
          <p:cNvSpPr>
            <a:spLocks noChangeArrowheads="1"/>
          </p:cNvSpPr>
          <p:nvPr/>
        </p:nvSpPr>
        <p:spPr bwMode="auto">
          <a:xfrm rot="16200000">
            <a:off x="4175919" y="2445544"/>
            <a:ext cx="1657350" cy="23653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1000" dirty="0">
                <a:solidFill>
                  <a:schemeClr val="tx1"/>
                </a:solidFill>
                <a:latin typeface="+mn-lt"/>
              </a:rPr>
              <a:t>Importanza media: </a:t>
            </a:r>
            <a:r>
              <a:rPr lang="it-IT" sz="1000" dirty="0">
                <a:solidFill>
                  <a:schemeClr val="tx1"/>
                </a:solidFill>
                <a:latin typeface="+mn-lt"/>
              </a:rPr>
              <a:t>25%</a:t>
            </a:r>
            <a:endParaRPr lang="it-IT" sz="1000" dirty="0">
              <a:solidFill>
                <a:schemeClr val="tx1"/>
              </a:solidFill>
              <a:latin typeface="+mn-lt"/>
            </a:endParaRPr>
          </a:p>
        </p:txBody>
      </p:sp>
      <p:sp>
        <p:nvSpPr>
          <p:cNvPr id="45" name="Text Box 36"/>
          <p:cNvSpPr txBox="1">
            <a:spLocks noChangeArrowheads="1"/>
          </p:cNvSpPr>
          <p:nvPr/>
        </p:nvSpPr>
        <p:spPr bwMode="auto">
          <a:xfrm>
            <a:off x="7378700"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5003800" y="4154488"/>
            <a:ext cx="1998663" cy="64293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LA RAPIDITÀ CON CUI ACQUEDOTTO DEL FIORA HA EFFETTUATO L’INTERVENTO DOPO LA SUA RICHIESTA</a:t>
            </a:r>
          </a:p>
        </p:txBody>
      </p:sp>
      <p:sp>
        <p:nvSpPr>
          <p:cNvPr id="50" name="Rectangle 22"/>
          <p:cNvSpPr>
            <a:spLocks noChangeArrowheads="1"/>
          </p:cNvSpPr>
          <p:nvPr/>
        </p:nvSpPr>
        <p:spPr bwMode="auto">
          <a:xfrm>
            <a:off x="6454775" y="3721100"/>
            <a:ext cx="1285875"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LA RISOLUTIVITÀ DELL’INTERVENTO</a:t>
            </a:r>
          </a:p>
        </p:txBody>
      </p:sp>
      <p:sp>
        <p:nvSpPr>
          <p:cNvPr id="51" name="Rectangle 23"/>
          <p:cNvSpPr>
            <a:spLocks noChangeArrowheads="1"/>
          </p:cNvSpPr>
          <p:nvPr/>
        </p:nvSpPr>
        <p:spPr bwMode="auto">
          <a:xfrm>
            <a:off x="1912938" y="3392488"/>
            <a:ext cx="2376487"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95,76%</a:t>
            </a:r>
            <a:endParaRPr lang="it-IT" sz="900" dirty="0">
              <a:solidFill>
                <a:schemeClr val="tx1"/>
              </a:solidFill>
              <a:latin typeface="+mn-lt"/>
            </a:endParaRPr>
          </a:p>
        </p:txBody>
      </p:sp>
      <p:sp>
        <p:nvSpPr>
          <p:cNvPr id="53" name="Text Box 6"/>
          <p:cNvSpPr txBox="1">
            <a:spLocks noChangeArrowheads="1"/>
          </p:cNvSpPr>
          <p:nvPr/>
        </p:nvSpPr>
        <p:spPr bwMode="auto">
          <a:xfrm>
            <a:off x="6732588" y="5516563"/>
            <a:ext cx="1184275" cy="230187"/>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55" name="Rectangle 22"/>
          <p:cNvSpPr>
            <a:spLocks noChangeArrowheads="1"/>
          </p:cNvSpPr>
          <p:nvPr/>
        </p:nvSpPr>
        <p:spPr bwMode="auto">
          <a:xfrm>
            <a:off x="1979613" y="2686050"/>
            <a:ext cx="1998662" cy="6445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IL RISPETTO DEGLI ORARI DEGLI APPUNTAMENTI DA PARTE DEI TECNICI</a:t>
            </a:r>
          </a:p>
        </p:txBody>
      </p:sp>
      <p:sp>
        <p:nvSpPr>
          <p:cNvPr id="58" name="Rectangle 22"/>
          <p:cNvSpPr>
            <a:spLocks noChangeArrowheads="1"/>
          </p:cNvSpPr>
          <p:nvPr/>
        </p:nvSpPr>
        <p:spPr bwMode="auto">
          <a:xfrm>
            <a:off x="2376488" y="1706563"/>
            <a:ext cx="1655762" cy="42227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LA CORTESIA DEI TECNICI CHE HANNO SVOLTO L’INTERVENTO</a:t>
            </a:r>
          </a:p>
        </p:txBody>
      </p:sp>
      <p:sp>
        <p:nvSpPr>
          <p:cNvPr id="59" name="Text Box 7"/>
          <p:cNvSpPr txBox="1">
            <a:spLocks noChangeArrowheads="1"/>
          </p:cNvSpPr>
          <p:nvPr/>
        </p:nvSpPr>
        <p:spPr bwMode="auto">
          <a:xfrm>
            <a:off x="1949450" y="5516563"/>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12"/>
          <p:cNvSpPr>
            <a:spLocks noChangeArrowheads="1"/>
          </p:cNvSpPr>
          <p:nvPr/>
        </p:nvSpPr>
        <p:spPr bwMode="auto">
          <a:xfrm>
            <a:off x="656113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61122" name="Rectangle 13"/>
          <p:cNvSpPr>
            <a:spLocks noChangeArrowheads="1"/>
          </p:cNvSpPr>
          <p:nvPr/>
        </p:nvSpPr>
        <p:spPr bwMode="auto">
          <a:xfrm>
            <a:off x="6632575" y="3200400"/>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61123" name="Rectangle 14"/>
          <p:cNvSpPr>
            <a:spLocks noChangeArrowheads="1"/>
          </p:cNvSpPr>
          <p:nvPr/>
        </p:nvSpPr>
        <p:spPr bwMode="auto">
          <a:xfrm>
            <a:off x="6632575" y="48768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6112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261126" name="Text Box 3"/>
          <p:cNvSpPr txBox="1">
            <a:spLocks noChangeArrowheads="1"/>
          </p:cNvSpPr>
          <p:nvPr/>
        </p:nvSpPr>
        <p:spPr bwMode="auto">
          <a:xfrm>
            <a:off x="755650" y="8778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rgbClr val="000000"/>
                </a:solidFill>
                <a:latin typeface="Arial" charset="0"/>
                <a:cs typeface="Arial" charset="0"/>
              </a:rPr>
              <a:t>Sempre considerando gli aspetti di intervento tecnico, ritiene che il servizio…</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7396B810-1250-47F5-B382-C2A8CAC402A3}" type="slidenum">
              <a:rPr lang="it-IT" smtClean="0"/>
              <a:pPr>
                <a:defRPr/>
              </a:pPr>
              <a:t>83</a:t>
            </a:fld>
            <a:endParaRPr lang="it-IT"/>
          </a:p>
        </p:txBody>
      </p:sp>
      <p:graphicFrame>
        <p:nvGraphicFramePr>
          <p:cNvPr id="261128" name="Object 71"/>
          <p:cNvGraphicFramePr>
            <a:graphicFrameLocks noChangeAspect="1"/>
          </p:cNvGraphicFramePr>
          <p:nvPr/>
        </p:nvGraphicFramePr>
        <p:xfrm>
          <a:off x="849313" y="1263650"/>
          <a:ext cx="6076950" cy="4730750"/>
        </p:xfrm>
        <a:graphic>
          <a:graphicData uri="http://schemas.openxmlformats.org/presentationml/2006/ole">
            <p:oleObj spid="_x0000_s261128" r:id="rId4" imgW="6078239" imgH="4730906" progId="Excel.Chart.8">
              <p:embed/>
            </p:oleObj>
          </a:graphicData>
        </a:graphic>
      </p:graphicFrame>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a:t>
            </a:r>
            <a:r>
              <a:rPr lang="it-IT" sz="900" dirty="0">
                <a:solidFill>
                  <a:schemeClr val="tx1"/>
                </a:solidFill>
                <a:latin typeface="Arial" charset="0"/>
              </a:rPr>
              <a:t>INTERVENTO TECNICO (301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ChangeArrowheads="1"/>
          </p:cNvSpPr>
          <p:nvPr/>
        </p:nvSpPr>
        <p:spPr bwMode="auto">
          <a:xfrm>
            <a:off x="1476375"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Seconda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Altri temi rilevanti</a:t>
            </a:r>
          </a:p>
        </p:txBody>
      </p:sp>
      <p:sp>
        <p:nvSpPr>
          <p:cNvPr id="3" name="Segnaposto numero diapositiva 2"/>
          <p:cNvSpPr>
            <a:spLocks noGrp="1"/>
          </p:cNvSpPr>
          <p:nvPr>
            <p:ph type="sldNum" sz="quarter" idx="10"/>
          </p:nvPr>
        </p:nvSpPr>
        <p:spPr/>
        <p:txBody>
          <a:bodyPr/>
          <a:lstStyle/>
          <a:p>
            <a:pPr>
              <a:defRPr/>
            </a:pPr>
            <a:fld id="{5B73E238-F5B1-4664-A276-2A4CD63C06C5}" type="slidenum">
              <a:rPr lang="it-IT" smtClean="0"/>
              <a:pPr>
                <a:defRPr/>
              </a:pPr>
              <a:t>84</a:t>
            </a:fld>
            <a:endParaRPr lang="it-IT"/>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società fornitrice del servizio e le tariffe</a:t>
            </a:r>
          </a:p>
        </p:txBody>
      </p:sp>
      <p:sp>
        <p:nvSpPr>
          <p:cNvPr id="3" name="Segnaposto numero diapositiva 2"/>
          <p:cNvSpPr>
            <a:spLocks noGrp="1"/>
          </p:cNvSpPr>
          <p:nvPr>
            <p:ph type="sldNum" sz="quarter" idx="10"/>
          </p:nvPr>
        </p:nvSpPr>
        <p:spPr/>
        <p:txBody>
          <a:bodyPr/>
          <a:lstStyle/>
          <a:p>
            <a:pPr>
              <a:defRPr/>
            </a:pPr>
            <a:fld id="{956DDF31-C54C-4E73-90AD-AABDAB37B54F}" type="slidenum">
              <a:rPr lang="it-IT" smtClean="0"/>
              <a:pPr>
                <a:defRPr/>
              </a:pPr>
              <a:t>85</a:t>
            </a:fld>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747713" y="985838"/>
            <a:ext cx="8110537"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il nome dell’azienda o ente che eroga l’acqua potabile nel suo Comune? (risposta spontanea) </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graphicFrame>
        <p:nvGraphicFramePr>
          <p:cNvPr id="264195" name="Object 8"/>
          <p:cNvGraphicFramePr>
            <a:graphicFrameLocks noChangeAspect="1"/>
          </p:cNvGraphicFramePr>
          <p:nvPr/>
        </p:nvGraphicFramePr>
        <p:xfrm>
          <a:off x="1092200" y="1549400"/>
          <a:ext cx="7112000" cy="4597400"/>
        </p:xfrm>
        <a:graphic>
          <a:graphicData uri="http://schemas.openxmlformats.org/presentationml/2006/ole">
            <p:oleObj spid="_x0000_s264195" r:id="rId4" imgW="7114649" imgH="4596782" progId="Excel.Chart.8">
              <p:embed/>
            </p:oleObj>
          </a:graphicData>
        </a:graphic>
      </p:graphicFrame>
      <p:sp>
        <p:nvSpPr>
          <p:cNvPr id="8" name="Segnaposto numero diapositiva 7"/>
          <p:cNvSpPr>
            <a:spLocks noGrp="1"/>
          </p:cNvSpPr>
          <p:nvPr>
            <p:ph type="sldNum" sz="quarter" idx="10"/>
          </p:nvPr>
        </p:nvSpPr>
        <p:spPr/>
        <p:txBody>
          <a:bodyPr/>
          <a:lstStyle/>
          <a:p>
            <a:pPr>
              <a:defRPr/>
            </a:pPr>
            <a:fld id="{FF5B8CCB-A774-456D-98AD-8562B69D939E}" type="slidenum">
              <a:rPr lang="it-IT" smtClean="0"/>
              <a:pPr>
                <a:defRPr/>
              </a:pPr>
              <a:t>86</a:t>
            </a:fld>
            <a:endParaRPr lang="it-IT"/>
          </a:p>
        </p:txBody>
      </p:sp>
      <p:sp>
        <p:nvSpPr>
          <p:cNvPr id="26419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6419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SERVIZIO/1 </a:t>
            </a:r>
            <a:endParaRPr lang="it-IT" sz="2100" i="1">
              <a:solidFill>
                <a:srgbClr val="3366CC"/>
              </a:solidFill>
              <a:cs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 Box 3"/>
          <p:cNvSpPr txBox="1">
            <a:spLocks noChangeArrowheads="1"/>
          </p:cNvSpPr>
          <p:nvPr/>
        </p:nvSpPr>
        <p:spPr bwMode="auto">
          <a:xfrm>
            <a:off x="609600" y="692150"/>
            <a:ext cx="8396288"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in quanti Comuni l’acqua  viene erogata dalla stessa  Azienda che fornisce il servizio a Lei, ovvero da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6A8D8DAE-04E8-4F00-8F73-E5BD9A4A9FD9}" type="slidenum">
              <a:rPr lang="it-IT" smtClean="0"/>
              <a:pPr>
                <a:defRPr/>
              </a:pPr>
              <a:t>87</a:t>
            </a:fld>
            <a:endParaRPr lang="it-IT"/>
          </a:p>
        </p:txBody>
      </p:sp>
      <p:graphicFrame>
        <p:nvGraphicFramePr>
          <p:cNvPr id="265219" name="Object 71"/>
          <p:cNvGraphicFramePr>
            <a:graphicFrameLocks noChangeAspect="1"/>
          </p:cNvGraphicFramePr>
          <p:nvPr/>
        </p:nvGraphicFramePr>
        <p:xfrm>
          <a:off x="4449763" y="1577975"/>
          <a:ext cx="5145087" cy="4448175"/>
        </p:xfrm>
        <a:graphic>
          <a:graphicData uri="http://schemas.openxmlformats.org/presentationml/2006/ole">
            <p:oleObj spid="_x0000_s265219" r:id="rId4" imgW="5145470" imgH="4444369" progId="Excel.Chart.8">
              <p:embed/>
            </p:oleObj>
          </a:graphicData>
        </a:graphic>
      </p:graphicFrame>
      <p:sp>
        <p:nvSpPr>
          <p:cNvPr id="10" name="Text Box 3"/>
          <p:cNvSpPr txBox="1">
            <a:spLocks noChangeArrowheads="1"/>
          </p:cNvSpPr>
          <p:nvPr/>
        </p:nvSpPr>
        <p:spPr bwMode="auto">
          <a:xfrm>
            <a:off x="4067175" y="2133600"/>
            <a:ext cx="4897438"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che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oltre il servizio idrico gestisce anche il servizio di fognatura e depurazione?</a:t>
            </a:r>
            <a:endParaRPr lang="it-IT" sz="1200" dirty="0">
              <a:solidFill>
                <a:schemeClr val="tx1"/>
              </a:solidFill>
              <a:latin typeface="+mn-lt"/>
              <a:cs typeface="Arial" pitchFamily="34" charset="0"/>
            </a:endParaRPr>
          </a:p>
        </p:txBody>
      </p:sp>
      <p:sp>
        <p:nvSpPr>
          <p:cNvPr id="26522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65222" name="Object 8"/>
          <p:cNvGraphicFramePr>
            <a:graphicFrameLocks noChangeAspect="1"/>
          </p:cNvGraphicFramePr>
          <p:nvPr/>
        </p:nvGraphicFramePr>
        <p:xfrm>
          <a:off x="920750" y="1462088"/>
          <a:ext cx="6731000" cy="4826000"/>
        </p:xfrm>
        <a:graphic>
          <a:graphicData uri="http://schemas.openxmlformats.org/presentationml/2006/ole">
            <p:oleObj spid="_x0000_s265222" r:id="rId5" imgW="6730567" imgH="4828450" progId="Excel.Chart.8">
              <p:embed/>
            </p:oleObj>
          </a:graphicData>
        </a:graphic>
      </p:graphicFrame>
      <p:sp>
        <p:nvSpPr>
          <p:cNvPr id="26522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SERVIZIO/2 </a:t>
            </a:r>
            <a:endParaRPr lang="it-IT" sz="2100" i="1">
              <a:solidFill>
                <a:srgbClr val="3366CC"/>
              </a:solidFill>
              <a:cs typeface="Arial" charset="0"/>
            </a:endParaRPr>
          </a:p>
        </p:txBody>
      </p:sp>
      <p:sp>
        <p:nvSpPr>
          <p:cNvPr id="14"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COSTO DEL SERVIZIO IDRICO</a:t>
            </a:r>
            <a:endParaRPr lang="it-IT" sz="2100" i="1">
              <a:solidFill>
                <a:srgbClr val="3366CC"/>
              </a:solidFill>
              <a:cs typeface="Arial" charset="0"/>
            </a:endParaRPr>
          </a:p>
        </p:txBody>
      </p:sp>
      <p:sp>
        <p:nvSpPr>
          <p:cNvPr id="266242"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TARIFFA DEL SERVIZIO IDRICO </a:t>
            </a:r>
          </a:p>
        </p:txBody>
      </p:sp>
      <p:sp>
        <p:nvSpPr>
          <p:cNvPr id="8" name="Segnaposto numero diapositiva 7"/>
          <p:cNvSpPr>
            <a:spLocks noGrp="1"/>
          </p:cNvSpPr>
          <p:nvPr>
            <p:ph type="sldNum" sz="quarter" idx="10"/>
          </p:nvPr>
        </p:nvSpPr>
        <p:spPr/>
        <p:txBody>
          <a:bodyPr/>
          <a:lstStyle/>
          <a:p>
            <a:pPr>
              <a:defRPr/>
            </a:pPr>
            <a:fld id="{B75910D2-7B57-4851-8AA8-20061046B690}" type="slidenum">
              <a:rPr lang="it-IT" smtClean="0"/>
              <a:pPr>
                <a:defRPr/>
              </a:pPr>
              <a:t>88</a:t>
            </a:fld>
            <a:endParaRPr lang="it-IT"/>
          </a:p>
        </p:txBody>
      </p:sp>
      <p:graphicFrame>
        <p:nvGraphicFramePr>
          <p:cNvPr id="266244" name="Object 71"/>
          <p:cNvGraphicFramePr>
            <a:graphicFrameLocks noChangeAspect="1"/>
          </p:cNvGraphicFramePr>
          <p:nvPr/>
        </p:nvGraphicFramePr>
        <p:xfrm>
          <a:off x="1784350" y="1290638"/>
          <a:ext cx="5938838" cy="4446587"/>
        </p:xfrm>
        <a:graphic>
          <a:graphicData uri="http://schemas.openxmlformats.org/presentationml/2006/ole">
            <p:oleObj spid="_x0000_s266244" r:id="rId3" imgW="5938019" imgH="4444369" progId="Excel.Chart.8">
              <p:embed/>
            </p:oleObj>
          </a:graphicData>
        </a:graphic>
      </p:graphicFrame>
      <p:sp>
        <p:nvSpPr>
          <p:cNvPr id="10" name="Text Box 3"/>
          <p:cNvSpPr txBox="1">
            <a:spLocks noChangeArrowheads="1"/>
          </p:cNvSpPr>
          <p:nvPr/>
        </p:nvSpPr>
        <p:spPr bwMode="auto">
          <a:xfrm>
            <a:off x="1042988" y="857250"/>
            <a:ext cx="74898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Rispetto alla qualità del servizio che </a:t>
            </a:r>
            <a:r>
              <a:rPr lang="it-IT" sz="1200" dirty="0">
                <a:solidFill>
                  <a:schemeClr val="tx1"/>
                </a:solidFill>
                <a:latin typeface="+mn-lt"/>
                <a:cs typeface="Arial" pitchFamily="34" charset="0"/>
              </a:rPr>
              <a:t>riceve, </a:t>
            </a:r>
            <a:r>
              <a:rPr lang="it-IT" sz="1200" dirty="0">
                <a:solidFill>
                  <a:schemeClr val="tx1"/>
                </a:solidFill>
                <a:latin typeface="+mn-lt"/>
                <a:cs typeface="Arial" pitchFamily="34" charset="0"/>
              </a:rPr>
              <a:t>il costo sostenuto dalla sua famiglia per il servizio di fornitura dell’acqua le sembra:</a:t>
            </a:r>
          </a:p>
        </p:txBody>
      </p:sp>
      <p:sp>
        <p:nvSpPr>
          <p:cNvPr id="26624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684213" y="692150"/>
            <a:ext cx="39592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aspetti del servizio fornito ritiene che debbano essere migliorati ?(risposta multipla)</a:t>
            </a:r>
          </a:p>
        </p:txBody>
      </p:sp>
      <p:sp>
        <p:nvSpPr>
          <p:cNvPr id="26726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ASPETTI DEL SERVIZIO DA MIGLIORARE</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NOTORIETÀ DELLA SOCIETÀ</a:t>
            </a:r>
            <a:endParaRPr lang="it-IT" sz="1800" i="1">
              <a:solidFill>
                <a:schemeClr val="bg1"/>
              </a:solidFill>
              <a:effectLst>
                <a:outerShdw blurRad="38100" dist="38100" dir="2700000" algn="tl">
                  <a:srgbClr val="C0C0C0"/>
                </a:outerShdw>
              </a:effectLst>
            </a:endParaRPr>
          </a:p>
        </p:txBody>
      </p:sp>
      <p:graphicFrame>
        <p:nvGraphicFramePr>
          <p:cNvPr id="267268" name="Object 8"/>
          <p:cNvGraphicFramePr>
            <a:graphicFrameLocks noChangeAspect="1"/>
          </p:cNvGraphicFramePr>
          <p:nvPr/>
        </p:nvGraphicFramePr>
        <p:xfrm>
          <a:off x="711200" y="1168400"/>
          <a:ext cx="8483600" cy="5046663"/>
        </p:xfrm>
        <a:graphic>
          <a:graphicData uri="http://schemas.openxmlformats.org/presentationml/2006/ole">
            <p:oleObj spid="_x0000_s267268" r:id="rId4" imgW="8480271" imgH="5047925" progId="Excel.Chart.8">
              <p:embed/>
            </p:oleObj>
          </a:graphicData>
        </a:graphic>
      </p:graphicFrame>
      <p:sp>
        <p:nvSpPr>
          <p:cNvPr id="8" name="Segnaposto numero diapositiva 7"/>
          <p:cNvSpPr>
            <a:spLocks noGrp="1"/>
          </p:cNvSpPr>
          <p:nvPr>
            <p:ph type="sldNum" sz="quarter" idx="10"/>
          </p:nvPr>
        </p:nvSpPr>
        <p:spPr/>
        <p:txBody>
          <a:bodyPr/>
          <a:lstStyle/>
          <a:p>
            <a:pPr>
              <a:defRPr/>
            </a:pPr>
            <a:fld id="{6EB72BA3-05DF-4F1D-9533-BE813B4EF4AE}" type="slidenum">
              <a:rPr lang="it-IT" smtClean="0"/>
              <a:pPr>
                <a:defRPr/>
              </a:pPr>
              <a:t>89</a:t>
            </a:fld>
            <a:endParaRPr lang="it-IT"/>
          </a:p>
        </p:txBody>
      </p:sp>
      <p:sp>
        <p:nvSpPr>
          <p:cNvPr id="26727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Text Box 3"/>
          <p:cNvSpPr txBox="1">
            <a:spLocks noChangeArrowheads="1"/>
          </p:cNvSpPr>
          <p:nvPr/>
        </p:nvSpPr>
        <p:spPr bwMode="auto">
          <a:xfrm>
            <a:off x="5183188" y="685800"/>
            <a:ext cx="3960812"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Sarebbe disposto a pagare di più per ottenere i miglioramenti richiesti?</a:t>
            </a:r>
            <a:endParaRPr lang="it-IT" sz="1200" dirty="0">
              <a:solidFill>
                <a:schemeClr val="tx1"/>
              </a:solidFill>
              <a:latin typeface="+mn-lt"/>
              <a:cs typeface="Arial" pitchFamily="34" charset="0"/>
            </a:endParaRPr>
          </a:p>
        </p:txBody>
      </p:sp>
      <p:graphicFrame>
        <p:nvGraphicFramePr>
          <p:cNvPr id="267272" name="Object 6"/>
          <p:cNvGraphicFramePr>
            <a:graphicFrameLocks noGrp="1" noChangeAspect="1"/>
          </p:cNvGraphicFramePr>
          <p:nvPr/>
        </p:nvGraphicFramePr>
        <p:xfrm>
          <a:off x="4521200" y="930275"/>
          <a:ext cx="5035550" cy="4757738"/>
        </p:xfrm>
        <a:graphic>
          <a:graphicData uri="http://schemas.openxmlformats.org/presentationml/2006/ole">
            <p:oleObj spid="_x0000_s267272" r:id="rId5" imgW="5035732" imgH="4755292" progId="Excel.Char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it-IT" smtClean="0"/>
              <a:t>LA MISURAZIONE DELLA CUSTOMER SATISFACTION</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3555" name="Rectangle 205"/>
          <p:cNvSpPr>
            <a:spLocks noChangeArrowheads="1"/>
          </p:cNvSpPr>
          <p:nvPr/>
        </p:nvSpPr>
        <p:spPr bwMode="auto">
          <a:xfrm>
            <a:off x="747713" y="1000125"/>
            <a:ext cx="8216900" cy="5145088"/>
          </a:xfrm>
          <a:prstGeom prst="rect">
            <a:avLst/>
          </a:prstGeom>
          <a:no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di Customer Satisfaction prevede </a:t>
            </a:r>
            <a:r>
              <a:rPr lang="it-IT" b="1">
                <a:solidFill>
                  <a:schemeClr val="tx1"/>
                </a:solidFill>
                <a:latin typeface="Arial" charset="0"/>
              </a:rPr>
              <a:t>due livelli di misurazione della soddisfazione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GIUDIZIO GLOBALE</a:t>
            </a:r>
            <a:r>
              <a:rPr lang="it-IT">
                <a:solidFill>
                  <a:schemeClr val="tx1"/>
                </a:solidFill>
                <a:latin typeface="Arial" charset="0"/>
              </a:rPr>
              <a:t>: voto da 1 a 10 espressione del giudizio “di pancia” dell’utente (“Vorrei che lei esprimesse il suo giudizio globale circa la qualità del servizio idrico fornitole da Acquedotto del Fiora, dando un voto da 1 a 10, dove 1 significa pessimo e 10 ottimo”)</a:t>
            </a:r>
          </a:p>
          <a:p>
            <a:pPr marL="444500" lvl="1" indent="-265113" algn="just">
              <a:lnSpc>
                <a:spcPct val="110000"/>
              </a:lnSpc>
              <a:spcBef>
                <a:spcPct val="20000"/>
              </a:spcBef>
              <a:buFont typeface="Times" pitchFamily="18"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a:t>
            </a:r>
            <a:r>
              <a:rPr lang="it-IT">
                <a:solidFill>
                  <a:schemeClr val="tx1"/>
                </a:solidFill>
                <a:latin typeface="Arial" charset="0"/>
              </a:rPr>
              <a:t>: Indice sintetico di Customer Satisfaction costruito partendo dal basso, cioè dai giudizi degli utenti sui singoli aspetti del servizio. L’indice si basa sulla percentuale di utenti soddisfatti dei singoli aspetti.</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Dal 2010 il CSI si arricchisce di un’</a:t>
            </a:r>
            <a:r>
              <a:rPr lang="it-IT" b="1">
                <a:solidFill>
                  <a:schemeClr val="tx1"/>
                </a:solidFill>
                <a:latin typeface="Arial" charset="0"/>
              </a:rPr>
              <a:t>ulteriore</a:t>
            </a:r>
            <a:r>
              <a:rPr lang="it-IT">
                <a:solidFill>
                  <a:schemeClr val="tx1"/>
                </a:solidFill>
                <a:latin typeface="Arial" charset="0"/>
              </a:rPr>
              <a:t> </a:t>
            </a:r>
            <a:r>
              <a:rPr lang="it-IT" b="1">
                <a:solidFill>
                  <a:schemeClr val="tx1"/>
                </a:solidFill>
                <a:latin typeface="Arial" charset="0"/>
              </a:rPr>
              <a:t>informazione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 – INTENSITÀ DELLA SODDISFAZIONE</a:t>
            </a:r>
            <a:r>
              <a:rPr lang="it-IT">
                <a:solidFill>
                  <a:schemeClr val="tx1"/>
                </a:solidFill>
                <a:latin typeface="Arial" charset="0"/>
              </a:rPr>
              <a:t>: In questo caso l’indice si basa sul voto medio dato dagli utenti ai singoli aspetti. E’ l’indice che tiene conto dell’intensità della soddisfazione o dell’insoddisfazione e permette di evidenziare eventuali criticità o ambiti di miglioramento anche qualora ci fossero livelli di soddisfazione molto alti.</a:t>
            </a:r>
          </a:p>
        </p:txBody>
      </p:sp>
      <p:sp>
        <p:nvSpPr>
          <p:cNvPr id="5" name="Segnaposto numero diapositiva 4"/>
          <p:cNvSpPr>
            <a:spLocks noGrp="1"/>
          </p:cNvSpPr>
          <p:nvPr>
            <p:ph type="sldNum" sz="quarter" idx="10"/>
          </p:nvPr>
        </p:nvSpPr>
        <p:spPr/>
        <p:txBody>
          <a:bodyPr/>
          <a:lstStyle/>
          <a:p>
            <a:pPr>
              <a:defRPr/>
            </a:pPr>
            <a:fld id="{328E844E-1E81-4923-82E1-0630070DB285}" type="slidenum">
              <a:rPr lang="it-IT" smtClean="0"/>
              <a:pPr>
                <a:defRPr/>
              </a:pPr>
              <a:t>9</a:t>
            </a:fld>
            <a:endParaRPr lang="it-IT"/>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qualità e l’uso dell’acqua</a:t>
            </a:r>
          </a:p>
        </p:txBody>
      </p:sp>
      <p:sp>
        <p:nvSpPr>
          <p:cNvPr id="3" name="Segnaposto numero diapositiva 2"/>
          <p:cNvSpPr>
            <a:spLocks noGrp="1"/>
          </p:cNvSpPr>
          <p:nvPr>
            <p:ph type="sldNum" sz="quarter" idx="10"/>
          </p:nvPr>
        </p:nvSpPr>
        <p:spPr/>
        <p:txBody>
          <a:bodyPr/>
          <a:lstStyle/>
          <a:p>
            <a:pPr>
              <a:defRPr/>
            </a:pPr>
            <a:fld id="{C4494F32-077B-4BD6-9AF2-D790C0F15705}" type="slidenum">
              <a:rPr lang="it-IT" smtClean="0"/>
              <a:pPr>
                <a:defRPr/>
              </a:pPr>
              <a:t>90</a:t>
            </a:fld>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3"/>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sp>
        <p:nvSpPr>
          <p:cNvPr id="26931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TREND</a:t>
            </a:r>
          </a:p>
        </p:txBody>
      </p:sp>
      <p:graphicFrame>
        <p:nvGraphicFramePr>
          <p:cNvPr id="269315" name="Object 71"/>
          <p:cNvGraphicFramePr>
            <a:graphicFrameLocks noChangeAspect="1"/>
          </p:cNvGraphicFramePr>
          <p:nvPr/>
        </p:nvGraphicFramePr>
        <p:xfrm>
          <a:off x="658813" y="1549400"/>
          <a:ext cx="8494712" cy="4673600"/>
        </p:xfrm>
        <a:graphic>
          <a:graphicData uri="http://schemas.openxmlformats.org/presentationml/2006/ole">
            <p:oleObj spid="_x0000_s269315" r:id="rId4" imgW="8498561" imgH="4676037" progId="Excel.Chart.8">
              <p:embed/>
            </p:oleObj>
          </a:graphicData>
        </a:graphic>
      </p:graphicFrame>
      <p:sp>
        <p:nvSpPr>
          <p:cNvPr id="269316" name="Rectangle 5"/>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QUALITÀ DELL’ACQUA</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ECF908B5-AECB-43E8-9052-E333B93747C7}" type="slidenum">
              <a:rPr lang="it-IT" smtClean="0"/>
              <a:pPr>
                <a:defRPr/>
              </a:pPr>
              <a:t>91</a:t>
            </a:fld>
            <a:endParaRPr lang="it-IT"/>
          </a:p>
        </p:txBody>
      </p:sp>
      <p:sp>
        <p:nvSpPr>
          <p:cNvPr id="269319"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69320" name="Ovale 9"/>
          <p:cNvSpPr>
            <a:spLocks noChangeArrowheads="1"/>
          </p:cNvSpPr>
          <p:nvPr/>
        </p:nvSpPr>
        <p:spPr bwMode="auto">
          <a:xfrm>
            <a:off x="8388350" y="2852738"/>
            <a:ext cx="684213" cy="504825"/>
          </a:xfrm>
          <a:prstGeom prst="ellipse">
            <a:avLst/>
          </a:prstGeom>
          <a:noFill/>
          <a:ln w="28575" algn="ctr">
            <a:solidFill>
              <a:srgbClr val="CC66FF"/>
            </a:solid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69321" name="Triangolo isoscele 10"/>
          <p:cNvSpPr>
            <a:spLocks noChangeArrowheads="1"/>
          </p:cNvSpPr>
          <p:nvPr/>
        </p:nvSpPr>
        <p:spPr bwMode="auto">
          <a:xfrm rot="10800000">
            <a:off x="8243888" y="2708275"/>
            <a:ext cx="215900" cy="144463"/>
          </a:xfrm>
          <a:prstGeom prst="triangle">
            <a:avLst>
              <a:gd name="adj" fmla="val 50000"/>
            </a:avLst>
          </a:prstGeom>
          <a:solidFill>
            <a:srgbClr val="FF0000"/>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1° SEMESTRE 2014 – PER ZONA</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QUALITÀ DELL’ACQUA</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75BCB010-47DA-4577-B097-4F2966DD61F7}" type="slidenum">
              <a:rPr lang="it-IT" smtClean="0"/>
              <a:pPr>
                <a:defRPr/>
              </a:pPr>
              <a:t>92</a:t>
            </a:fld>
            <a:endParaRPr lang="it-IT"/>
          </a:p>
        </p:txBody>
      </p:sp>
      <p:sp>
        <p:nvSpPr>
          <p:cNvPr id="9"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graphicFrame>
        <p:nvGraphicFramePr>
          <p:cNvPr id="10" name="Group 107"/>
          <p:cNvGraphicFramePr>
            <a:graphicFrameLocks noGrp="1"/>
          </p:cNvGraphicFramePr>
          <p:nvPr/>
        </p:nvGraphicFramePr>
        <p:xfrm>
          <a:off x="1500188" y="1920875"/>
          <a:ext cx="6961187" cy="3724275"/>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74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25%</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effectLst/>
                          <a:latin typeface="Arial"/>
                        </a:rPr>
                        <a:t>6,8</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6,5</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7,1</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t"/>
                      <a:r>
                        <a:rPr lang="it-IT" sz="1400" b="1" i="0" u="none" strike="noStrike" dirty="0" smtClean="0">
                          <a:solidFill>
                            <a:srgbClr val="000000"/>
                          </a:solidFill>
                          <a:effectLst/>
                          <a:latin typeface="Arial"/>
                        </a:rPr>
                        <a:t>6,9</a:t>
                      </a:r>
                      <a:endParaRPr lang="it-IT" sz="1400" b="1"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27038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3"/>
          <p:cNvSpPr txBox="1">
            <a:spLocks noChangeArrowheads="1"/>
          </p:cNvSpPr>
          <p:nvPr/>
        </p:nvSpPr>
        <p:spPr bwMode="auto">
          <a:xfrm>
            <a:off x="747713" y="1000125"/>
            <a:ext cx="8396287"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Sempre considerando gli aspetti di qualità </a:t>
            </a:r>
            <a:r>
              <a:rPr lang="it-IT" sz="1200" dirty="0">
                <a:solidFill>
                  <a:schemeClr val="tx1"/>
                </a:solidFill>
                <a:latin typeface="+mn-lt"/>
                <a:cs typeface="Arial" pitchFamily="34" charset="0"/>
              </a:rPr>
              <a:t>dell’acqua, </a:t>
            </a:r>
            <a:r>
              <a:rPr lang="it-IT" sz="1200" dirty="0">
                <a:solidFill>
                  <a:schemeClr val="tx1"/>
                </a:solidFill>
                <a:latin typeface="+mn-lt"/>
                <a:cs typeface="Arial" pitchFamily="34" charset="0"/>
              </a:rPr>
              <a:t>ritiene che il servizio …</a:t>
            </a:r>
          </a:p>
        </p:txBody>
      </p:sp>
      <p:graphicFrame>
        <p:nvGraphicFramePr>
          <p:cNvPr id="271362" name="Object 71"/>
          <p:cNvGraphicFramePr>
            <a:graphicFrameLocks noChangeAspect="1"/>
          </p:cNvGraphicFramePr>
          <p:nvPr/>
        </p:nvGraphicFramePr>
        <p:xfrm>
          <a:off x="992188" y="1625600"/>
          <a:ext cx="6051550" cy="4570413"/>
        </p:xfrm>
        <a:graphic>
          <a:graphicData uri="http://schemas.openxmlformats.org/presentationml/2006/ole">
            <p:oleObj spid="_x0000_s271362" r:id="rId4" imgW="6047756" imgH="4566300" progId="Excel.Chart.8">
              <p:embed/>
            </p:oleObj>
          </a:graphicData>
        </a:graphic>
      </p:graphicFrame>
      <p:sp>
        <p:nvSpPr>
          <p:cNvPr id="271363" name="Rectangle 4"/>
          <p:cNvSpPr>
            <a:spLocks noChangeArrowheads="1"/>
          </p:cNvSpPr>
          <p:nvPr/>
        </p:nvSpPr>
        <p:spPr bwMode="auto">
          <a:xfrm>
            <a:off x="7153275" y="165576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SUPERI LE ASPETTATIVE</a:t>
            </a:r>
          </a:p>
        </p:txBody>
      </p:sp>
      <p:sp>
        <p:nvSpPr>
          <p:cNvPr id="271364" name="Rectangle 5"/>
          <p:cNvSpPr>
            <a:spLocks noChangeArrowheads="1"/>
          </p:cNvSpPr>
          <p:nvPr/>
        </p:nvSpPr>
        <p:spPr bwMode="auto">
          <a:xfrm>
            <a:off x="7159625" y="3127375"/>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71365" name="Rectangle 6"/>
          <p:cNvSpPr>
            <a:spLocks noChangeArrowheads="1"/>
          </p:cNvSpPr>
          <p:nvPr/>
        </p:nvSpPr>
        <p:spPr bwMode="auto">
          <a:xfrm>
            <a:off x="7159625" y="508476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7136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QUALITÀ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QUALITÀ DELL’ACQUA</a:t>
            </a:r>
            <a:br>
              <a:rPr lang="it-IT" sz="1800">
                <a:solidFill>
                  <a:schemeClr val="bg1"/>
                </a:solidFill>
              </a:rPr>
            </a:br>
            <a:r>
              <a:rPr lang="it-IT" sz="1800" i="1">
                <a:solidFill>
                  <a:schemeClr val="bg1"/>
                </a:solidFill>
              </a:rPr>
              <a:t>Aspettative</a:t>
            </a:r>
            <a:endParaRPr lang="it-IT" sz="1800" i="1">
              <a:solidFill>
                <a:schemeClr val="bg1"/>
              </a:solidFill>
              <a:effectLst>
                <a:outerShdw blurRad="38100" dist="38100" dir="2700000" algn="tl">
                  <a:srgbClr val="C0C0C0"/>
                </a:outerShdw>
              </a:effectLst>
            </a:endParaRPr>
          </a:p>
        </p:txBody>
      </p:sp>
      <p:sp>
        <p:nvSpPr>
          <p:cNvPr id="11" name="Segnaposto numero diapositiva 10"/>
          <p:cNvSpPr>
            <a:spLocks noGrp="1"/>
          </p:cNvSpPr>
          <p:nvPr>
            <p:ph type="sldNum" sz="quarter" idx="10"/>
          </p:nvPr>
        </p:nvSpPr>
        <p:spPr/>
        <p:txBody>
          <a:bodyPr/>
          <a:lstStyle/>
          <a:p>
            <a:pPr>
              <a:defRPr/>
            </a:pPr>
            <a:fld id="{E7FF791E-88BC-4EB6-8B4B-E82A9EE6F2B2}" type="slidenum">
              <a:rPr lang="it-IT" smtClean="0"/>
              <a:pPr>
                <a:defRPr/>
              </a:pPr>
              <a:t>93</a:t>
            </a:fld>
            <a:endParaRPr lang="it-IT"/>
          </a:p>
        </p:txBody>
      </p:sp>
      <p:sp>
        <p:nvSpPr>
          <p:cNvPr id="271369"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27238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1° SEMESTRE 2014</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BAFF1319-CB4D-4E61-B684-18CA14E052AC}" type="slidenum">
              <a:rPr lang="it-IT" smtClean="0"/>
              <a:pPr>
                <a:defRPr/>
              </a:pPr>
              <a:t>94</a:t>
            </a:fld>
            <a:endParaRPr lang="it-IT"/>
          </a:p>
        </p:txBody>
      </p:sp>
      <p:graphicFrame>
        <p:nvGraphicFramePr>
          <p:cNvPr id="272389" name="Object 8"/>
          <p:cNvGraphicFramePr>
            <a:graphicFrameLocks noChangeAspect="1"/>
          </p:cNvGraphicFramePr>
          <p:nvPr/>
        </p:nvGraphicFramePr>
        <p:xfrm>
          <a:off x="787400" y="1384300"/>
          <a:ext cx="6788150" cy="4610100"/>
        </p:xfrm>
        <a:graphic>
          <a:graphicData uri="http://schemas.openxmlformats.org/presentationml/2006/ole">
            <p:oleObj spid="_x0000_s272389" r:id="rId4" imgW="6791533" imgH="4608975" progId="Excel.Chart.8">
              <p:embed/>
            </p:oleObj>
          </a:graphicData>
        </a:graphic>
      </p:graphicFrame>
      <p:graphicFrame>
        <p:nvGraphicFramePr>
          <p:cNvPr id="13" name="Group 56"/>
          <p:cNvGraphicFramePr>
            <a:graphicFrameLocks noGrp="1"/>
          </p:cNvGraphicFramePr>
          <p:nvPr/>
        </p:nvGraphicFramePr>
        <p:xfrm>
          <a:off x="5003800" y="4365625"/>
          <a:ext cx="3749675" cy="1289050"/>
        </p:xfrm>
        <a:graphic>
          <a:graphicData uri="http://schemas.openxmlformats.org/drawingml/2006/table">
            <a:tbl>
              <a:tblPr/>
              <a:tblGrid>
                <a:gridCol w="3179850"/>
                <a:gridCol w="569820"/>
              </a:tblGrid>
              <a:tr h="366713">
                <a:tc gridSpan="2">
                  <a:txBody>
                    <a:bodyPr/>
                    <a:lstStyle/>
                    <a:p>
                      <a:pPr marL="355600" marR="0" lvl="0" indent="-266700" algn="l" defTabSz="914400" rtl="0" eaLnBrk="1" fontAlgn="base" latinLnBrk="0" hangingPunct="1">
                        <a:lnSpc>
                          <a:spcPct val="100000"/>
                        </a:lnSpc>
                        <a:spcBef>
                          <a:spcPct val="20000"/>
                        </a:spcBef>
                        <a:spcAft>
                          <a:spcPct val="0"/>
                        </a:spcAft>
                        <a:buClrTx/>
                        <a:buSzTx/>
                        <a:buFont typeface="Arial" charset="0"/>
                        <a:buBlip>
                          <a:blip r:embed="rId3"/>
                        </a:buBlip>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Perché non beve mai l’acqua del rubinetto? (risposta multipla)</a:t>
                      </a:r>
                    </a:p>
                  </a:txBody>
                  <a:tcPr marL="90000" marR="90000" marT="46800" marB="4680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noFill/>
                  </a:tcPr>
                </a:tc>
                <a:tc hMerge="1">
                  <a:txBody>
                    <a:bodyPr/>
                    <a:lstStyle/>
                    <a:p>
                      <a:endParaRPr lang="it-IT"/>
                    </a:p>
                  </a:txBody>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it-IT" sz="1200" b="0" i="0" u="none" strike="noStrike" cap="none" normalizeH="0" baseline="0" dirty="0" smtClean="0">
                          <a:ln>
                            <a:noFill/>
                          </a:ln>
                          <a:solidFill>
                            <a:schemeClr val="tx1"/>
                          </a:solidFill>
                          <a:effectLst/>
                          <a:latin typeface="Arial" charset="0"/>
                          <a:cs typeface="Times New Roman" pitchFamily="18" charset="0"/>
                        </a:rPr>
                        <a:t>Non mi fido degli aspetti igienici</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47%</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Non mi piace il suo sapore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43%</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Times New Roman" pitchFamily="18" charset="0"/>
                        </a:rPr>
                        <a:t>Sono abituato a bere l'acqua minerale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36%</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272406" name="AutoShape 84"/>
          <p:cNvSpPr>
            <a:spLocks noChangeArrowheads="1"/>
          </p:cNvSpPr>
          <p:nvPr/>
        </p:nvSpPr>
        <p:spPr bwMode="auto">
          <a:xfrm>
            <a:off x="4408488" y="4941888"/>
            <a:ext cx="500062" cy="503237"/>
          </a:xfrm>
          <a:prstGeom prst="notchedRightArrow">
            <a:avLst>
              <a:gd name="adj1" fmla="val 50000"/>
              <a:gd name="adj2" fmla="val 29954"/>
            </a:avLst>
          </a:prstGeom>
          <a:solidFill>
            <a:srgbClr val="3366FF"/>
          </a:solidFill>
          <a:ln w="12700" algn="ctr">
            <a:solidFill>
              <a:schemeClr val="accent1"/>
            </a:solid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27240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1° SEMESTRE 2014 – PER ZONA</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485385" name="Text Box 3"/>
          <p:cNvSpPr txBox="1">
            <a:spLocks noChangeArrowheads="1"/>
          </p:cNvSpPr>
          <p:nvPr/>
        </p:nvSpPr>
        <p:spPr bwMode="auto">
          <a:xfrm>
            <a:off x="747713" y="928688"/>
            <a:ext cx="8396287"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7" name="Segnaposto numero diapositiva 6"/>
          <p:cNvSpPr>
            <a:spLocks noGrp="1"/>
          </p:cNvSpPr>
          <p:nvPr>
            <p:ph type="sldNum" sz="quarter" idx="10"/>
          </p:nvPr>
        </p:nvSpPr>
        <p:spPr/>
        <p:txBody>
          <a:bodyPr/>
          <a:lstStyle/>
          <a:p>
            <a:pPr>
              <a:defRPr/>
            </a:pPr>
            <a:fld id="{9F0CE9AD-C3ED-4713-95E3-93AB98C1FD43}" type="slidenum">
              <a:rPr lang="it-IT" smtClean="0"/>
              <a:pPr>
                <a:defRPr/>
              </a:pPr>
              <a:t>95</a:t>
            </a:fld>
            <a:endParaRPr lang="it-IT"/>
          </a:p>
        </p:txBody>
      </p:sp>
      <p:graphicFrame>
        <p:nvGraphicFramePr>
          <p:cNvPr id="273413" name="Grafico 8"/>
          <p:cNvGraphicFramePr>
            <a:graphicFrameLocks/>
          </p:cNvGraphicFramePr>
          <p:nvPr/>
        </p:nvGraphicFramePr>
        <p:xfrm>
          <a:off x="1168400" y="1397000"/>
          <a:ext cx="7569200" cy="4826000"/>
        </p:xfrm>
        <a:graphic>
          <a:graphicData uri="http://schemas.openxmlformats.org/presentationml/2006/ole">
            <p:oleObj spid="_x0000_s273413" r:id="rId4" imgW="7565792" imgH="4828450" progId="Excel.Chart.8">
              <p:embed/>
            </p:oleObj>
          </a:graphicData>
        </a:graphic>
      </p:graphicFrame>
      <p:sp>
        <p:nvSpPr>
          <p:cNvPr id="27341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27443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graphicFrame>
        <p:nvGraphicFramePr>
          <p:cNvPr id="274436" name="Object 8"/>
          <p:cNvGraphicFramePr>
            <a:graphicFrameLocks noChangeAspect="1"/>
          </p:cNvGraphicFramePr>
          <p:nvPr/>
        </p:nvGraphicFramePr>
        <p:xfrm>
          <a:off x="1092200" y="1397000"/>
          <a:ext cx="7797800" cy="5297488"/>
        </p:xfrm>
        <a:graphic>
          <a:graphicData uri="http://schemas.openxmlformats.org/presentationml/2006/ole">
            <p:oleObj spid="_x0000_s274436" r:id="rId4" imgW="7797460" imgH="5297883" progId="Excel.Chart.8">
              <p:embed/>
            </p:oleObj>
          </a:graphicData>
        </a:graphic>
      </p:graphicFrame>
      <p:sp>
        <p:nvSpPr>
          <p:cNvPr id="7" name="Segnaposto numero diapositiva 6"/>
          <p:cNvSpPr>
            <a:spLocks noGrp="1"/>
          </p:cNvSpPr>
          <p:nvPr>
            <p:ph type="sldNum" sz="quarter" idx="10"/>
          </p:nvPr>
        </p:nvSpPr>
        <p:spPr/>
        <p:txBody>
          <a:bodyPr/>
          <a:lstStyle/>
          <a:p>
            <a:pPr>
              <a:defRPr/>
            </a:pPr>
            <a:fld id="{8D2CBF65-4306-4402-9D00-0B63756A6EE5}" type="slidenum">
              <a:rPr lang="it-IT" smtClean="0"/>
              <a:pPr>
                <a:defRPr/>
              </a:pPr>
              <a:t>96</a:t>
            </a:fld>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E’ a conoscenza che l’acqua erogata dal pubblico acquedotto é controllata regolarmente dall’azienda sanitaria locale che ne garantisce  tutti i requisiti di potabilità dal punto di visto chimico e  batteriologico?</a:t>
            </a:r>
            <a:endParaRPr lang="it-IT" sz="1200" dirty="0">
              <a:solidFill>
                <a:schemeClr val="tx1"/>
              </a:solidFill>
              <a:latin typeface="+mn-lt"/>
              <a:cs typeface="Arial" pitchFamily="34" charset="0"/>
            </a:endParaRPr>
          </a:p>
        </p:txBody>
      </p:sp>
      <p:sp>
        <p:nvSpPr>
          <p:cNvPr id="2754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FCF84999-2382-42E8-A8EA-27F40782F26A}" type="slidenum">
              <a:rPr lang="it-IT" smtClean="0"/>
              <a:pPr>
                <a:defRPr/>
              </a:pPr>
              <a:t>97</a:t>
            </a:fld>
            <a:endParaRPr lang="it-IT"/>
          </a:p>
        </p:txBody>
      </p:sp>
      <p:graphicFrame>
        <p:nvGraphicFramePr>
          <p:cNvPr id="275461" name="Object 6"/>
          <p:cNvGraphicFramePr>
            <a:graphicFrameLocks noGrp="1" noChangeAspect="1"/>
          </p:cNvGraphicFramePr>
          <p:nvPr/>
        </p:nvGraphicFramePr>
        <p:xfrm>
          <a:off x="2073275" y="1001713"/>
          <a:ext cx="5035550" cy="4757737"/>
        </p:xfrm>
        <a:graphic>
          <a:graphicData uri="http://schemas.openxmlformats.org/presentationml/2006/ole">
            <p:oleObj spid="_x0000_s275461" r:id="rId4" imgW="5035732" imgH="4761389" progId="Excel.Chart.8">
              <p:embed/>
            </p:oleObj>
          </a:graphicData>
        </a:graphic>
      </p:graphicFrame>
      <p:sp>
        <p:nvSpPr>
          <p:cNvPr id="27546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sito internet</a:t>
            </a:r>
          </a:p>
        </p:txBody>
      </p:sp>
      <p:sp>
        <p:nvSpPr>
          <p:cNvPr id="3" name="Segnaposto numero diapositiva 2"/>
          <p:cNvSpPr>
            <a:spLocks noGrp="1"/>
          </p:cNvSpPr>
          <p:nvPr>
            <p:ph type="sldNum" sz="quarter" idx="10"/>
          </p:nvPr>
        </p:nvSpPr>
        <p:spPr/>
        <p:txBody>
          <a:bodyPr/>
          <a:lstStyle/>
          <a:p>
            <a:pPr>
              <a:defRPr/>
            </a:pPr>
            <a:fld id="{1160A051-08C2-492B-92B4-AAB59B2BB672}" type="slidenum">
              <a:rPr lang="it-IT" smtClean="0"/>
              <a:pPr>
                <a:defRPr/>
              </a:pPr>
              <a:t>98</a:t>
            </a:fld>
            <a:endParaRPr lang="it-IT"/>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idx="4294967295"/>
          </p:nvPr>
        </p:nvSpPr>
        <p:spPr/>
        <p:txBody>
          <a:bodyPr/>
          <a:lstStyle/>
          <a:p>
            <a:pPr eaLnBrk="1" hangingPunct="1"/>
            <a:r>
              <a:rPr lang="it-IT" smtClean="0"/>
              <a:t>IL SITO INTERNET DI ACQUEDOTTO DEL FIORA</a:t>
            </a:r>
          </a:p>
        </p:txBody>
      </p:sp>
      <p:sp>
        <p:nvSpPr>
          <p:cNvPr id="277506"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SITO INTERNET</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reperibilità dell’indirizzo internet</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navigazione all’interno del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ricchezza delle informazioni presenti sul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gamma di operazioni che si possono svolgere sul sito</a:t>
            </a:r>
          </a:p>
        </p:txBody>
      </p:sp>
      <p:sp>
        <p:nvSpPr>
          <p:cNvPr id="277507"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SITO INTERNET</a:t>
            </a:r>
            <a:br>
              <a:rPr lang="it-IT" sz="1800">
                <a:solidFill>
                  <a:schemeClr val="bg1"/>
                </a:solidFill>
              </a:rPr>
            </a:br>
            <a:r>
              <a:rPr lang="it-IT" sz="1800" i="1">
                <a:solidFill>
                  <a:schemeClr val="bg1"/>
                </a:solidFill>
              </a:rPr>
              <a:t>Item indagati</a:t>
            </a:r>
            <a:endParaRPr lang="it-IT" sz="1800" i="1">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C0F135EE-F158-4D0E-B30B-16E5A60F41AF}" type="slidenum">
              <a:rPr lang="it-IT" smtClean="0"/>
              <a:pPr>
                <a:defRPr/>
              </a:pPr>
              <a:t>99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i Office">
      <a:majorFont>
        <a:latin typeface="Verdana"/>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lnDef>
  </a:objectDefaults>
  <a:extraClrSchemeLst>
    <a:extraClrScheme>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214-2006 rapporto Mediaset</Template>
  <TotalTime>48319</TotalTime>
  <Words>15359</Words>
  <Application>Microsoft Office PowerPoint</Application>
  <PresentationFormat>Presentazione su schermo (4:3)</PresentationFormat>
  <Paragraphs>3862</Paragraphs>
  <Slides>190</Slides>
  <Notes>4</Notes>
  <HiddenSlides>0</HiddenSlides>
  <MMClips>0</MMClips>
  <ScaleCrop>false</ScaleCrop>
  <HeadingPairs>
    <vt:vector size="8" baseType="variant">
      <vt:variant>
        <vt:lpstr>Caratteri utilizzati</vt:lpstr>
      </vt:variant>
      <vt:variant>
        <vt:i4>10</vt:i4>
      </vt:variant>
      <vt:variant>
        <vt:lpstr>Modello struttura</vt:lpstr>
      </vt:variant>
      <vt:variant>
        <vt:i4>2</vt:i4>
      </vt:variant>
      <vt:variant>
        <vt:lpstr>Server OLE incorporati</vt:lpstr>
      </vt:variant>
      <vt:variant>
        <vt:i4>3</vt:i4>
      </vt:variant>
      <vt:variant>
        <vt:lpstr>Titoli diapositive</vt:lpstr>
      </vt:variant>
      <vt:variant>
        <vt:i4>190</vt:i4>
      </vt:variant>
    </vt:vector>
  </HeadingPairs>
  <TitlesOfParts>
    <vt:vector size="205" baseType="lpstr">
      <vt:lpstr>Verdana</vt:lpstr>
      <vt:lpstr>Lucida Sans Unicode</vt:lpstr>
      <vt:lpstr>Arial</vt:lpstr>
      <vt:lpstr>Arial Unicode MS</vt:lpstr>
      <vt:lpstr>Wingdings</vt:lpstr>
      <vt:lpstr>Times</vt:lpstr>
      <vt:lpstr>Symbol</vt:lpstr>
      <vt:lpstr>ヒラギノ角ゴ Pro W3</vt:lpstr>
      <vt:lpstr>Times New Roman</vt:lpstr>
      <vt:lpstr>Calibri</vt:lpstr>
      <vt:lpstr>1_Tema di Office</vt:lpstr>
      <vt:lpstr>1_Tema di Office</vt:lpstr>
      <vt:lpstr>Worksheet</vt:lpstr>
      <vt:lpstr>Foglio di lavoro</vt:lpstr>
      <vt:lpstr>Grafico di Microsoft Excel</vt:lpstr>
      <vt:lpstr>CUSTOMER SATISFACTION AUDIT 2014 1° SEMESTRE 2014 INDAGINE SERVIZIO IDRICO ACQUEDOTTO DEL FIORA ATO6 TOSCANA OMBRONE</vt:lpstr>
      <vt:lpstr>INDICE</vt:lpstr>
      <vt:lpstr>IL PROCESSO DI CUSTOMER SATISFACTION NEL GRUPPO ACEA</vt:lpstr>
      <vt:lpstr>GLI OBIETTIVI DELL’INDAGINE</vt:lpstr>
      <vt:lpstr>Diapositiva 5</vt:lpstr>
      <vt:lpstr>Diapositiva 6</vt:lpstr>
      <vt:lpstr>Diapositiva 7</vt:lpstr>
      <vt:lpstr>Diapositiva 8</vt:lpstr>
      <vt:lpstr>LA MISURAZIONE DELLA CUSTOMER SATISFACTION</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CLIENTI INSODDISFATTI E SODDISFATTI</vt:lpstr>
      <vt:lpstr>Diapositiva 21</vt:lpstr>
      <vt:lpstr>Diapositiva 22</vt:lpstr>
      <vt:lpstr>Diapositiva 23</vt:lpstr>
      <vt:lpstr>Diapositiva 24</vt:lpstr>
      <vt:lpstr>Diapositiva 25</vt:lpstr>
      <vt:lpstr>GLI ASPETTI TECNICI DEL SERVIZIO</vt:lpstr>
      <vt:lpstr>Diapositiva 27</vt:lpstr>
      <vt:lpstr>Diapositiva 28</vt:lpstr>
      <vt:lpstr>Diapositiva 29</vt:lpstr>
      <vt:lpstr>Diapositiva 30</vt:lpstr>
      <vt:lpstr>Diapositiva 31</vt:lpstr>
      <vt:lpstr>Diapositiva 32</vt:lpstr>
      <vt:lpstr>Diapositiva 33</vt:lpstr>
      <vt:lpstr>Diapositiva 34</vt:lpstr>
      <vt:lpstr>Diapositiva 35</vt:lpstr>
      <vt:lpstr>IL SERVIZIO TELEFONICO DI SEGNALAZIONE GUASTI</vt:lpstr>
      <vt:lpstr>Diapositiva 37</vt:lpstr>
      <vt:lpstr>Diapositiva 38</vt:lpstr>
      <vt:lpstr>Diapositiva 39</vt:lpstr>
      <vt:lpstr>Diapositiva 40</vt:lpstr>
      <vt:lpstr>Diapositiva 41</vt:lpstr>
      <vt:lpstr>Diapositiva 42</vt:lpstr>
      <vt:lpstr>Diapositiva 43</vt:lpstr>
      <vt:lpstr>Diapositiva 44</vt:lpstr>
      <vt:lpstr>IL SERVIZIO DI FATTURAZIONE</vt:lpstr>
      <vt:lpstr>Diapositiva 46</vt:lpstr>
      <vt:lpstr>Diapositiva 47</vt:lpstr>
      <vt:lpstr>Diapositiva 48</vt:lpstr>
      <vt:lpstr>Diapositiva 49</vt:lpstr>
      <vt:lpstr>Diapositiva 50</vt:lpstr>
      <vt:lpstr>Diapositiva 51</vt:lpstr>
      <vt:lpstr>Diapositiva 52</vt:lpstr>
      <vt:lpstr>Diapositiva 53</vt:lpstr>
      <vt:lpstr>Diapositiva 54</vt:lpstr>
      <vt:lpstr>IL NUMERO VERDE COMMERCIALE</vt:lpstr>
      <vt:lpstr>Diapositiva 56</vt:lpstr>
      <vt:lpstr>Diapositiva 57</vt:lpstr>
      <vt:lpstr>Diapositiva 58</vt:lpstr>
      <vt:lpstr>Diapositiva 59</vt:lpstr>
      <vt:lpstr>Diapositiva 60</vt:lpstr>
      <vt:lpstr>Diapositiva 61</vt:lpstr>
      <vt:lpstr>Diapositiva 62</vt:lpstr>
      <vt:lpstr>Diapositiva 63</vt:lpstr>
      <vt:lpstr>RELAZIONE ALLO SPORTELLO</vt:lpstr>
      <vt:lpstr>Diapositiva 65</vt:lpstr>
      <vt:lpstr>Diapositiva 66</vt:lpstr>
      <vt:lpstr>Diapositiva 67</vt:lpstr>
      <vt:lpstr>Diapositiva 68</vt:lpstr>
      <vt:lpstr>Diapositiva 69</vt:lpstr>
      <vt:lpstr>Diapositiva 70</vt:lpstr>
      <vt:lpstr>Diapositiva 71</vt:lpstr>
      <vt:lpstr>Diapositiva 72</vt:lpstr>
      <vt:lpstr>INTERVENTO TECNICO</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IL SITO INTERNET DI ACQUEDOTTO DEL FIORA</vt:lpstr>
      <vt:lpstr>Diapositiva 100</vt:lpstr>
      <vt:lpstr>Diapositiva 101</vt:lpstr>
      <vt:lpstr>Diapositiva 102</vt:lpstr>
      <vt:lpstr>Diapositiva 103</vt:lpstr>
      <vt:lpstr>Diapositiva 104</vt:lpstr>
      <vt:lpstr>Diapositiva 105</vt:lpstr>
      <vt:lpstr>Diapositiva 106</vt:lpstr>
      <vt:lpstr>MOTIVI E MODALITÀ DELLA REGISTRAZIONE /1</vt:lpstr>
      <vt:lpstr>MOTIVI E MODALITÀ DELLA REGISTRAZIONE /2</vt:lpstr>
      <vt:lpstr>MOTIVI E MODALITÀ DELLA REGISTRAZIONE /3</vt:lpstr>
      <vt:lpstr>MOTIVI E MODALITÀ DI CONTATTO /4</vt:lpstr>
      <vt:lpstr>Diapositiva 111</vt:lpstr>
      <vt:lpstr>Diapositiva 112</vt:lpstr>
      <vt:lpstr>Diapositiva 113</vt:lpstr>
      <vt:lpstr>I FATTORI DI SODDISFAZIONE DELLO SPORTELLO ON LINE</vt:lpstr>
      <vt:lpstr>Diapositiva 115</vt:lpstr>
      <vt:lpstr>Diapositiva 116</vt:lpstr>
      <vt:lpstr>Diapositiva 117</vt:lpstr>
      <vt:lpstr>Diapositiva 118</vt:lpstr>
      <vt:lpstr>Diapositiva 119</vt:lpstr>
      <vt:lpstr>Diapositiva 120</vt:lpstr>
      <vt:lpstr>LA COMUNICAZIONE DELL’AZIENDA /1</vt:lpstr>
      <vt:lpstr>LA COMUNICAZIONE DELL’AZIENDA /2</vt:lpstr>
      <vt:lpstr>Diapositiva 123</vt:lpstr>
      <vt:lpstr>Diapositiva 124</vt:lpstr>
      <vt:lpstr>MOTIVI E MODALITÀ DI CONTATTO /1</vt:lpstr>
      <vt:lpstr>MOTIVI E MODALITÀ DI CONTATTO /2</vt:lpstr>
      <vt:lpstr>Diapositiva 127</vt:lpstr>
      <vt:lpstr>Diapositiva 128</vt:lpstr>
      <vt:lpstr>MOTIVI E MODALITÀ DI CONTATTO /5</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MOTIVI E MODALITÀ DI CONTATTO /1</vt:lpstr>
      <vt:lpstr>MOTIVI E MODALITÀ DI CONTATTO /2</vt:lpstr>
      <vt:lpstr>MOTIVI E MODALITÀ DI CONTATTO /3</vt:lpstr>
      <vt:lpstr>MOTIVI E MODALITÀ DI CONTATTO /4</vt:lpstr>
      <vt:lpstr>MOTIVI E MODALITÀ DI CONTATTO /5</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MOTIVI DI CONTATTO</vt:lpstr>
      <vt:lpstr>MOTIVI DI CONTATTO</vt:lpstr>
      <vt:lpstr>LA GESTIONE DELLA SEGNALAZIONE DEL GUASTO</vt:lpstr>
      <vt:lpstr>Diapositiva 157</vt:lpstr>
      <vt:lpstr>MOTIVI DI CONTATTO </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Piepoli</dc:title>
  <dc:creator/>
  <cp:lastModifiedBy>federica.prianti</cp:lastModifiedBy>
  <cp:revision>3944</cp:revision>
  <cp:lastPrinted>2014-07-08T09:47:46Z</cp:lastPrinted>
  <dcterms:created xsi:type="dcterms:W3CDTF">2011-06-22T21:51:03Z</dcterms:created>
  <dcterms:modified xsi:type="dcterms:W3CDTF">2014-08-08T06:55:08Z</dcterms:modified>
</cp:coreProperties>
</file>