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</p:sldMasterIdLst>
  <p:notesMasterIdLst>
    <p:notesMasterId r:id="rId70"/>
  </p:notesMasterIdLst>
  <p:sldIdLst>
    <p:sldId id="409" r:id="rId2"/>
    <p:sldId id="394" r:id="rId3"/>
    <p:sldId id="410" r:id="rId4"/>
    <p:sldId id="412" r:id="rId5"/>
    <p:sldId id="395" r:id="rId6"/>
    <p:sldId id="381" r:id="rId7"/>
    <p:sldId id="424" r:id="rId8"/>
    <p:sldId id="419" r:id="rId9"/>
    <p:sldId id="425" r:id="rId10"/>
    <p:sldId id="260" r:id="rId11"/>
    <p:sldId id="397" r:id="rId12"/>
    <p:sldId id="262" r:id="rId13"/>
    <p:sldId id="261" r:id="rId14"/>
    <p:sldId id="413" r:id="rId15"/>
    <p:sldId id="360" r:id="rId16"/>
    <p:sldId id="258" r:id="rId17"/>
    <p:sldId id="266" r:id="rId18"/>
    <p:sldId id="365" r:id="rId19"/>
    <p:sldId id="274" r:id="rId20"/>
    <p:sldId id="275" r:id="rId21"/>
    <p:sldId id="421" r:id="rId22"/>
    <p:sldId id="398" r:id="rId23"/>
    <p:sldId id="277" r:id="rId24"/>
    <p:sldId id="278" r:id="rId25"/>
    <p:sldId id="279" r:id="rId26"/>
    <p:sldId id="280" r:id="rId27"/>
    <p:sldId id="366" r:id="rId28"/>
    <p:sldId id="282" r:id="rId29"/>
    <p:sldId id="283" r:id="rId30"/>
    <p:sldId id="284" r:id="rId31"/>
    <p:sldId id="285" r:id="rId32"/>
    <p:sldId id="286" r:id="rId33"/>
    <p:sldId id="287" r:id="rId34"/>
    <p:sldId id="402" r:id="rId35"/>
    <p:sldId id="288" r:id="rId36"/>
    <p:sldId id="289" r:id="rId37"/>
    <p:sldId id="290" r:id="rId38"/>
    <p:sldId id="403" r:id="rId39"/>
    <p:sldId id="392" r:id="rId40"/>
    <p:sldId id="393" r:id="rId41"/>
    <p:sldId id="399" r:id="rId42"/>
    <p:sldId id="291" r:id="rId43"/>
    <p:sldId id="292" r:id="rId44"/>
    <p:sldId id="293" r:id="rId45"/>
    <p:sldId id="374" r:id="rId46"/>
    <p:sldId id="259" r:id="rId47"/>
    <p:sldId id="315" r:id="rId48"/>
    <p:sldId id="355" r:id="rId49"/>
    <p:sldId id="354" r:id="rId50"/>
    <p:sldId id="331" r:id="rId51"/>
    <p:sldId id="329" r:id="rId52"/>
    <p:sldId id="423" r:id="rId53"/>
    <p:sldId id="375" r:id="rId54"/>
    <p:sldId id="296" r:id="rId55"/>
    <p:sldId id="301" r:id="rId56"/>
    <p:sldId id="323" r:id="rId57"/>
    <p:sldId id="404" r:id="rId58"/>
    <p:sldId id="307" r:id="rId59"/>
    <p:sldId id="304" r:id="rId60"/>
    <p:sldId id="312" r:id="rId61"/>
    <p:sldId id="305" r:id="rId62"/>
    <p:sldId id="306" r:id="rId63"/>
    <p:sldId id="405" r:id="rId64"/>
    <p:sldId id="406" r:id="rId65"/>
    <p:sldId id="408" r:id="rId66"/>
    <p:sldId id="340" r:id="rId67"/>
    <p:sldId id="414" r:id="rId68"/>
    <p:sldId id="426" r:id="rId69"/>
  </p:sldIdLst>
  <p:sldSz cx="9144000" cy="6858000" type="screen4x3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  <a:srgbClr val="007DD2"/>
    <a:srgbClr val="5BB9FF"/>
    <a:srgbClr val="C6D9F1"/>
    <a:srgbClr val="00C459"/>
    <a:srgbClr val="70BDFC"/>
    <a:srgbClr val="3366FF"/>
    <a:srgbClr val="BFBFBF"/>
    <a:srgbClr val="B9CDE5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Stile con tema 1 - Colore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3598" autoAdjust="0"/>
    <p:restoredTop sz="86429" autoAdjust="0"/>
  </p:normalViewPr>
  <p:slideViewPr>
    <p:cSldViewPr>
      <p:cViewPr varScale="1">
        <p:scale>
          <a:sx n="109" d="100"/>
          <a:sy n="109" d="100"/>
        </p:scale>
        <p:origin x="39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466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1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6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image" Target="../media/image38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image" Target="../media/image42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image" Target="../media/image45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image" Target="../media/image49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image" Target="../media/image25.e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image" Target="../media/image53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e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image" Target="../media/image58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emf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image" Target="../media/image63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emf"/></Relationships>
</file>

<file path=ppt/drawings/_rels/vmlDrawing29.vml.rels><?xml version="1.0" encoding="UTF-8" standalone="yes"?>
<Relationships xmlns="http://schemas.openxmlformats.org/package/2006/relationships"><Relationship Id="rId2" Type="http://schemas.openxmlformats.org/officeDocument/2006/relationships/image" Target="../media/image68.emf"/><Relationship Id="rId1" Type="http://schemas.openxmlformats.org/officeDocument/2006/relationships/image" Target="../media/image6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emf"/></Relationships>
</file>

<file path=ppt/drawings/_rels/vmlDrawing3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2.emf"/><Relationship Id="rId1" Type="http://schemas.openxmlformats.org/officeDocument/2006/relationships/image" Target="../media/image71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emf"/></Relationships>
</file>

<file path=ppt/drawings/_rels/vmlDrawing34.vml.rels><?xml version="1.0" encoding="UTF-8" standalone="yes"?>
<Relationships xmlns="http://schemas.openxmlformats.org/package/2006/relationships"><Relationship Id="rId2" Type="http://schemas.openxmlformats.org/officeDocument/2006/relationships/image" Target="../media/image75.emf"/><Relationship Id="rId1" Type="http://schemas.openxmlformats.org/officeDocument/2006/relationships/image" Target="../media/image74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7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8.emf"/></Relationships>
</file>

<file path=ppt/drawings/_rels/vmlDrawing37.vml.rels><?xml version="1.0" encoding="UTF-8" standalone="yes"?>
<Relationships xmlns="http://schemas.openxmlformats.org/package/2006/relationships"><Relationship Id="rId2" Type="http://schemas.openxmlformats.org/officeDocument/2006/relationships/image" Target="../media/image81.emf"/><Relationship Id="rId1" Type="http://schemas.openxmlformats.org/officeDocument/2006/relationships/image" Target="../media/image80.emf"/></Relationships>
</file>

<file path=ppt/drawings/_rels/vmlDrawing38.vml.rels><?xml version="1.0" encoding="UTF-8" standalone="yes"?>
<Relationships xmlns="http://schemas.openxmlformats.org/package/2006/relationships"><Relationship Id="rId2" Type="http://schemas.openxmlformats.org/officeDocument/2006/relationships/image" Target="../media/image83.emf"/><Relationship Id="rId1" Type="http://schemas.openxmlformats.org/officeDocument/2006/relationships/image" Target="../media/image82.emf"/></Relationships>
</file>

<file path=ppt/drawings/_rels/vmlDrawing39.vml.rels><?xml version="1.0" encoding="UTF-8" standalone="yes"?>
<Relationships xmlns="http://schemas.openxmlformats.org/package/2006/relationships"><Relationship Id="rId3" Type="http://schemas.openxmlformats.org/officeDocument/2006/relationships/image" Target="../media/image86.emf"/><Relationship Id="rId2" Type="http://schemas.openxmlformats.org/officeDocument/2006/relationships/image" Target="../media/image85.emf"/><Relationship Id="rId1" Type="http://schemas.openxmlformats.org/officeDocument/2006/relationships/image" Target="../media/image84.emf"/><Relationship Id="rId4" Type="http://schemas.openxmlformats.org/officeDocument/2006/relationships/image" Target="../media/image87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image" Target="../media/image28.emf"/></Relationships>
</file>

<file path=ppt/drawings/_rels/vmlDrawing40.vml.rels><?xml version="1.0" encoding="UTF-8" standalone="yes"?>
<Relationships xmlns="http://schemas.openxmlformats.org/package/2006/relationships"><Relationship Id="rId2" Type="http://schemas.openxmlformats.org/officeDocument/2006/relationships/image" Target="../media/image89.emf"/><Relationship Id="rId1" Type="http://schemas.openxmlformats.org/officeDocument/2006/relationships/image" Target="../media/image88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0.emf"/></Relationships>
</file>

<file path=ppt/drawings/_rels/vmlDrawing4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4.emf"/><Relationship Id="rId2" Type="http://schemas.openxmlformats.org/officeDocument/2006/relationships/image" Target="../media/image93.emf"/><Relationship Id="rId1" Type="http://schemas.openxmlformats.org/officeDocument/2006/relationships/image" Target="../media/image92.emf"/></Relationships>
</file>

<file path=ppt/drawings/_rels/vmlDrawing43.vml.rels><?xml version="1.0" encoding="UTF-8" standalone="yes"?>
<Relationships xmlns="http://schemas.openxmlformats.org/package/2006/relationships"><Relationship Id="rId2" Type="http://schemas.openxmlformats.org/officeDocument/2006/relationships/image" Target="../media/image96.emf"/><Relationship Id="rId1" Type="http://schemas.openxmlformats.org/officeDocument/2006/relationships/image" Target="../media/image95.emf"/></Relationships>
</file>

<file path=ppt/drawings/_rels/vmlDrawing44.vml.rels><?xml version="1.0" encoding="UTF-8" standalone="yes"?>
<Relationships xmlns="http://schemas.openxmlformats.org/package/2006/relationships"><Relationship Id="rId2" Type="http://schemas.openxmlformats.org/officeDocument/2006/relationships/image" Target="../media/image98.emf"/><Relationship Id="rId1" Type="http://schemas.openxmlformats.org/officeDocument/2006/relationships/image" Target="../media/image97.e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9.emf"/></Relationships>
</file>

<file path=ppt/drawings/_rels/vmlDrawing4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emf"/><Relationship Id="rId2" Type="http://schemas.openxmlformats.org/officeDocument/2006/relationships/image" Target="../media/image101.emf"/><Relationship Id="rId1" Type="http://schemas.openxmlformats.org/officeDocument/2006/relationships/image" Target="../media/image100.e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3.e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4.emf"/></Relationships>
</file>

<file path=ppt/drawings/_rels/vmlDrawing4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emf"/><Relationship Id="rId1" Type="http://schemas.openxmlformats.org/officeDocument/2006/relationships/image" Target="../media/image10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5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emf"/><Relationship Id="rId2" Type="http://schemas.openxmlformats.org/officeDocument/2006/relationships/image" Target="../media/image108.emf"/><Relationship Id="rId1" Type="http://schemas.openxmlformats.org/officeDocument/2006/relationships/image" Target="../media/image107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image" Target="../media/image3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image" Target="../media/image3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B0E0A7-2A32-410F-BB06-E4B01C4E2235}" type="datetimeFigureOut">
              <a:rPr lang="it-IT" smtClean="0"/>
              <a:pPr/>
              <a:t>26/07/2016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DABACC-9748-495D-BF78-83334263326E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96942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ABACC-9748-495D-BF78-83334263326E}" type="slidenum">
              <a:rPr lang="it-IT" smtClean="0"/>
              <a:pPr/>
              <a:t>31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301741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5955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dirty="0" smtClean="0"/>
          </a:p>
        </p:txBody>
      </p:sp>
      <p:sp>
        <p:nvSpPr>
          <p:cNvPr id="11162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030769-A081-42DE-988A-5C5C1C8E78C7}" type="slidenum">
              <a:rPr lang="it-IT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66</a:t>
            </a:fld>
            <a:endParaRPr lang="it-IT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523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6979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BF0C5E-B0C4-4ECF-9F47-FB56F82BB06D}" type="slidenum">
              <a:rPr lang="it-IT" smtClean="0"/>
              <a:pPr>
                <a:defRPr/>
              </a:pPr>
              <a:t>67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641246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6979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BF0C5E-B0C4-4ECF-9F47-FB56F82BB06D}" type="slidenum">
              <a:rPr lang="it-IT" smtClean="0"/>
              <a:pPr>
                <a:defRPr/>
              </a:pPr>
              <a:t>68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79389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itolo 18"/>
          <p:cNvSpPr>
            <a:spLocks noGrp="1"/>
          </p:cNvSpPr>
          <p:nvPr>
            <p:ph type="title"/>
          </p:nvPr>
        </p:nvSpPr>
        <p:spPr>
          <a:xfrm>
            <a:off x="0" y="115200"/>
            <a:ext cx="8892000" cy="579600"/>
          </a:xfrm>
          <a:prstGeom prst="rect">
            <a:avLst/>
          </a:prstGeom>
        </p:spPr>
        <p:txBody>
          <a:bodyPr vert="horz" lIns="14400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it-IT" sz="3000" kern="1200" spc="-15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Sportel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itolo 18"/>
          <p:cNvSpPr>
            <a:spLocks noGrp="1"/>
          </p:cNvSpPr>
          <p:nvPr>
            <p:ph type="title"/>
          </p:nvPr>
        </p:nvSpPr>
        <p:spPr>
          <a:xfrm>
            <a:off x="0" y="115200"/>
            <a:ext cx="8892000" cy="579600"/>
          </a:xfrm>
          <a:prstGeom prst="rect">
            <a:avLst/>
          </a:prstGeom>
        </p:spPr>
        <p:txBody>
          <a:bodyPr vert="horz" lIns="14400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it-IT" sz="3000" kern="1200" spc="-15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5" name="Text Box 119"/>
          <p:cNvSpPr txBox="1">
            <a:spLocks noChangeArrowheads="1"/>
          </p:cNvSpPr>
          <p:nvPr userDrawn="1"/>
        </p:nvSpPr>
        <p:spPr bwMode="auto">
          <a:xfrm>
            <a:off x="6193459" y="0"/>
            <a:ext cx="1914236" cy="3012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lIns="90000" tIns="46800" rIns="90000" bIns="46800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it-IT" sz="1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Tahoma" pitchFamily="34" charset="0"/>
              </a:rPr>
              <a:t>Sportello</a:t>
            </a:r>
          </a:p>
        </p:txBody>
      </p:sp>
      <p:cxnSp>
        <p:nvCxnSpPr>
          <p:cNvPr id="6" name="Connettore 1 5"/>
          <p:cNvCxnSpPr/>
          <p:nvPr userDrawn="1"/>
        </p:nvCxnSpPr>
        <p:spPr>
          <a:xfrm>
            <a:off x="6156176" y="0"/>
            <a:ext cx="0" cy="47667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5 Sportell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itolo 18"/>
          <p:cNvSpPr>
            <a:spLocks noGrp="1"/>
          </p:cNvSpPr>
          <p:nvPr>
            <p:ph type="title"/>
          </p:nvPr>
        </p:nvSpPr>
        <p:spPr>
          <a:xfrm>
            <a:off x="0" y="115200"/>
            <a:ext cx="8892000" cy="579600"/>
          </a:xfrm>
          <a:prstGeom prst="rect">
            <a:avLst/>
          </a:prstGeom>
        </p:spPr>
        <p:txBody>
          <a:bodyPr vert="horz" lIns="14400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it-IT" sz="3000" kern="1200" spc="-15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5" name="Text Box 119"/>
          <p:cNvSpPr txBox="1">
            <a:spLocks noChangeArrowheads="1"/>
          </p:cNvSpPr>
          <p:nvPr userDrawn="1"/>
        </p:nvSpPr>
        <p:spPr bwMode="auto">
          <a:xfrm>
            <a:off x="6193459" y="0"/>
            <a:ext cx="1914236" cy="3012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lIns="90000" tIns="46800" rIns="90000" bIns="46800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it-IT" sz="1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Tahoma" pitchFamily="34" charset="0"/>
              </a:rPr>
              <a:t>Sportello</a:t>
            </a:r>
          </a:p>
        </p:txBody>
      </p:sp>
      <p:cxnSp>
        <p:nvCxnSpPr>
          <p:cNvPr id="6" name="Connettore 1 5"/>
          <p:cNvCxnSpPr/>
          <p:nvPr userDrawn="1"/>
        </p:nvCxnSpPr>
        <p:spPr>
          <a:xfrm>
            <a:off x="6156176" y="0"/>
            <a:ext cx="0" cy="47667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6" descr="http://www.unicas.it/var/ezwebin_site/storage/images/media/images/jp_sportello/42285-1-ita-IT/jp_sportello_articolo.png"/>
          <p:cNvPicPr>
            <a:picLocks noChangeAspect="1" noChangeArrowheads="1"/>
          </p:cNvPicPr>
          <p:nvPr userDrawn="1"/>
        </p:nvPicPr>
        <p:blipFill>
          <a:blip r:embed="rId2" cstate="print"/>
          <a:srcRect r="37001"/>
          <a:stretch>
            <a:fillRect/>
          </a:stretch>
        </p:blipFill>
        <p:spPr bwMode="auto">
          <a:xfrm>
            <a:off x="6752336" y="313870"/>
            <a:ext cx="355736" cy="3269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Sportello on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itolo 18"/>
          <p:cNvSpPr>
            <a:spLocks noGrp="1"/>
          </p:cNvSpPr>
          <p:nvPr>
            <p:ph type="title"/>
          </p:nvPr>
        </p:nvSpPr>
        <p:spPr>
          <a:xfrm>
            <a:off x="0" y="115200"/>
            <a:ext cx="8892000" cy="579600"/>
          </a:xfrm>
          <a:prstGeom prst="rect">
            <a:avLst/>
          </a:prstGeom>
        </p:spPr>
        <p:txBody>
          <a:bodyPr vert="horz" lIns="14400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it-IT" sz="3000" kern="1200" spc="-15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5" name="Text Box 119"/>
          <p:cNvSpPr txBox="1">
            <a:spLocks noChangeArrowheads="1"/>
          </p:cNvSpPr>
          <p:nvPr userDrawn="1"/>
        </p:nvSpPr>
        <p:spPr bwMode="auto">
          <a:xfrm>
            <a:off x="6193459" y="0"/>
            <a:ext cx="1914236" cy="3012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lIns="90000" tIns="46800" rIns="90000" bIns="46800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it-IT" sz="1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Tahoma" pitchFamily="34" charset="0"/>
              </a:rPr>
              <a:t>Sportello online</a:t>
            </a:r>
          </a:p>
        </p:txBody>
      </p:sp>
      <p:cxnSp>
        <p:nvCxnSpPr>
          <p:cNvPr id="6" name="Connettore 1 5"/>
          <p:cNvCxnSpPr/>
          <p:nvPr userDrawn="1"/>
        </p:nvCxnSpPr>
        <p:spPr>
          <a:xfrm>
            <a:off x="6156176" y="0"/>
            <a:ext cx="0" cy="47667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o intern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itolo 18"/>
          <p:cNvSpPr>
            <a:spLocks noGrp="1"/>
          </p:cNvSpPr>
          <p:nvPr>
            <p:ph type="title"/>
          </p:nvPr>
        </p:nvSpPr>
        <p:spPr>
          <a:xfrm>
            <a:off x="0" y="115200"/>
            <a:ext cx="8892000" cy="579600"/>
          </a:xfrm>
          <a:prstGeom prst="rect">
            <a:avLst/>
          </a:prstGeom>
        </p:spPr>
        <p:txBody>
          <a:bodyPr vert="horz" lIns="14400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it-IT" sz="3000" kern="1200" spc="-15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8" name="Text Box 119"/>
          <p:cNvSpPr txBox="1">
            <a:spLocks noChangeArrowheads="1"/>
          </p:cNvSpPr>
          <p:nvPr userDrawn="1"/>
        </p:nvSpPr>
        <p:spPr bwMode="auto">
          <a:xfrm>
            <a:off x="6193459" y="2717"/>
            <a:ext cx="1914236" cy="3012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lIns="90000" tIns="46800" rIns="90000" bIns="46800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it-IT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Sito internet</a:t>
            </a:r>
            <a:endParaRPr lang="it-IT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cxnSp>
        <p:nvCxnSpPr>
          <p:cNvPr id="9" name="Connettore 1 8"/>
          <p:cNvCxnSpPr/>
          <p:nvPr userDrawn="1"/>
        </p:nvCxnSpPr>
        <p:spPr>
          <a:xfrm>
            <a:off x="6156176" y="-16626"/>
            <a:ext cx="0" cy="47667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http://atlantic.mvcdn.com/wp-content/uploads/2012/08/water_572238684.jpg"/>
          <p:cNvPicPr>
            <a:picLocks noChangeAspect="1" noChangeArrowheads="1"/>
          </p:cNvPicPr>
          <p:nvPr userDrawn="1"/>
        </p:nvPicPr>
        <p:blipFill>
          <a:blip r:embed="rId2" cstate="print"/>
          <a:srcRect t="89342"/>
          <a:stretch>
            <a:fillRect/>
          </a:stretch>
        </p:blipFill>
        <p:spPr bwMode="auto">
          <a:xfrm>
            <a:off x="0" y="6457661"/>
            <a:ext cx="9144000" cy="400339"/>
          </a:xfrm>
          <a:prstGeom prst="rect">
            <a:avLst/>
          </a:prstGeom>
          <a:noFill/>
        </p:spPr>
      </p:pic>
      <p:sp>
        <p:nvSpPr>
          <p:cNvPr id="4" name="Ovale 3"/>
          <p:cNvSpPr/>
          <p:nvPr userDrawn="1"/>
        </p:nvSpPr>
        <p:spPr>
          <a:xfrm>
            <a:off x="8316416" y="6525344"/>
            <a:ext cx="288032" cy="21602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it-IT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Ovale 4"/>
          <p:cNvSpPr/>
          <p:nvPr userDrawn="1"/>
        </p:nvSpPr>
        <p:spPr>
          <a:xfrm>
            <a:off x="8159337" y="6453336"/>
            <a:ext cx="288032" cy="21602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it-IT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Ovale 5"/>
          <p:cNvSpPr/>
          <p:nvPr userDrawn="1"/>
        </p:nvSpPr>
        <p:spPr>
          <a:xfrm>
            <a:off x="8113455" y="6623478"/>
            <a:ext cx="288032" cy="21602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it-IT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Ovale 6"/>
          <p:cNvSpPr/>
          <p:nvPr userDrawn="1"/>
        </p:nvSpPr>
        <p:spPr>
          <a:xfrm>
            <a:off x="7956376" y="6551470"/>
            <a:ext cx="288032" cy="21602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it-IT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e 7"/>
          <p:cNvSpPr/>
          <p:nvPr userDrawn="1"/>
        </p:nvSpPr>
        <p:spPr>
          <a:xfrm>
            <a:off x="7969439" y="6597352"/>
            <a:ext cx="288032" cy="21602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it-IT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Ovale 8"/>
          <p:cNvSpPr/>
          <p:nvPr userDrawn="1"/>
        </p:nvSpPr>
        <p:spPr>
          <a:xfrm>
            <a:off x="8133211" y="6453336"/>
            <a:ext cx="288032" cy="21602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it-IT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Ovale 9"/>
          <p:cNvSpPr/>
          <p:nvPr userDrawn="1"/>
        </p:nvSpPr>
        <p:spPr>
          <a:xfrm>
            <a:off x="8252792" y="6407454"/>
            <a:ext cx="288032" cy="21602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it-IT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" contrast="80000"/>
          </a:blip>
          <a:srcRect/>
          <a:stretch>
            <a:fillRect/>
          </a:stretch>
        </p:blipFill>
        <p:spPr bwMode="auto">
          <a:xfrm>
            <a:off x="7938331" y="6438684"/>
            <a:ext cx="792088" cy="456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7" descr="http://www.romasimetteinluce.com/wp-content/uploads/2013/12/Logo-acea1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0207" y="6299586"/>
            <a:ext cx="545341" cy="571943"/>
          </a:xfrm>
          <a:prstGeom prst="rect">
            <a:avLst/>
          </a:prstGeom>
          <a:noFill/>
        </p:spPr>
      </p:pic>
      <p:sp>
        <p:nvSpPr>
          <p:cNvPr id="13" name="CasellaDiTesto 12"/>
          <p:cNvSpPr txBox="1"/>
          <p:nvPr userDrawn="1"/>
        </p:nvSpPr>
        <p:spPr>
          <a:xfrm>
            <a:off x="501866" y="6608385"/>
            <a:ext cx="288032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t-IT" sz="1200" dirty="0" smtClean="0">
                <a:solidFill>
                  <a:schemeClr val="tx1"/>
                </a:solidFill>
              </a:rPr>
              <a:t>Affari Istituzionali</a:t>
            </a:r>
            <a:endParaRPr lang="it-IT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pito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://atlantic.mvcdn.com/wp-content/uploads/2012/08/water_572238684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303729"/>
            <a:ext cx="9144000" cy="253361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itolo 18"/>
          <p:cNvSpPr>
            <a:spLocks noGrp="1"/>
          </p:cNvSpPr>
          <p:nvPr>
            <p:ph type="title"/>
          </p:nvPr>
        </p:nvSpPr>
        <p:spPr>
          <a:xfrm>
            <a:off x="0" y="115200"/>
            <a:ext cx="8892000" cy="579600"/>
          </a:xfrm>
          <a:prstGeom prst="rect">
            <a:avLst/>
          </a:prstGeom>
        </p:spPr>
        <p:txBody>
          <a:bodyPr vert="horz" lIns="14400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it-IT" sz="3000" kern="1200" spc="-15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grpSp>
        <p:nvGrpSpPr>
          <p:cNvPr id="3" name="Gruppo 2"/>
          <p:cNvGrpSpPr/>
          <p:nvPr userDrawn="1"/>
        </p:nvGrpSpPr>
        <p:grpSpPr>
          <a:xfrm>
            <a:off x="6660232" y="128207"/>
            <a:ext cx="616566" cy="436124"/>
            <a:chOff x="6732320" y="128207"/>
            <a:chExt cx="616566" cy="436124"/>
          </a:xfrm>
        </p:grpSpPr>
        <p:pic>
          <p:nvPicPr>
            <p:cNvPr id="4" name="Immagine 3" descr="graph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43078" y="137108"/>
              <a:ext cx="605808" cy="427223"/>
            </a:xfrm>
            <a:prstGeom prst="rect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</p:pic>
        <p:sp>
          <p:nvSpPr>
            <p:cNvPr id="5" name="CasellaDiTesto 4"/>
            <p:cNvSpPr txBox="1"/>
            <p:nvPr/>
          </p:nvSpPr>
          <p:spPr bwMode="auto">
            <a:xfrm>
              <a:off x="6732320" y="128207"/>
              <a:ext cx="612000" cy="196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rtlCol="0">
              <a:spAutoFit/>
            </a:bodyPr>
            <a:lstStyle/>
            <a:p>
              <a:pPr defTabSz="384175">
                <a:lnSpc>
                  <a:spcPts val="800"/>
                </a:lnSpc>
                <a:buClr>
                  <a:srgbClr val="FF3300"/>
                </a:buClr>
                <a:tabLst>
                  <a:tab pos="863600" algn="l"/>
                  <a:tab pos="1341438" algn="l"/>
                  <a:tab pos="1798638" algn="l"/>
                  <a:tab pos="2332038" algn="l"/>
                  <a:tab pos="2768600" algn="l"/>
                  <a:tab pos="3322638" algn="l"/>
                  <a:tab pos="3763963" algn="l"/>
                  <a:tab pos="4221163" algn="l"/>
                  <a:tab pos="4664075" algn="l"/>
                  <a:tab pos="5197475" algn="l"/>
                  <a:tab pos="5745163" algn="l"/>
                  <a:tab pos="6278563" algn="l"/>
                  <a:tab pos="6904038" algn="l"/>
                  <a:tab pos="7437438" algn="l"/>
                  <a:tab pos="7894638" algn="l"/>
                  <a:tab pos="7985125" algn="l"/>
                  <a:tab pos="8335963" algn="l"/>
                  <a:tab pos="8793163" algn="l"/>
                  <a:tab pos="8975725" algn="l"/>
                </a:tabLst>
              </a:pPr>
              <a:r>
                <a:rPr lang="it-IT" sz="800" dirty="0">
                  <a:solidFill>
                    <a:prstClr val="white">
                      <a:lumMod val="50000"/>
                    </a:prstClr>
                  </a:solidFill>
                </a:rPr>
                <a:t>Trend </a:t>
              </a: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Genera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itolo 18"/>
          <p:cNvSpPr>
            <a:spLocks noGrp="1"/>
          </p:cNvSpPr>
          <p:nvPr>
            <p:ph type="title"/>
          </p:nvPr>
        </p:nvSpPr>
        <p:spPr>
          <a:xfrm>
            <a:off x="0" y="115200"/>
            <a:ext cx="8892000" cy="579600"/>
          </a:xfrm>
          <a:prstGeom prst="rect">
            <a:avLst/>
          </a:prstGeom>
        </p:spPr>
        <p:txBody>
          <a:bodyPr vert="horz" lIns="14400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it-IT" sz="3000" kern="1200" spc="-15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10" name="Text Box 119"/>
          <p:cNvSpPr txBox="1">
            <a:spLocks noChangeArrowheads="1"/>
          </p:cNvSpPr>
          <p:nvPr userDrawn="1"/>
        </p:nvSpPr>
        <p:spPr bwMode="auto">
          <a:xfrm>
            <a:off x="6193459" y="0"/>
            <a:ext cx="1914236" cy="537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lIns="90000" tIns="46800" rIns="90000" bIns="46800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it-IT" sz="1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Tahoma" pitchFamily="34" charset="0"/>
              </a:rPr>
              <a:t>Utenza</a:t>
            </a:r>
          </a:p>
          <a:p>
            <a:pPr>
              <a:lnSpc>
                <a:spcPct val="120000"/>
              </a:lnSpc>
              <a:defRPr/>
            </a:pPr>
            <a:r>
              <a:rPr lang="it-IT" sz="1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Tahoma" pitchFamily="34" charset="0"/>
              </a:rPr>
              <a:t>generale</a:t>
            </a:r>
          </a:p>
        </p:txBody>
      </p:sp>
      <p:cxnSp>
        <p:nvCxnSpPr>
          <p:cNvPr id="11" name="Connettore 1 10"/>
          <p:cNvCxnSpPr/>
          <p:nvPr userDrawn="1"/>
        </p:nvCxnSpPr>
        <p:spPr>
          <a:xfrm>
            <a:off x="6156176" y="0"/>
            <a:ext cx="0" cy="47667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spetti tecni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itolo 18"/>
          <p:cNvSpPr>
            <a:spLocks noGrp="1"/>
          </p:cNvSpPr>
          <p:nvPr>
            <p:ph type="title"/>
          </p:nvPr>
        </p:nvSpPr>
        <p:spPr>
          <a:xfrm>
            <a:off x="0" y="115200"/>
            <a:ext cx="8892000" cy="579600"/>
          </a:xfrm>
          <a:prstGeom prst="rect">
            <a:avLst/>
          </a:prstGeom>
        </p:spPr>
        <p:txBody>
          <a:bodyPr vert="horz" lIns="14400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it-IT" sz="3000" kern="1200" spc="-15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5" name="Text Box 119"/>
          <p:cNvSpPr txBox="1">
            <a:spLocks noChangeArrowheads="1"/>
          </p:cNvSpPr>
          <p:nvPr userDrawn="1"/>
        </p:nvSpPr>
        <p:spPr bwMode="auto">
          <a:xfrm>
            <a:off x="6193459" y="2717"/>
            <a:ext cx="1914236" cy="3012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lIns="90000" tIns="46800" rIns="90000" bIns="46800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it-IT" sz="1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Tahoma" pitchFamily="34" charset="0"/>
              </a:rPr>
              <a:t>Aspetti tecnici</a:t>
            </a:r>
            <a:endParaRPr lang="it-IT" sz="1200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Tahoma" pitchFamily="34" charset="0"/>
            </a:endParaRPr>
          </a:p>
        </p:txBody>
      </p:sp>
      <p:cxnSp>
        <p:nvCxnSpPr>
          <p:cNvPr id="6" name="Connettore 1 5"/>
          <p:cNvCxnSpPr/>
          <p:nvPr userDrawn="1"/>
        </p:nvCxnSpPr>
        <p:spPr>
          <a:xfrm>
            <a:off x="6156176" y="-16626"/>
            <a:ext cx="0" cy="47667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ttur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itolo 18"/>
          <p:cNvSpPr>
            <a:spLocks noGrp="1"/>
          </p:cNvSpPr>
          <p:nvPr>
            <p:ph type="title"/>
          </p:nvPr>
        </p:nvSpPr>
        <p:spPr>
          <a:xfrm>
            <a:off x="0" y="115200"/>
            <a:ext cx="8892000" cy="579600"/>
          </a:xfrm>
          <a:prstGeom prst="rect">
            <a:avLst/>
          </a:prstGeom>
        </p:spPr>
        <p:txBody>
          <a:bodyPr vert="horz" lIns="14400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it-IT" sz="3000" kern="1200" spc="-15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5" name="Text Box 119"/>
          <p:cNvSpPr txBox="1">
            <a:spLocks noChangeArrowheads="1"/>
          </p:cNvSpPr>
          <p:nvPr userDrawn="1"/>
        </p:nvSpPr>
        <p:spPr bwMode="auto">
          <a:xfrm>
            <a:off x="6193459" y="2717"/>
            <a:ext cx="1914236" cy="3012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lIns="90000" tIns="46800" rIns="90000" bIns="46800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it-IT" sz="1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Tahoma" pitchFamily="34" charset="0"/>
              </a:rPr>
              <a:t>Fatturazione</a:t>
            </a:r>
            <a:endParaRPr lang="it-IT" sz="1200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Tahoma" pitchFamily="34" charset="0"/>
            </a:endParaRPr>
          </a:p>
        </p:txBody>
      </p:sp>
      <p:cxnSp>
        <p:nvCxnSpPr>
          <p:cNvPr id="6" name="Connettore 1 5"/>
          <p:cNvCxnSpPr/>
          <p:nvPr userDrawn="1"/>
        </p:nvCxnSpPr>
        <p:spPr>
          <a:xfrm>
            <a:off x="6156176" y="-16626"/>
            <a:ext cx="0" cy="47667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egnalazione gua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itolo 18"/>
          <p:cNvSpPr>
            <a:spLocks noGrp="1"/>
          </p:cNvSpPr>
          <p:nvPr>
            <p:ph type="title"/>
          </p:nvPr>
        </p:nvSpPr>
        <p:spPr>
          <a:xfrm>
            <a:off x="0" y="115200"/>
            <a:ext cx="8892000" cy="579600"/>
          </a:xfrm>
          <a:prstGeom prst="rect">
            <a:avLst/>
          </a:prstGeom>
        </p:spPr>
        <p:txBody>
          <a:bodyPr vert="horz" lIns="14400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it-IT" sz="3000" kern="1200" spc="-15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5" name="Text Box 119"/>
          <p:cNvSpPr txBox="1">
            <a:spLocks noChangeArrowheads="1"/>
          </p:cNvSpPr>
          <p:nvPr userDrawn="1"/>
        </p:nvSpPr>
        <p:spPr bwMode="auto">
          <a:xfrm>
            <a:off x="6193459" y="0"/>
            <a:ext cx="1914236" cy="52283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lIns="90000" tIns="46800" rIns="90000" bIns="46800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it-IT" sz="1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Tahoma" pitchFamily="34" charset="0"/>
              </a:rPr>
              <a:t>Segnalazione </a:t>
            </a:r>
          </a:p>
          <a:p>
            <a:pPr>
              <a:lnSpc>
                <a:spcPct val="120000"/>
              </a:lnSpc>
              <a:defRPr/>
            </a:pPr>
            <a:r>
              <a:rPr lang="it-IT" sz="1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Tahoma" pitchFamily="34" charset="0"/>
              </a:rPr>
              <a:t>guasti</a:t>
            </a:r>
            <a:endParaRPr lang="it-IT" sz="1200" dirty="0"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cxnSp>
        <p:nvCxnSpPr>
          <p:cNvPr id="6" name="Connettore 1 5"/>
          <p:cNvCxnSpPr/>
          <p:nvPr userDrawn="1"/>
        </p:nvCxnSpPr>
        <p:spPr>
          <a:xfrm>
            <a:off x="6156176" y="0"/>
            <a:ext cx="0" cy="47667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ntervento tecn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itolo 18"/>
          <p:cNvSpPr>
            <a:spLocks noGrp="1"/>
          </p:cNvSpPr>
          <p:nvPr>
            <p:ph type="title"/>
          </p:nvPr>
        </p:nvSpPr>
        <p:spPr>
          <a:xfrm>
            <a:off x="0" y="115200"/>
            <a:ext cx="8892000" cy="579600"/>
          </a:xfrm>
          <a:prstGeom prst="rect">
            <a:avLst/>
          </a:prstGeom>
        </p:spPr>
        <p:txBody>
          <a:bodyPr vert="horz" lIns="14400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it-IT" sz="3000" kern="1200" spc="-15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8" name="Text Box 119"/>
          <p:cNvSpPr txBox="1">
            <a:spLocks noChangeArrowheads="1"/>
          </p:cNvSpPr>
          <p:nvPr userDrawn="1"/>
        </p:nvSpPr>
        <p:spPr bwMode="auto">
          <a:xfrm>
            <a:off x="6193459" y="0"/>
            <a:ext cx="1914236" cy="537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lIns="90000" tIns="46800" rIns="90000" bIns="46800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it-IT" sz="1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Tahoma" pitchFamily="34" charset="0"/>
              </a:rPr>
              <a:t>Intervento </a:t>
            </a:r>
          </a:p>
          <a:p>
            <a:pPr>
              <a:lnSpc>
                <a:spcPct val="120000"/>
              </a:lnSpc>
              <a:defRPr/>
            </a:pPr>
            <a:r>
              <a:rPr lang="it-IT" sz="1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Tahoma" pitchFamily="34" charset="0"/>
              </a:rPr>
              <a:t>tecnico</a:t>
            </a:r>
          </a:p>
        </p:txBody>
      </p:sp>
      <p:cxnSp>
        <p:nvCxnSpPr>
          <p:cNvPr id="9" name="Connettore 1 8"/>
          <p:cNvCxnSpPr/>
          <p:nvPr userDrawn="1"/>
        </p:nvCxnSpPr>
        <p:spPr>
          <a:xfrm>
            <a:off x="6156176" y="0"/>
            <a:ext cx="0" cy="47667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Numero Verde Comm.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itolo 18"/>
          <p:cNvSpPr>
            <a:spLocks noGrp="1"/>
          </p:cNvSpPr>
          <p:nvPr>
            <p:ph type="title"/>
          </p:nvPr>
        </p:nvSpPr>
        <p:spPr>
          <a:xfrm>
            <a:off x="0" y="115200"/>
            <a:ext cx="8892000" cy="579600"/>
          </a:xfrm>
          <a:prstGeom prst="rect">
            <a:avLst/>
          </a:prstGeom>
        </p:spPr>
        <p:txBody>
          <a:bodyPr vert="horz" lIns="14400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it-IT" sz="3000" kern="1200" spc="-15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5" name="Text Box 119"/>
          <p:cNvSpPr txBox="1">
            <a:spLocks noChangeArrowheads="1"/>
          </p:cNvSpPr>
          <p:nvPr userDrawn="1"/>
        </p:nvSpPr>
        <p:spPr bwMode="auto">
          <a:xfrm>
            <a:off x="6193459" y="0"/>
            <a:ext cx="1914236" cy="537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lIns="90000" tIns="46800" rIns="90000" bIns="46800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it-IT" sz="1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Tahoma" pitchFamily="34" charset="0"/>
              </a:rPr>
              <a:t>Numero Verde</a:t>
            </a:r>
          </a:p>
          <a:p>
            <a:pPr>
              <a:lnSpc>
                <a:spcPct val="120000"/>
              </a:lnSpc>
              <a:defRPr/>
            </a:pPr>
            <a:r>
              <a:rPr lang="it-IT" sz="1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Tahoma" pitchFamily="34" charset="0"/>
              </a:rPr>
              <a:t>Commerciale</a:t>
            </a:r>
          </a:p>
        </p:txBody>
      </p:sp>
      <p:cxnSp>
        <p:nvCxnSpPr>
          <p:cNvPr id="6" name="Connettore 1 5"/>
          <p:cNvCxnSpPr/>
          <p:nvPr userDrawn="1"/>
        </p:nvCxnSpPr>
        <p:spPr>
          <a:xfrm>
            <a:off x="6156176" y="0"/>
            <a:ext cx="0" cy="47667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NV Commercial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itolo 18"/>
          <p:cNvSpPr>
            <a:spLocks noGrp="1"/>
          </p:cNvSpPr>
          <p:nvPr>
            <p:ph type="title"/>
          </p:nvPr>
        </p:nvSpPr>
        <p:spPr>
          <a:xfrm>
            <a:off x="0" y="115200"/>
            <a:ext cx="8892000" cy="579600"/>
          </a:xfrm>
          <a:prstGeom prst="rect">
            <a:avLst/>
          </a:prstGeom>
        </p:spPr>
        <p:txBody>
          <a:bodyPr vert="horz" lIns="14400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it-IT" sz="3000" kern="1200" spc="-15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8" name="Text Box 119"/>
          <p:cNvSpPr txBox="1">
            <a:spLocks noChangeArrowheads="1"/>
          </p:cNvSpPr>
          <p:nvPr userDrawn="1"/>
        </p:nvSpPr>
        <p:spPr bwMode="auto">
          <a:xfrm>
            <a:off x="6121451" y="0"/>
            <a:ext cx="1914236" cy="3012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lIns="90000" tIns="46800" rIns="90000" bIns="46800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it-IT" sz="1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Tahoma" pitchFamily="34" charset="0"/>
              </a:rPr>
              <a:t>NV Commerciale</a:t>
            </a:r>
          </a:p>
        </p:txBody>
      </p:sp>
      <p:cxnSp>
        <p:nvCxnSpPr>
          <p:cNvPr id="9" name="Connettore 1 8"/>
          <p:cNvCxnSpPr/>
          <p:nvPr userDrawn="1"/>
        </p:nvCxnSpPr>
        <p:spPr>
          <a:xfrm>
            <a:off x="6084168" y="0"/>
            <a:ext cx="0" cy="47667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6" descr="http://www.drogbaster.it/numero-verde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332656"/>
            <a:ext cx="346710" cy="34671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http://atlantic.mvcdn.com/wp-content/uploads/2012/08/water_572238684.jpg"/>
          <p:cNvPicPr>
            <a:picLocks noChangeAspect="1" noChangeArrowheads="1"/>
          </p:cNvPicPr>
          <p:nvPr userDrawn="1"/>
        </p:nvPicPr>
        <p:blipFill>
          <a:blip r:embed="rId17" cstate="print"/>
          <a:srcRect t="89342"/>
          <a:stretch>
            <a:fillRect/>
          </a:stretch>
        </p:blipFill>
        <p:spPr bwMode="auto">
          <a:xfrm>
            <a:off x="0" y="6457661"/>
            <a:ext cx="9144000" cy="400339"/>
          </a:xfrm>
          <a:prstGeom prst="rect">
            <a:avLst/>
          </a:prstGeom>
          <a:noFill/>
        </p:spPr>
      </p:pic>
      <p:cxnSp>
        <p:nvCxnSpPr>
          <p:cNvPr id="10" name="Connettore 1 9"/>
          <p:cNvCxnSpPr/>
          <p:nvPr userDrawn="1"/>
        </p:nvCxnSpPr>
        <p:spPr>
          <a:xfrm>
            <a:off x="-8376" y="735232"/>
            <a:ext cx="9180000" cy="0"/>
          </a:xfrm>
          <a:prstGeom prst="line">
            <a:avLst/>
          </a:prstGeom>
          <a:ln w="25400" cmpd="thickThin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8" descr="http://www.maremmanews.it/gallery3/var/resizes/2013/Logo_FIORA.jpg"/>
          <p:cNvPicPr>
            <a:picLocks noChangeAspect="1" noChangeArrowheads="1"/>
          </p:cNvPicPr>
          <p:nvPr userDrawn="1"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24750" y="28136"/>
            <a:ext cx="1619250" cy="504825"/>
          </a:xfrm>
          <a:prstGeom prst="rect">
            <a:avLst/>
          </a:prstGeom>
          <a:noFill/>
        </p:spPr>
      </p:pic>
      <p:sp>
        <p:nvSpPr>
          <p:cNvPr id="13" name="CasellaDiTesto 12"/>
          <p:cNvSpPr txBox="1"/>
          <p:nvPr userDrawn="1"/>
        </p:nvSpPr>
        <p:spPr>
          <a:xfrm>
            <a:off x="6352081" y="399579"/>
            <a:ext cx="2134800" cy="363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fld id="{D41D86F1-EB93-4FA9-9F39-10A6292A5E43}" type="slidenum">
              <a:rPr lang="it-IT" sz="1400" kern="1200" smtClean="0">
                <a:solidFill>
                  <a:srgbClr val="39527B"/>
                </a:solidFill>
                <a:latin typeface="+mn-lt"/>
                <a:ea typeface="+mn-ea"/>
                <a:cs typeface="+mn-cs"/>
              </a:rPr>
              <a:pPr algn="r"/>
              <a:t>‹N›</a:t>
            </a:fld>
            <a:endParaRPr lang="it-IT" sz="1400" kern="1200" dirty="0" smtClean="0">
              <a:solidFill>
                <a:srgbClr val="39527B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0" name="Ovale 19"/>
          <p:cNvSpPr/>
          <p:nvPr userDrawn="1"/>
        </p:nvSpPr>
        <p:spPr>
          <a:xfrm>
            <a:off x="8316416" y="6525344"/>
            <a:ext cx="288032" cy="21602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it-IT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2" name="Ovale 21"/>
          <p:cNvSpPr/>
          <p:nvPr userDrawn="1"/>
        </p:nvSpPr>
        <p:spPr>
          <a:xfrm>
            <a:off x="8159337" y="6453336"/>
            <a:ext cx="288032" cy="21602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it-IT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3" name="Ovale 22"/>
          <p:cNvSpPr/>
          <p:nvPr userDrawn="1"/>
        </p:nvSpPr>
        <p:spPr>
          <a:xfrm>
            <a:off x="8113455" y="6623478"/>
            <a:ext cx="288032" cy="21602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it-IT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Ovale 23"/>
          <p:cNvSpPr/>
          <p:nvPr userDrawn="1"/>
        </p:nvSpPr>
        <p:spPr>
          <a:xfrm>
            <a:off x="7956376" y="6551470"/>
            <a:ext cx="288032" cy="21602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it-IT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Ovale 14"/>
          <p:cNvSpPr/>
          <p:nvPr userDrawn="1"/>
        </p:nvSpPr>
        <p:spPr>
          <a:xfrm>
            <a:off x="7969439" y="6597352"/>
            <a:ext cx="288032" cy="21602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it-IT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Ovale 15"/>
          <p:cNvSpPr/>
          <p:nvPr userDrawn="1"/>
        </p:nvSpPr>
        <p:spPr>
          <a:xfrm>
            <a:off x="8133211" y="6453336"/>
            <a:ext cx="288032" cy="21602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it-IT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Ovale 17"/>
          <p:cNvSpPr/>
          <p:nvPr userDrawn="1"/>
        </p:nvSpPr>
        <p:spPr>
          <a:xfrm>
            <a:off x="8252792" y="6407454"/>
            <a:ext cx="288032" cy="21602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it-IT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1" name="Picture 3"/>
          <p:cNvPicPr>
            <a:picLocks noChangeAspect="1" noChangeArrowheads="1"/>
          </p:cNvPicPr>
          <p:nvPr userDrawn="1"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" contrast="80000"/>
          </a:blip>
          <a:srcRect/>
          <a:stretch>
            <a:fillRect/>
          </a:stretch>
        </p:blipFill>
        <p:spPr bwMode="auto">
          <a:xfrm>
            <a:off x="7938331" y="6438684"/>
            <a:ext cx="792088" cy="456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7" descr="http://www.romasimetteinluce.com/wp-content/uploads/2013/12/Logo-acea1.png"/>
          <p:cNvPicPr>
            <a:picLocks noChangeAspect="1" noChangeArrowheads="1"/>
          </p:cNvPicPr>
          <p:nvPr userDrawn="1"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110207" y="6299586"/>
            <a:ext cx="545341" cy="571943"/>
          </a:xfrm>
          <a:prstGeom prst="rect">
            <a:avLst/>
          </a:prstGeom>
          <a:noFill/>
        </p:spPr>
      </p:pic>
      <p:sp>
        <p:nvSpPr>
          <p:cNvPr id="25" name="CasellaDiTesto 24"/>
          <p:cNvSpPr txBox="1"/>
          <p:nvPr userDrawn="1"/>
        </p:nvSpPr>
        <p:spPr>
          <a:xfrm>
            <a:off x="501866" y="6608385"/>
            <a:ext cx="288032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t-IT" sz="1200" dirty="0" smtClean="0">
                <a:solidFill>
                  <a:schemeClr val="tx1"/>
                </a:solidFill>
              </a:rPr>
              <a:t>Affari Istituzionali</a:t>
            </a:r>
            <a:endParaRPr lang="it-IT" sz="1200" dirty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80" r:id="rId2"/>
    <p:sldLayoutId id="2147483671" r:id="rId3"/>
    <p:sldLayoutId id="2147483681" r:id="rId4"/>
    <p:sldLayoutId id="2147483682" r:id="rId5"/>
    <p:sldLayoutId id="2147483672" r:id="rId6"/>
    <p:sldLayoutId id="2147483673" r:id="rId7"/>
    <p:sldLayoutId id="2147483674" r:id="rId8"/>
    <p:sldLayoutId id="2147483684" r:id="rId9"/>
    <p:sldLayoutId id="2147483675" r:id="rId10"/>
    <p:sldLayoutId id="2147483685" r:id="rId11"/>
    <p:sldLayoutId id="2147483676" r:id="rId12"/>
    <p:sldLayoutId id="2147483683" r:id="rId13"/>
    <p:sldLayoutId id="2147483655" r:id="rId14"/>
    <p:sldLayoutId id="2147483679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png"/><Relationship Id="rId11" Type="http://schemas.openxmlformats.org/officeDocument/2006/relationships/image" Target="../media/image2.jpeg"/><Relationship Id="rId5" Type="http://schemas.openxmlformats.org/officeDocument/2006/relationships/image" Target="../media/image10.jpeg"/><Relationship Id="rId10" Type="http://schemas.openxmlformats.org/officeDocument/2006/relationships/image" Target="../media/image4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LAVORI\ACEA\CS\1&#176;%20SEM.%202016\ACQUEDOTTO%20DEL%20FIORA\RM%2014-4450%20Grafici%20FIORA%20-%20TREND.xlsx!CSI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4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LAVORI\ACEA\CS\1&#176;%20SEM.%202016\ACQUEDOTTO%20DEL%20FIORA\RM%2014-4450%20Grafici%20FIORA%20-%20TREND.xlsx!giudizio%20globale%20trend" TargetMode="External"/><Relationship Id="rId7" Type="http://schemas.openxmlformats.org/officeDocument/2006/relationships/image" Target="../media/image26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file:///C:\LAVORI\ACEA\CS\1&#176;%20SEM.%202016\ACQUEDOTTO%20DEL%20FIORA\RM%2014-4450%20Grafici%20FIORA%20-%20TREND.xlsx!Sodd.%20globale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2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LAVORI\ACEA\CS\1&#176;%20SEM.%202016\ACQUEDOTTO%20DEL%20FIORA\RM%2014-4450%20Grafici%20FIORA%20-%20TREND.xlsx!globale%20%25%208-9-10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7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LAVORI\ACEA\CS\1&#176;%20SEM.%202016\ACQUEDOTTO%20DEL%20FIORA\RM%2014-4450%20Grafici%20FIORA%20-%201&#176;%20SEM.%202016.xlsx!parametrico!R4C1:R10C8" TargetMode="Externa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9.emf"/><Relationship Id="rId5" Type="http://schemas.openxmlformats.org/officeDocument/2006/relationships/oleObject" Target="file:///C:\LAVORI\ACEA\CS\1&#176;%20SEM.%202016\ACQUEDOTTO%20DEL%20FIORA\RM%2014-4450%20Grafici%20FIORA%20-%201&#176;%20SEM.%202016.xlsx!qualit&#224;%20acqua" TargetMode="External"/><Relationship Id="rId4" Type="http://schemas.openxmlformats.org/officeDocument/2006/relationships/image" Target="../media/image28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LAVORI\ACEA\CS\1&#176;%20SEM.%202016\ACQUEDOTTO%20DEL%20FIORA\RM%2014-4450%20Grafici%20FIORA%20-%20TREND.xlsx!qualit&#224;%20acqua%20trend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30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LAVORI\ACEA\CS\1&#176;%20SEM.%202016\ACQUEDOTTO%20DEL%20FIORA\RM%2014-4450%20Grafici%20FIORA%20-%201&#176;%20SEM.%202016.xlsx!aspetti%20tecnici" TargetMode="Externa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2.emf"/><Relationship Id="rId5" Type="http://schemas.openxmlformats.org/officeDocument/2006/relationships/oleObject" Target="file:///C:\LAVORI\ACEA\CS\1&#176;%20SEM.%202016\ACQUEDOTTO%20DEL%20FIORA\RM%2014-4450%20Grafici%20FIORA%20-%201&#176;%20SEM.%202016.xlsx!parametrico!R17C1:R23C8" TargetMode="External"/><Relationship Id="rId4" Type="http://schemas.openxmlformats.org/officeDocument/2006/relationships/image" Target="../media/image31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LAVORI\ACEA\CS\1&#176;%20SEM.%202016\ACQUEDOTTO%20DEL%20FIORA\RM%2014-4450%20Grafici%20FIORA%20-%20TREND.xlsx!overall%20aspetti%20tecnici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33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LAVORI\ACEA\CS\1&#176;%20SEM.%202016\ACQUEDOTTO%20DEL%20FIORA\RM%2014-4450%20Grafici%20FIORA%20-%201&#176;%20SEM.%202016.xlsx!sodd%20aspetti" TargetMode="Externa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34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LAVORI\ACEA\CS\1&#176;%20SEM.%202016\ACQUEDOTTO%20DEL%20FIORA\RM%2014-4450%20Grafici%20FIORA%20-%201&#176;%20SEM.%202016.xlsx!fatturazione" TargetMode="Externa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6.emf"/><Relationship Id="rId5" Type="http://schemas.openxmlformats.org/officeDocument/2006/relationships/oleObject" Target="file:///C:\LAVORI\ACEA\CS\1&#176;%20SEM.%202016\ACQUEDOTTO%20DEL%20FIORA\RM%2014-4450%20Grafici%20FIORA%20-%201&#176;%20SEM.%202016.xlsx!parametrico!R29C1:R35C8" TargetMode="External"/><Relationship Id="rId4" Type="http://schemas.openxmlformats.org/officeDocument/2006/relationships/image" Target="../media/image35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LAVORI\ACEA\CS\1&#176;%20SEM.%202016\ACQUEDOTTO%20DEL%20FIORA\RM%2014-4450%20Grafici%20FIORA%20-%20TREND.xlsx!overall%20fatturazione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37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emf"/><Relationship Id="rId3" Type="http://schemas.openxmlformats.org/officeDocument/2006/relationships/oleObject" Target="file:///C:\LAVORI\ACEA\CS\1&#176;%20SEM.%202016\ACQUEDOTTO%20DEL%20FIORA\RM%2014-4450%20Grafici%20FIORA%20-%201&#176;%20SEM.%202016.xlsx!sodd%20fatturazione" TargetMode="External"/><Relationship Id="rId7" Type="http://schemas.openxmlformats.org/officeDocument/2006/relationships/oleObject" Target="file:///C:\LAVORI\ACEA\CS\1&#176;%20SEM.%202016\ACQUEDOTTO%20DEL%20FIORA\RM%2014-4450%20Grafici%20FIORA%20-%201&#176;%20SEM.%202016.xlsx!parametrico!R148C17:R151C22" TargetMode="Externa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9.emf"/><Relationship Id="rId5" Type="http://schemas.openxmlformats.org/officeDocument/2006/relationships/oleObject" Target="file:///C:\LAVORI\ACEA\CS\1&#176;%20SEM.%202016\ACQUEDOTTO%20DEL%20FIORA\RM%2014-4450%20Grafici%20FIORA%20-%201&#176;%20SEM.%202016.xlsx!parametrico!R148C7:R151C16" TargetMode="External"/><Relationship Id="rId4" Type="http://schemas.openxmlformats.org/officeDocument/2006/relationships/image" Target="../media/image38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LAVORI\ACEA\CS\1&#176;%20SEM.%202016\ACQUEDOTTO%20DEL%20FIORA\RM%2014-4450%20Grafici%20FIORA%20-%201&#176;%20SEM.%202016.xlsx!parametrico!R41C1:R47C8" TargetMode="Externa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3.emf"/><Relationship Id="rId5" Type="http://schemas.openxmlformats.org/officeDocument/2006/relationships/oleObject" Target="file:///C:\LAVORI\ACEA\CS\1&#176;%20SEM.%202016\ACQUEDOTTO%20DEL%20FIORA\RM%2014-4450%20Grafici%20FIORA%20-%201&#176;%20SEM.%202016.xlsx!qualit&#224;_prezzo" TargetMode="External"/><Relationship Id="rId4" Type="http://schemas.openxmlformats.org/officeDocument/2006/relationships/image" Target="../media/image42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LAVORI\ACEA\CS\1&#176;%20SEM.%202016\ACQUEDOTTO%20DEL%20FIORA\RM%2014-4450%20Grafici%20FIORA%20-%20TREND.xlsx!overall%20qualit&#224;_prezzo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44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LAVORI\ACEA\CS\1&#176;%20SEM.%202016\ACQUEDOTTO%20DEL%20FIORA\RM%2014-4450%20Grafici%20FIORA%20-%201&#176;%20SEM.%202016.xlsx!guasti" TargetMode="Externa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46.emf"/><Relationship Id="rId5" Type="http://schemas.openxmlformats.org/officeDocument/2006/relationships/oleObject" Target="file:///C:\LAVORI\ACEA\CS\1&#176;%20SEM.%202016\ACQUEDOTTO%20DEL%20FIORA\RM%2014-4450%20Grafici%20FIORA%20-%20TREND.xlsx!guasti%20trend" TargetMode="External"/><Relationship Id="rId4" Type="http://schemas.openxmlformats.org/officeDocument/2006/relationships/image" Target="../media/image45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LAVORI\ACEA\CS\1&#176;%20SEM.%202016\ACQUEDOTTO%20DEL%20FIORA\RM%2014-4450%20Grafici%20FIORA%20-%20TREND.xlsx!overall%20guasti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47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LAVORI\ACEA\CS\1&#176;%20SEM.%202016\ACQUEDOTTO%20DEL%20FIORA\RM%2014-4450%20Grafici%20FIORA%20-%201&#176;%20SEM.%202016.xlsx!sodd%20guasti" TargetMode="Externa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48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LAVORI\ACEA\CS\1&#176;%20SEM.%202016\ACQUEDOTTO%20DEL%20FIORA\RM%2014-4450%20Grafici%20FIORA%20-%20TREND.xlsx!intervento%20trend" TargetMode="Externa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50.emf"/><Relationship Id="rId5" Type="http://schemas.openxmlformats.org/officeDocument/2006/relationships/oleObject" Target="file:///C:\LAVORI\ACEA\CS\1&#176;%20SEM.%202016\ACQUEDOTTO%20DEL%20FIORA\RM%2014-4450%20Grafici%20FIORA%20-%201&#176;%20SEM.%202016.xlsx!intervento" TargetMode="External"/><Relationship Id="rId4" Type="http://schemas.openxmlformats.org/officeDocument/2006/relationships/image" Target="../media/image49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LAVORI\ACEA\CS\1&#176;%20SEM.%202016\ACQUEDOTTO%20DEL%20FIORA\RM%2014-4450%20Grafici%20FIORA%20-%20TREND.xlsx!overall%20intervento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51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LAVORI\ACEA\CS\1&#176;%20SEM.%202016\ACQUEDOTTO%20DEL%20FIORA\RM%2014-4450%20Grafici%20FIORA%20-%201&#176;%20SEM.%202016.xlsx!sodd%20intervento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52.e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4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0.vml"/><Relationship Id="rId6" Type="http://schemas.openxmlformats.org/officeDocument/2006/relationships/oleObject" Target="file:///C:\LAVORI\ACEA\CS\1&#176;%20SEM.%202016\ACQUEDOTTO%20DEL%20FIORA\RM%2014-4450%20Grafici%20FIORA%20-%201&#176;%20SEM.%202016.xlsx!nv%20comm.le" TargetMode="External"/><Relationship Id="rId5" Type="http://schemas.openxmlformats.org/officeDocument/2006/relationships/image" Target="../media/image53.emf"/><Relationship Id="rId4" Type="http://schemas.openxmlformats.org/officeDocument/2006/relationships/oleObject" Target="file:///C:\LAVORI\ACEA\CS\1&#176;%20SEM.%202016\ACQUEDOTTO%20DEL%20FIORA\RM%2014-4450%20Grafici%20FIORA%20-%20TREND.xlsx!NV%20comm.le%20trend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LAVORI\ACEA\CS\1&#176;%20SEM.%202016\ACQUEDOTTO%20DEL%20FIORA\RM%2014-4450%20Grafici%20FIORA%20-%20TREND.xlsx!overall%20NV%20comm.le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55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LAVORI\ACEA\CS\1&#176;%20SEM.%202016\ACQUEDOTTO%20DEL%20FIORA\RM%2014-4450%20Grafici%20FIORA%20-%201&#176;%20SEM.%202016.xlsx!sodd%20nv%20comm.le" TargetMode="Externa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56.e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LAVORI\ACEA\CS\1&#176;%20SEM.%202016\ACQUEDOTTO%20DEL%20FIORA\RM%2014-4450%20Grafici%20FIORA%20-%201&#176;%20SEM.%202016.xlsx!sportello" TargetMode="Externa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59.emf"/><Relationship Id="rId5" Type="http://schemas.openxmlformats.org/officeDocument/2006/relationships/oleObject" Target="file:///C:\LAVORI\ACEA\CS\1&#176;%20SEM.%202016\ACQUEDOTTO%20DEL%20FIORA\RM%2014-4450%20Grafici%20FIORA%20-%20TREND.xlsx!sportello%20trend" TargetMode="External"/><Relationship Id="rId4" Type="http://schemas.openxmlformats.org/officeDocument/2006/relationships/image" Target="../media/image58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LAVORI\ACEA\CS\1&#176;%20SEM.%202016\ACQUEDOTTO%20DEL%20FIORA\RM%2014-4450%20Grafici%20FIORA%20-%20TREND.xlsx!overall%20sportello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60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LAVORI\ACEA\CS\1&#176;%20SEM.%202016\ACQUEDOTTO%20DEL%20FIORA\RM%2014-4450%20Grafici%20FIORA%20-%201&#176;%20SEM.%202016.xlsx!sodd%20sportello" TargetMode="Externa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61.em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LAVORI\ACEA\CS\1&#176;%20SEM.%202016\ACQUEDOTTO%20DEL%20FIORA\RM%2014-4450%20Grafici%20FIORA%20-%20TREND.xlsx!sportello%20ONLINE%20trend" TargetMode="External"/><Relationship Id="rId7" Type="http://schemas.openxmlformats.org/officeDocument/2006/relationships/image" Target="../media/image64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6.vml"/><Relationship Id="rId6" Type="http://schemas.openxmlformats.org/officeDocument/2006/relationships/oleObject" Target="file:///C:\LAVORI\ACEA\CS\1&#176;%20SEM.%202016\ACQUEDOTTO%20DEL%20FIORA\RM%2014-4450%20Grafici%20FIORA%20-%201&#176;%20SEM.%202016.xlsx!sportello%20ONLINE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6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LAVORI\ACEA\CS\1&#176;%20SEM.%202016\ACQUEDOTTO%20DEL%20FIORA\RM%2014-4450%20Grafici%20FIORA%20-%20TREND.xlsx!overall%20sportello%20ONLINE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4" Type="http://schemas.openxmlformats.org/officeDocument/2006/relationships/image" Target="../media/image65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LAVORI\ACEA\CS\1&#176;%20SEM.%202016\ACQUEDOTTO%20DEL%20FIORA\RM%2014-4450%20Grafici%20FIORA%20-%201&#176;%20SEM.%202016.xlsx!sodd%20sportello%20ONLINE" TargetMode="Externa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8.vml"/><Relationship Id="rId4" Type="http://schemas.openxmlformats.org/officeDocument/2006/relationships/image" Target="../media/image66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LAVORI\ACEA\CS\1&#176;%20SEM.%202016\ACQUEDOTTO%20DEL%20FIORA\RM%2014-4450%20Grafici%20FIORA%20-%20TREND.xlsx!sito%20internet%20trend" TargetMode="Externa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68.emf"/><Relationship Id="rId5" Type="http://schemas.openxmlformats.org/officeDocument/2006/relationships/oleObject" Target="file:///C:\LAVORI\ACEA\CS\1&#176;%20SEM.%202016\ACQUEDOTTO%20DEL%20FIORA\RM%2014-4450%20Grafici%20FIORA%20-%201&#176;%20SEM.%202016.xlsx!sito%20internet" TargetMode="External"/><Relationship Id="rId4" Type="http://schemas.openxmlformats.org/officeDocument/2006/relationships/image" Target="../media/image67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LAVORI\ACEA\CS\1&#176;%20SEM.%202016\ACQUEDOTTO%20DEL%20FIORA\RM%2014-4450%20Grafici%20FIORA%20-%20TREND.xlsx!overall%20sito%20internet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4" Type="http://schemas.openxmlformats.org/officeDocument/2006/relationships/image" Target="../media/image69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LAVORI\ACEA\CS\1&#176;%20SEM.%202016\ACQUEDOTTO%20DEL%20FIORA\RM%2014-4450%20Grafici%20FIORA%20-%201&#176;%20SEM.%202016.xlsx!sodd%20sito" TargetMode="Externa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1.vml"/><Relationship Id="rId4" Type="http://schemas.openxmlformats.org/officeDocument/2006/relationships/image" Target="../media/image70.em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LAVORI\ACEA\CS\1&#176;%20SEM.%202016\ACQUEDOTTO%20DEL%20FIORA\RM%2014-4450%20Grafici%20FIORA%20-%201&#176;%20SEM.%202016.xlsx!parametrico!R112C7:R115C16" TargetMode="Externa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72.emf"/><Relationship Id="rId5" Type="http://schemas.openxmlformats.org/officeDocument/2006/relationships/oleObject" Target="file:///C:\LAVORI\ACEA\CS\1&#176;%20SEM.%202016\ACQUEDOTTO%20DEL%20FIORA\Grafici%20Generalista.xlsx!notoriet&#224;" TargetMode="External"/><Relationship Id="rId4" Type="http://schemas.openxmlformats.org/officeDocument/2006/relationships/image" Target="../media/image71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LAVORI\ACEA\CS\1&#176;%20SEM.%202016\ACQUEDOTTO%20DEL%20FIORA\Grafici%20Generalista.xlsx!aspettative%20net" TargetMode="Externa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3.vml"/><Relationship Id="rId4" Type="http://schemas.openxmlformats.org/officeDocument/2006/relationships/image" Target="../media/image73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LAVORI\ACEA\CS\1&#176;%20SEM.%202016\ACQUEDOTTO%20DEL%20FIORA\Grafici%20Generalista.xlsx!uso%20acqua" TargetMode="External"/><Relationship Id="rId7" Type="http://schemas.openxmlformats.org/officeDocument/2006/relationships/image" Target="../media/image75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4.vml"/><Relationship Id="rId6" Type="http://schemas.openxmlformats.org/officeDocument/2006/relationships/oleObject" Target="file:///C:\LAVORI\ACEA\CS\1&#176;%20SEM.%202016\ACQUEDOTTO%20DEL%20FIORA\Grafici%20Generalista.xlsx!motivi%20nn%20uso" TargetMode="External"/><Relationship Id="rId5" Type="http://schemas.openxmlformats.org/officeDocument/2006/relationships/image" Target="../media/image76.jpeg"/><Relationship Id="rId4" Type="http://schemas.openxmlformats.org/officeDocument/2006/relationships/image" Target="../media/image74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LAVORI\ACEA\CS\1&#176;%20SEM.%202016\ACQUEDOTTO%20DEL%20FIORA\RM%2014-4450%20Grafici%20FIORA%20-%20TREND.xlsx!overall%20uso%20acqua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Relationship Id="rId5" Type="http://schemas.openxmlformats.org/officeDocument/2006/relationships/image" Target="../media/image76.jpeg"/><Relationship Id="rId4" Type="http://schemas.openxmlformats.org/officeDocument/2006/relationships/image" Target="../media/image77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6.vml"/><Relationship Id="rId5" Type="http://schemas.openxmlformats.org/officeDocument/2006/relationships/image" Target="../media/image78.emf"/><Relationship Id="rId4" Type="http://schemas.openxmlformats.org/officeDocument/2006/relationships/oleObject" Target="file:///C:\LAVORI\ACEA\CS\1&#176;%20SEM.%202016\ACQUEDOTTO%20DEL%20FIORA\Grafici%20Generalista.xlsx!rifornimento" TargetMode="Externa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LAVORI\ACEA\CS\1&#176;%20SEM.%202016\ACQUEDOTTO%20DEL%20FIORA\Grafici%20Generalista.xlsx!valutazione%20comunicazione" TargetMode="Externa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81.emf"/><Relationship Id="rId5" Type="http://schemas.openxmlformats.org/officeDocument/2006/relationships/oleObject" Target="file:///C:\LAVORI\ACEA\CS\1&#176;%20SEM.%202016\ACQUEDOTTO%20DEL%20FIORA\Grafici%20Generalista.xlsx!comunicazione" TargetMode="External"/><Relationship Id="rId4" Type="http://schemas.openxmlformats.org/officeDocument/2006/relationships/image" Target="../media/image80.e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LAVORI\ACEA\CS\1&#176;%20SEM.%202016\ACQUEDOTTO%20DEL%20FIORA\Grafici%20Generalista.xlsx!mezzo%20comunicazione" TargetMode="Externa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83.emf"/><Relationship Id="rId5" Type="http://schemas.openxmlformats.org/officeDocument/2006/relationships/oleObject" Target="file:///C:\LAVORI\ACEA\CS\1&#176;%20SEM.%202016\ACQUEDOTTO%20DEL%20FIORA\Grafici%20Generalista.xlsx!info%20comunicate%20(2)" TargetMode="External"/><Relationship Id="rId4" Type="http://schemas.openxmlformats.org/officeDocument/2006/relationships/image" Target="../media/image82.emf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emf"/><Relationship Id="rId3" Type="http://schemas.openxmlformats.org/officeDocument/2006/relationships/oleObject" Target="file:///C:\LAVORI\ACEA\CS\1&#176;%20SEM.%202016\ACQUEDOTTO%20DEL%20FIORA\Grafici%20nv%20commerciale.xlsx!linea%20chiamata" TargetMode="External"/><Relationship Id="rId7" Type="http://schemas.openxmlformats.org/officeDocument/2006/relationships/oleObject" Target="file:///C:\LAVORI\ACEA\CS\1&#176;%20SEM.%202016\ACQUEDOTTO%20DEL%20FIORA\Grafici%20Segnalazione%20Guasti.xlsx!linea%20chiamata" TargetMode="Externa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9.vml"/><Relationship Id="rId6" Type="http://schemas.openxmlformats.org/officeDocument/2006/relationships/image" Target="../media/image85.emf"/><Relationship Id="rId5" Type="http://schemas.openxmlformats.org/officeDocument/2006/relationships/oleObject" Target="file:///C:\LAVORI\ACEA\CS\1&#176;%20SEM.%202016\ACQUEDOTTO%20DEL%20FIORA\Grafici%20Segnalazione%20Guasti.xlsx!numero%20guasti" TargetMode="External"/><Relationship Id="rId10" Type="http://schemas.openxmlformats.org/officeDocument/2006/relationships/image" Target="../media/image87.emf"/><Relationship Id="rId4" Type="http://schemas.openxmlformats.org/officeDocument/2006/relationships/image" Target="../media/image84.emf"/><Relationship Id="rId9" Type="http://schemas.openxmlformats.org/officeDocument/2006/relationships/oleObject" Target="file:///C:\LAVORI\ACEA\CS\1&#176;%20SEM.%202016\ACQUEDOTTO%20DEL%20FIORA\Grafici%20nv%20commerciale.xlsx!numero" TargetMode="Externa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LAVORI\ACEA\CS\1&#176;%20SEM.%202016\ACQUEDOTTO%20DEL%20FIORA\Grafici%20nv%20commerciale.xlsx!motivi%20contatto" TargetMode="External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40.vml"/><Relationship Id="rId6" Type="http://schemas.openxmlformats.org/officeDocument/2006/relationships/image" Target="../media/image89.emf"/><Relationship Id="rId5" Type="http://schemas.openxmlformats.org/officeDocument/2006/relationships/oleObject" Target="file:///C:\LAVORI\ACEA\CS\1&#176;%20SEM.%202016\ACQUEDOTTO%20DEL%20FIORA\Grafici%20nv%20commerciale.xlsx!durata" TargetMode="External"/><Relationship Id="rId4" Type="http://schemas.openxmlformats.org/officeDocument/2006/relationships/image" Target="../media/image88.e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LAVORI\ACEA\CS\1&#176;%20SEM.%202016\ACQUEDOTTO%20DEL%20FIORA\Grafici%20nv%20commerciale.xlsx!risoluzione" TargetMode="External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41.vml"/><Relationship Id="rId5" Type="http://schemas.openxmlformats.org/officeDocument/2006/relationships/image" Target="../media/image91.jpeg"/><Relationship Id="rId4" Type="http://schemas.openxmlformats.org/officeDocument/2006/relationships/image" Target="../media/image90.emf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oleObject" Target="file:///C:\LAVORI\ACEA\CS\1&#176;%20SEM.%202016\ACQUEDOTTO%20DEL%20FIORA\Grafici%20nv%20commerciale.xlsx!info%20coerenti" TargetMode="External"/><Relationship Id="rId3" Type="http://schemas.openxmlformats.org/officeDocument/2006/relationships/oleObject" Target="file:///C:\LAVORI\ACEA\CS\1&#176;%20SEM.%202016\ACQUEDOTTO%20DEL%20FIORA\Grafici%20nv%20commerciale.xlsx!numero%20chiamate" TargetMode="External"/><Relationship Id="rId7" Type="http://schemas.openxmlformats.org/officeDocument/2006/relationships/image" Target="../media/image93.emf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42.vml"/><Relationship Id="rId6" Type="http://schemas.openxmlformats.org/officeDocument/2006/relationships/oleObject" Target="file:///C:\LAVORI\ACEA\CS\1&#176;%20SEM.%202016\ACQUEDOTTO%20DEL%20FIORA\Grafici%20nv%20commerciale.xlsx!motivo%20pi&#249;%20chiamate" TargetMode="External"/><Relationship Id="rId5" Type="http://schemas.openxmlformats.org/officeDocument/2006/relationships/image" Target="../media/image91.jpeg"/><Relationship Id="rId4" Type="http://schemas.openxmlformats.org/officeDocument/2006/relationships/image" Target="../media/image92.emf"/><Relationship Id="rId9" Type="http://schemas.openxmlformats.org/officeDocument/2006/relationships/image" Target="../media/image94.em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LAVORI\ACEA\CS\1&#176;%20SEM.%202016\ACQUEDOTTO%20DEL%20FIORA\Grafici%20Sportello.xlsx!attesa" TargetMode="Externa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3.vml"/><Relationship Id="rId6" Type="http://schemas.openxmlformats.org/officeDocument/2006/relationships/image" Target="../media/image96.emf"/><Relationship Id="rId5" Type="http://schemas.openxmlformats.org/officeDocument/2006/relationships/oleObject" Target="file:///C:\LAVORI\ACEA\CS\1&#176;%20SEM.%202016\ACQUEDOTTO%20DEL%20FIORA\Grafici%20Sportello.xlsx!permanenza" TargetMode="External"/><Relationship Id="rId4" Type="http://schemas.openxmlformats.org/officeDocument/2006/relationships/image" Target="../media/image95.em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LAVORI\ACEA\CS\1&#176;%20SEM.%202016\ACQUEDOTTO%20DEL%20FIORA\Grafici%20Sportello.xlsx!motivo%20visita" TargetMode="External"/><Relationship Id="rId7" Type="http://schemas.openxmlformats.org/officeDocument/2006/relationships/image" Target="../media/image91.jpeg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44.vml"/><Relationship Id="rId6" Type="http://schemas.openxmlformats.org/officeDocument/2006/relationships/image" Target="../media/image98.emf"/><Relationship Id="rId5" Type="http://schemas.openxmlformats.org/officeDocument/2006/relationships/oleObject" Target="file:///C:\LAVORI\ACEA\CS\1&#176;%20SEM.%202016\ACQUEDOTTO%20DEL%20FIORA\Grafici%20Sportello.xlsx!utente" TargetMode="External"/><Relationship Id="rId4" Type="http://schemas.openxmlformats.org/officeDocument/2006/relationships/image" Target="../media/image97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LAVORI\ACEA\CS\1&#176;%20SEM.%202016\ACQUEDOTTO%20DEL%20FIORA\Grafici%20Sportello.xlsx!risoluzione" TargetMode="External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45.vml"/><Relationship Id="rId5" Type="http://schemas.openxmlformats.org/officeDocument/2006/relationships/image" Target="../media/image91.jpeg"/><Relationship Id="rId4" Type="http://schemas.openxmlformats.org/officeDocument/2006/relationships/image" Target="../media/image99.emf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emf"/><Relationship Id="rId3" Type="http://schemas.openxmlformats.org/officeDocument/2006/relationships/oleObject" Target="file:///C:\LAVORI\ACEA\CS\1&#176;%20SEM.%202016\ACQUEDOTTO%20DEL%20FIORA\Grafici%20Sportello.xlsx!motivo%20pi&#249;%20visite" TargetMode="External"/><Relationship Id="rId7" Type="http://schemas.openxmlformats.org/officeDocument/2006/relationships/oleObject" Target="file:///C:\LAVORI\ACEA\CS\1&#176;%20SEM.%202016\ACQUEDOTTO%20DEL%20FIORA\Grafici%20Sportello.xlsx!info%20coerenti" TargetMode="External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46.vml"/><Relationship Id="rId6" Type="http://schemas.openxmlformats.org/officeDocument/2006/relationships/image" Target="../media/image101.emf"/><Relationship Id="rId5" Type="http://schemas.openxmlformats.org/officeDocument/2006/relationships/oleObject" Target="file:///C:\LAVORI\ACEA\CS\1&#176;%20SEM.%202016\ACQUEDOTTO%20DEL%20FIORA\Grafici%20Sportello.xlsx!numero%20visite" TargetMode="External"/><Relationship Id="rId4" Type="http://schemas.openxmlformats.org/officeDocument/2006/relationships/image" Target="../media/image100.emf"/><Relationship Id="rId9" Type="http://schemas.openxmlformats.org/officeDocument/2006/relationships/image" Target="../media/image91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LAVORI\ACEA\CS\1&#176;%20SEM.%202016\ACQUEDOTTO%20DEL%20FIORA\Grafici%20Sportello.xlsx!sportello%20vs%20nv" TargetMode="Externa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7.vml"/><Relationship Id="rId4" Type="http://schemas.openxmlformats.org/officeDocument/2006/relationships/image" Target="../media/image103.emf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LAVORI\ACEA\CS\1&#176;%20SEM.%202016\ACQUEDOTTO%20DEL%20FIORA\Grafici%20Sportello%20ONLINE.xlsx!motivo%20registrazione" TargetMode="Externa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8.vml"/><Relationship Id="rId4" Type="http://schemas.openxmlformats.org/officeDocument/2006/relationships/image" Target="../media/image104.emf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LAVORI\ACEA\CS\1&#176;%20SEM.%202016\ACQUEDOTTO%20DEL%20FIORA\Grafici%20Sportello%20ONLINE.xlsx!funzionalit&#224;" TargetMode="Externa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9.vml"/><Relationship Id="rId6" Type="http://schemas.openxmlformats.org/officeDocument/2006/relationships/image" Target="../media/image106.emf"/><Relationship Id="rId5" Type="http://schemas.openxmlformats.org/officeDocument/2006/relationships/oleObject" Target="file:///C:\LAVORI\ACEA\CS\1&#176;%20SEM.%202016\ACQUEDOTTO%20DEL%20FIORA\Grafici%20Sportello%20ONLINE.xlsx!reperimento" TargetMode="External"/><Relationship Id="rId4" Type="http://schemas.openxmlformats.org/officeDocument/2006/relationships/image" Target="../media/image105.emf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emf"/><Relationship Id="rId3" Type="http://schemas.openxmlformats.org/officeDocument/2006/relationships/oleObject" Target="file:///C:\LAVORI\ACEA\CS\1&#176;%20SEM.%202016\ACQUEDOTTO%20DEL%20FIORA\Grafici%20Sportello%20ONLINE.xlsx!uso%20altri%20canali" TargetMode="External"/><Relationship Id="rId7" Type="http://schemas.openxmlformats.org/officeDocument/2006/relationships/oleObject" Target="file:///C:\LAVORI\ACEA\CS\1&#176;%20SEM.%202016\ACQUEDOTTO%20DEL%20FIORA\Grafici%20Sportello%20ONLINE.xlsx!info%20coerenti" TargetMode="Externa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0.vml"/><Relationship Id="rId6" Type="http://schemas.openxmlformats.org/officeDocument/2006/relationships/image" Target="../media/image108.emf"/><Relationship Id="rId5" Type="http://schemas.openxmlformats.org/officeDocument/2006/relationships/oleObject" Target="file:///C:\LAVORI\ACEA\CS\1&#176;%20SEM.%202016\ACQUEDOTTO%20DEL%20FIORA\Grafici%20Sportello%20ONLINE.xlsx!canali" TargetMode="External"/><Relationship Id="rId4" Type="http://schemas.openxmlformats.org/officeDocument/2006/relationships/image" Target="../media/image107.emf"/><Relationship Id="rId9" Type="http://schemas.openxmlformats.org/officeDocument/2006/relationships/image" Target="../media/image19.jpe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1.jpe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7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8" descr="http://atlantic.mvcdn.com/wp-content/uploads/2012/08/water_5722386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05064"/>
            <a:ext cx="9144000" cy="2533610"/>
          </a:xfrm>
          <a:prstGeom prst="rect">
            <a:avLst/>
          </a:prstGeom>
          <a:noFill/>
        </p:spPr>
      </p:pic>
      <p:sp>
        <p:nvSpPr>
          <p:cNvPr id="22" name="Text Box 37"/>
          <p:cNvSpPr txBox="1">
            <a:spLocks noChangeArrowheads="1"/>
          </p:cNvSpPr>
          <p:nvPr/>
        </p:nvSpPr>
        <p:spPr bwMode="auto">
          <a:xfrm>
            <a:off x="6420411" y="6604575"/>
            <a:ext cx="24288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[RM  14-4450]</a:t>
            </a:r>
            <a:endParaRPr lang="it-IT" sz="1200" dirty="0">
              <a:solidFill>
                <a:schemeClr val="bg1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3" name="Titolo 1"/>
          <p:cNvSpPr txBox="1">
            <a:spLocks/>
          </p:cNvSpPr>
          <p:nvPr/>
        </p:nvSpPr>
        <p:spPr>
          <a:xfrm>
            <a:off x="0" y="836712"/>
            <a:ext cx="9144000" cy="288032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31813"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952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Customer Satisfaction 2016</a:t>
            </a:r>
          </a:p>
          <a:p>
            <a:pPr marL="625475">
              <a:spcBef>
                <a:spcPct val="0"/>
              </a:spcBef>
              <a:spcAft>
                <a:spcPts val="1200"/>
              </a:spcAft>
              <a:defRPr/>
            </a:pPr>
            <a:r>
              <a:rPr lang="it-IT" sz="3200" b="1" dirty="0" smtClean="0">
                <a:solidFill>
                  <a:srgbClr val="00B0F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I° semestre</a:t>
            </a:r>
          </a:p>
          <a:p>
            <a:pPr marL="625475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5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kumimoji="0" lang="it-IT" sz="5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kumimoji="0" lang="it-IT" sz="2000" b="0" i="1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5" name="Rectangle 5"/>
          <p:cNvSpPr>
            <a:spLocks noChangeArrowheads="1"/>
          </p:cNvSpPr>
          <p:nvPr/>
        </p:nvSpPr>
        <p:spPr bwMode="auto">
          <a:xfrm>
            <a:off x="2791232" y="4647490"/>
            <a:ext cx="35290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it-IT" b="1" dirty="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Report</a:t>
            </a:r>
            <a:endParaRPr lang="it-IT" b="1" dirty="0">
              <a:solidFill>
                <a:schemeClr val="bg1">
                  <a:lumMod val="6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6" name="Immagine 38" descr="ISO_9001_COL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52618" y="6498185"/>
            <a:ext cx="351830" cy="336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2" name="Gruppo 25"/>
          <p:cNvGrpSpPr>
            <a:grpSpLocks noChangeAspect="1"/>
          </p:cNvGrpSpPr>
          <p:nvPr/>
        </p:nvGrpSpPr>
        <p:grpSpPr>
          <a:xfrm>
            <a:off x="627594" y="6454329"/>
            <a:ext cx="2883535" cy="347472"/>
            <a:chOff x="6089650" y="6356176"/>
            <a:chExt cx="3794125" cy="457200"/>
          </a:xfrm>
        </p:grpSpPr>
        <p:pic>
          <p:nvPicPr>
            <p:cNvPr id="33" name="Picture 9" descr="image00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784975" y="6456189"/>
              <a:ext cx="534988" cy="298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" name="Immagine 3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448550" y="6456189"/>
              <a:ext cx="601663" cy="298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 l="55125" t="29839" r="30225" b="51009"/>
            <a:stretch>
              <a:fillRect/>
            </a:stretch>
          </p:blipFill>
          <p:spPr bwMode="auto">
            <a:xfrm>
              <a:off x="6089650" y="6357764"/>
              <a:ext cx="520700" cy="455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Immagine 19" descr="download.jpg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8924925" y="6372051"/>
              <a:ext cx="958850" cy="388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" name="Immagine 14" descr="Asseprim - logo verticale.png"/>
            <p:cNvPicPr>
              <a:picLocks noChangeAspect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8167688" y="6356176"/>
              <a:ext cx="673100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8" name="Rectangle 5"/>
          <p:cNvSpPr>
            <a:spLocks noChangeArrowheads="1"/>
          </p:cNvSpPr>
          <p:nvPr/>
        </p:nvSpPr>
        <p:spPr bwMode="auto">
          <a:xfrm>
            <a:off x="6228496" y="3800073"/>
            <a:ext cx="2808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Indagine realizzata </a:t>
            </a:r>
            <a:r>
              <a:rPr lang="it-IT" sz="1200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</a:t>
            </a:r>
          </a:p>
        </p:txBody>
      </p:sp>
      <p:pic>
        <p:nvPicPr>
          <p:cNvPr id="39" name="Immagine 38" descr="logo pragma.bmp"/>
          <p:cNvPicPr>
            <a:picLocks noChangeAspect="1"/>
          </p:cNvPicPr>
          <p:nvPr/>
        </p:nvPicPr>
        <p:blipFill>
          <a:blip r:embed="rId9" cstate="print"/>
          <a:srcRect t="2" b="9227"/>
          <a:stretch>
            <a:fillRect/>
          </a:stretch>
        </p:blipFill>
        <p:spPr>
          <a:xfrm>
            <a:off x="7852962" y="4208465"/>
            <a:ext cx="1172566" cy="490484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effectLst/>
        </p:spPr>
      </p:pic>
      <p:grpSp>
        <p:nvGrpSpPr>
          <p:cNvPr id="40" name="Gruppo 23"/>
          <p:cNvGrpSpPr/>
          <p:nvPr/>
        </p:nvGrpSpPr>
        <p:grpSpPr>
          <a:xfrm>
            <a:off x="6179926" y="4172830"/>
            <a:ext cx="1920466" cy="576524"/>
            <a:chOff x="6156176" y="4172830"/>
            <a:chExt cx="1920466" cy="576524"/>
          </a:xfrm>
        </p:grpSpPr>
        <p:pic>
          <p:nvPicPr>
            <p:cNvPr id="41" name="Picture 7" descr="http://www.romasimetteinluce.com/wp-content/uploads/2013/12/Logo-acea1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6156176" y="4172830"/>
              <a:ext cx="545341" cy="571943"/>
            </a:xfrm>
            <a:prstGeom prst="rect">
              <a:avLst/>
            </a:prstGeom>
            <a:noFill/>
          </p:spPr>
        </p:pic>
        <p:sp>
          <p:nvSpPr>
            <p:cNvPr id="42" name="CasellaDiTesto 41"/>
            <p:cNvSpPr txBox="1"/>
            <p:nvPr/>
          </p:nvSpPr>
          <p:spPr>
            <a:xfrm>
              <a:off x="6636482" y="4288715"/>
              <a:ext cx="1440160" cy="46063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ts val="1400"/>
                </a:lnSpc>
                <a:spcBef>
                  <a:spcPts val="600"/>
                </a:spcBef>
              </a:pPr>
              <a:r>
                <a:rPr lang="it-IT" sz="1600" b="1" cap="small" dirty="0" smtClean="0"/>
                <a:t>Affari Istituzionali</a:t>
              </a:r>
              <a:endParaRPr lang="it-IT" sz="1600" b="1" cap="small" dirty="0"/>
            </a:p>
          </p:txBody>
        </p:sp>
      </p:grpSp>
      <p:pic>
        <p:nvPicPr>
          <p:cNvPr id="44" name="Picture 8" descr="http://www.maremmanews.it/gallery3/var/resizes/2013/Logo_FIORA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90825" y="2606417"/>
            <a:ext cx="3562350" cy="11106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/>
          <p:cNvSpPr/>
          <p:nvPr/>
        </p:nvSpPr>
        <p:spPr>
          <a:xfrm>
            <a:off x="48418" y="1556792"/>
            <a:ext cx="1166400" cy="4201889"/>
          </a:xfrm>
          <a:prstGeom prst="rect">
            <a:avLst/>
          </a:prstGeom>
          <a:solidFill>
            <a:srgbClr val="000066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algn="ctr"/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88,2</a:t>
            </a:r>
          </a:p>
          <a:p>
            <a:pPr algn="ctr"/>
            <a:endParaRPr lang="it-IT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it-IT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it-IT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it-IT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it-IT" sz="1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it-IT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it-IT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it-IT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it-IT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it-IT" sz="1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CSI COMPLESSIVO</a:t>
            </a:r>
            <a:endParaRPr lang="it-IT" sz="1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Tabella 7"/>
          <p:cNvGraphicFramePr>
            <a:graphicFrameLocks noGrp="1"/>
          </p:cNvGraphicFramePr>
          <p:nvPr/>
        </p:nvGraphicFramePr>
        <p:xfrm>
          <a:off x="63277" y="2302295"/>
          <a:ext cx="9000000" cy="291423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9000000"/>
              </a:tblGrid>
              <a:tr h="291423">
                <a:tc>
                  <a:txBody>
                    <a:bodyPr/>
                    <a:lstStyle/>
                    <a:p>
                      <a:endParaRPr lang="it-IT" sz="900" dirty="0"/>
                    </a:p>
                  </a:txBody>
                  <a:tcPr marT="0" marB="0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1423">
                <a:tc>
                  <a:txBody>
                    <a:bodyPr/>
                    <a:lstStyle/>
                    <a:p>
                      <a:endParaRPr lang="it-IT" sz="900" dirty="0"/>
                    </a:p>
                  </a:txBody>
                  <a:tcPr marT="0" marB="0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1423">
                <a:tc>
                  <a:txBody>
                    <a:bodyPr/>
                    <a:lstStyle/>
                    <a:p>
                      <a:endParaRPr lang="it-IT" sz="900" dirty="0"/>
                    </a:p>
                  </a:txBody>
                  <a:tcPr marT="0" marB="0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1423">
                <a:tc>
                  <a:txBody>
                    <a:bodyPr/>
                    <a:lstStyle/>
                    <a:p>
                      <a:endParaRPr lang="it-IT" sz="900" dirty="0"/>
                    </a:p>
                  </a:txBody>
                  <a:tcPr marT="0" marB="0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1423">
                <a:tc>
                  <a:txBody>
                    <a:bodyPr/>
                    <a:lstStyle/>
                    <a:p>
                      <a:endParaRPr lang="it-IT" sz="900" dirty="0"/>
                    </a:p>
                  </a:txBody>
                  <a:tcPr marT="0" marB="0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1423">
                <a:tc>
                  <a:txBody>
                    <a:bodyPr/>
                    <a:lstStyle/>
                    <a:p>
                      <a:endParaRPr lang="it-IT" sz="900" dirty="0"/>
                    </a:p>
                  </a:txBody>
                  <a:tcPr marT="0" marB="0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1423">
                <a:tc>
                  <a:txBody>
                    <a:bodyPr/>
                    <a:lstStyle/>
                    <a:p>
                      <a:endParaRPr lang="it-IT" sz="900" dirty="0"/>
                    </a:p>
                  </a:txBody>
                  <a:tcPr marT="0" marB="0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1423">
                <a:tc>
                  <a:txBody>
                    <a:bodyPr/>
                    <a:lstStyle/>
                    <a:p>
                      <a:endParaRPr lang="it-IT" sz="900" dirty="0"/>
                    </a:p>
                  </a:txBody>
                  <a:tcPr marT="0" marB="0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1423">
                <a:tc>
                  <a:txBody>
                    <a:bodyPr/>
                    <a:lstStyle/>
                    <a:p>
                      <a:endParaRPr lang="it-IT" sz="900" dirty="0"/>
                    </a:p>
                  </a:txBody>
                  <a:tcPr marT="0" marB="0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1423">
                <a:tc>
                  <a:txBody>
                    <a:bodyPr/>
                    <a:lstStyle/>
                    <a:p>
                      <a:endParaRPr lang="it-IT" sz="900" dirty="0"/>
                    </a:p>
                  </a:txBody>
                  <a:tcPr marT="0" marB="0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2053" name="Object 2"/>
          <p:cNvGraphicFramePr>
            <a:graphicFrameLocks noChangeAspect="1"/>
          </p:cNvGraphicFramePr>
          <p:nvPr/>
        </p:nvGraphicFramePr>
        <p:xfrm>
          <a:off x="-120650" y="1124744"/>
          <a:ext cx="9385300" cy="6148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Grafico" r:id="rId3" imgW="9382230" imgH="6153060" progId="Excel.Chart.8">
                  <p:link updateAutomatic="1"/>
                </p:oleObj>
              </mc:Choice>
              <mc:Fallback>
                <p:oleObj name="Grafico" r:id="rId3" imgW="9382230" imgH="6153060" progId="Excel.Chart.8">
                  <p:link updateAutomatic="1"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20650" y="1124744"/>
                        <a:ext cx="9385300" cy="6148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CSI – Customer Satisfaction Index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119"/>
          <p:cNvSpPr txBox="1">
            <a:spLocks noChangeArrowheads="1"/>
          </p:cNvSpPr>
          <p:nvPr/>
        </p:nvSpPr>
        <p:spPr bwMode="auto">
          <a:xfrm>
            <a:off x="467544" y="468411"/>
            <a:ext cx="8676456" cy="946278"/>
          </a:xfrm>
          <a:prstGeom prst="foldedCorner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20000"/>
              </a:lnSpc>
              <a:defRPr/>
            </a:pPr>
            <a:endParaRPr lang="it-IT" sz="1100" b="1" dirty="0">
              <a:ln>
                <a:solidFill>
                  <a:schemeClr val="bg1">
                    <a:lumMod val="85000"/>
                  </a:schemeClr>
                </a:solidFill>
              </a:ln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>
              <a:lnSpc>
                <a:spcPct val="120000"/>
              </a:lnSpc>
              <a:defRPr/>
            </a:pPr>
            <a:r>
              <a:rPr lang="it-IT" sz="3000" dirty="0" smtClean="0">
                <a:solidFill>
                  <a:srgbClr val="39527B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Qualità percepita </a:t>
            </a:r>
          </a:p>
        </p:txBody>
      </p:sp>
      <p:sp>
        <p:nvSpPr>
          <p:cNvPr id="11" name="AutoShape 4"/>
          <p:cNvSpPr>
            <a:spLocks noChangeArrowheads="1"/>
          </p:cNvSpPr>
          <p:nvPr/>
        </p:nvSpPr>
        <p:spPr bwMode="auto">
          <a:xfrm>
            <a:off x="395536" y="4437112"/>
            <a:ext cx="8153400" cy="187220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E0DEDE"/>
              </a:gs>
              <a:gs pos="100000">
                <a:srgbClr val="E0DEDE">
                  <a:gamma/>
                  <a:tint val="0"/>
                  <a:invGamma/>
                </a:srgbClr>
              </a:gs>
            </a:gsLst>
            <a:path path="rect">
              <a:fillToRect l="100000" t="100000"/>
            </a:path>
          </a:gradFill>
          <a:ln w="9525">
            <a:solidFill>
              <a:srgbClr val="C0C0C0"/>
            </a:solidFill>
            <a:round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  <a:outerShdw dist="107763" dir="2700000" algn="ctr" rotWithShape="0">
              <a:schemeClr val="bg2"/>
            </a:outerShdw>
          </a:effectLst>
        </p:spPr>
        <p:txBody>
          <a:bodyPr lIns="90000" tIns="18000" rIns="90000" bIns="18000" anchor="ctr" anchorCtr="1"/>
          <a:lstStyle/>
          <a:p>
            <a:pPr algn="just">
              <a:lnSpc>
                <a:spcPct val="11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it-IT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L’indagine di Customer Satisfaction prevede </a:t>
            </a:r>
            <a:r>
              <a:rPr lang="it-IT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due livelli di misurazione della soddisfazione</a:t>
            </a:r>
            <a:r>
              <a:rPr lang="it-IT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</a:p>
          <a:p>
            <a:pPr marL="444500" lvl="1" indent="-265113" algn="just">
              <a:lnSpc>
                <a:spcPct val="110000"/>
              </a:lnSpc>
              <a:spcBef>
                <a:spcPts val="1200"/>
              </a:spcBef>
              <a:buFont typeface="Symbol" pitchFamily="18" charset="2"/>
              <a:buChar char="®"/>
            </a:pPr>
            <a:r>
              <a:rPr lang="it-IT" sz="1200" b="1" dirty="0" smtClean="0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GIUDIZIO COMPLESSIVO:</a:t>
            </a:r>
            <a:r>
              <a:rPr lang="it-IT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giudizio dell’utente sul servizio fornito da ACQUEDOTTO DEL FIORA espresso con un voto da 1 a 10 dove 1 significa pessimo e 10 ottimo</a:t>
            </a:r>
          </a:p>
          <a:p>
            <a:pPr marL="444500" lvl="1" indent="-265113" algn="just">
              <a:lnSpc>
                <a:spcPct val="110000"/>
              </a:lnSpc>
              <a:spcBef>
                <a:spcPts val="600"/>
              </a:spcBef>
              <a:buFont typeface="Symbol" pitchFamily="18" charset="2"/>
              <a:buChar char="®"/>
            </a:pPr>
            <a:r>
              <a:rPr lang="it-IT" sz="1200" b="1" dirty="0" smtClean="0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GIUDIZIO SUGLI ASPETTI</a:t>
            </a:r>
            <a:r>
              <a:rPr lang="it-IT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: giudizi degli utenti sui singoli aspetti costituenti il servizio espresso con un voto da 1 a 10 dove 1 significa pessimo e 10 ottimo.</a:t>
            </a:r>
          </a:p>
          <a:p>
            <a:pPr marL="0" lvl="1" indent="-265113" algn="just">
              <a:lnSpc>
                <a:spcPct val="110000"/>
              </a:lnSpc>
              <a:spcBef>
                <a:spcPts val="1200"/>
              </a:spcBef>
            </a:pPr>
            <a:r>
              <a:rPr lang="it-IT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Gli utenti </a:t>
            </a:r>
            <a:r>
              <a:rPr lang="it-IT" sz="1200" b="1" dirty="0" smtClean="0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Soddisfatti </a:t>
            </a:r>
            <a:r>
              <a:rPr lang="it-IT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esprimono un voto </a:t>
            </a:r>
            <a:r>
              <a:rPr lang="it-IT" sz="1200" b="1" dirty="0" smtClean="0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6-10</a:t>
            </a:r>
            <a:r>
              <a:rPr lang="it-IT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</p:txBody>
      </p:sp>
      <p:sp>
        <p:nvSpPr>
          <p:cNvPr id="12" name="Text Box 119"/>
          <p:cNvSpPr txBox="1">
            <a:spLocks noChangeArrowheads="1"/>
          </p:cNvSpPr>
          <p:nvPr/>
        </p:nvSpPr>
        <p:spPr bwMode="auto">
          <a:xfrm>
            <a:off x="5292600" y="2531072"/>
            <a:ext cx="4680000" cy="1618008"/>
          </a:xfrm>
          <a:prstGeom prst="foldedCorner">
            <a:avLst>
              <a:gd name="adj" fmla="val 0"/>
            </a:avLst>
          </a:prstGeom>
          <a:noFill/>
          <a:ln w="9525" algn="ctr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20000"/>
              </a:lnSpc>
              <a:defRPr/>
            </a:pPr>
            <a:endParaRPr lang="it-IT" dirty="0">
              <a:ln>
                <a:solidFill>
                  <a:schemeClr val="bg1">
                    <a:lumMod val="85000"/>
                  </a:schemeClr>
                </a:solidFill>
              </a:ln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>
              <a:lnSpc>
                <a:spcPct val="120000"/>
              </a:lnSpc>
              <a:defRPr/>
            </a:pPr>
            <a:r>
              <a:rPr lang="it-IT" sz="1600" b="1" u="sng" cap="small" dirty="0" smtClean="0">
                <a:solidFill>
                  <a:srgbClr val="00B0F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SEZIONE CS</a:t>
            </a:r>
          </a:p>
          <a:p>
            <a:pPr marL="355600" indent="-355600">
              <a:lnSpc>
                <a:spcPct val="120000"/>
              </a:lnSpc>
              <a:spcBef>
                <a:spcPts val="1200"/>
              </a:spcBef>
              <a:defRPr/>
            </a:pPr>
            <a:r>
              <a:rPr lang="it-IT" dirty="0" smtClean="0">
                <a:solidFill>
                  <a:srgbClr val="39527B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rivolta all’utenza generale </a:t>
            </a:r>
          </a:p>
          <a:p>
            <a:pPr marL="355600" indent="-355600">
              <a:lnSpc>
                <a:spcPct val="120000"/>
              </a:lnSpc>
              <a:spcBef>
                <a:spcPts val="600"/>
              </a:spcBef>
              <a:defRPr/>
            </a:pPr>
            <a:r>
              <a:rPr lang="it-IT" dirty="0" smtClean="0">
                <a:solidFill>
                  <a:srgbClr val="39527B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 agli utenti dei canali</a:t>
            </a:r>
          </a:p>
        </p:txBody>
      </p:sp>
      <p:sp>
        <p:nvSpPr>
          <p:cNvPr id="13" name="Text Box 119"/>
          <p:cNvSpPr txBox="1">
            <a:spLocks noChangeArrowheads="1"/>
          </p:cNvSpPr>
          <p:nvPr/>
        </p:nvSpPr>
        <p:spPr bwMode="auto">
          <a:xfrm>
            <a:off x="540072" y="942540"/>
            <a:ext cx="4680000" cy="2212017"/>
          </a:xfrm>
          <a:prstGeom prst="foldedCorner">
            <a:avLst>
              <a:gd name="adj" fmla="val 0"/>
            </a:avLst>
          </a:prstGeom>
          <a:noFill/>
          <a:ln w="9525" algn="ctr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20000"/>
              </a:lnSpc>
              <a:defRPr/>
            </a:pPr>
            <a:endParaRPr lang="it-IT" dirty="0" smtClean="0">
              <a:ln>
                <a:solidFill>
                  <a:schemeClr val="bg1">
                    <a:lumMod val="85000"/>
                  </a:schemeClr>
                </a:solidFill>
              </a:ln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marL="355600" indent="-355600">
              <a:lnSpc>
                <a:spcPct val="120000"/>
              </a:lnSpc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it-IT" sz="200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Servizio idrico nel complesso</a:t>
            </a:r>
          </a:p>
          <a:p>
            <a:pPr marL="355600" indent="-355600">
              <a:lnSpc>
                <a:spcPct val="120000"/>
              </a:lnSpc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it-IT" sz="200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Qualità dell’acqua</a:t>
            </a:r>
          </a:p>
          <a:p>
            <a:pPr marL="355600" indent="-355600">
              <a:lnSpc>
                <a:spcPct val="120000"/>
              </a:lnSpc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it-IT" sz="200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Aspetti generali del servizio</a:t>
            </a:r>
          </a:p>
          <a:p>
            <a:pPr marL="355600" indent="-355600">
              <a:lnSpc>
                <a:spcPct val="120000"/>
              </a:lnSpc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it-IT" sz="200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Canali di contatto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Object 3"/>
          <p:cNvGraphicFramePr>
            <a:graphicFrameLocks noChangeAspect="1"/>
          </p:cNvGraphicFramePr>
          <p:nvPr/>
        </p:nvGraphicFramePr>
        <p:xfrm>
          <a:off x="819150" y="4078288"/>
          <a:ext cx="7504113" cy="4916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1" name="Grafico" r:id="rId3" imgW="9382230" imgH="6153060" progId="Excel.Chart.8">
                  <p:link updateAutomatic="1"/>
                </p:oleObj>
              </mc:Choice>
              <mc:Fallback>
                <p:oleObj name="Grafico" r:id="rId3" imgW="9382230" imgH="6153060" progId="Excel.Chart.8">
                  <p:link updateAutomatic="1"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9150" y="4078288"/>
                        <a:ext cx="7504113" cy="4916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itolo 6"/>
          <p:cNvSpPr>
            <a:spLocks noGrp="1"/>
          </p:cNvSpPr>
          <p:nvPr>
            <p:ph type="title"/>
          </p:nvPr>
        </p:nvSpPr>
        <p:spPr>
          <a:xfrm>
            <a:off x="0" y="115200"/>
            <a:ext cx="8892000" cy="579600"/>
          </a:xfrm>
        </p:spPr>
        <p:txBody>
          <a:bodyPr/>
          <a:lstStyle/>
          <a:p>
            <a:r>
              <a:rPr lang="it-IT" dirty="0" smtClean="0"/>
              <a:t>Giudizio “di pancia” sul servizio idrico</a:t>
            </a:r>
            <a:endParaRPr lang="it-IT" dirty="0"/>
          </a:p>
        </p:txBody>
      </p:sp>
      <p:sp>
        <p:nvSpPr>
          <p:cNvPr id="20" name="CasellaDiTesto 19"/>
          <p:cNvSpPr txBox="1"/>
          <p:nvPr/>
        </p:nvSpPr>
        <p:spPr>
          <a:xfrm>
            <a:off x="161764" y="878400"/>
            <a:ext cx="8820472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it-IT" sz="1200" dirty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“Vorrei che lei esprimesse il suo giudizio globale circa la qualità del servizio idrico fornitole, negli ultimi 6 mesi, da Acquedotto del Fiora.”</a:t>
            </a:r>
          </a:p>
          <a:p>
            <a:pPr algn="ctr"/>
            <a:r>
              <a:rPr lang="it-IT" sz="1200" dirty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[scala 1-10, 1=pessimo e 10=ottimo]</a:t>
            </a:r>
            <a:endParaRPr lang="it-IT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2" name="CasellaDiTesto 21"/>
          <p:cNvSpPr txBox="1"/>
          <p:nvPr/>
        </p:nvSpPr>
        <p:spPr bwMode="auto">
          <a:xfrm>
            <a:off x="2628379" y="3041238"/>
            <a:ext cx="1584326" cy="46935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insoddisfatti</a:t>
            </a:r>
            <a:r>
              <a:rPr lang="it-IT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 </a:t>
            </a:r>
          </a:p>
          <a:p>
            <a:pPr algn="ctr">
              <a:defRPr/>
            </a:pPr>
            <a:r>
              <a:rPr lang="it-IT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(% voto 1-5)</a:t>
            </a:r>
          </a:p>
        </p:txBody>
      </p:sp>
      <p:sp>
        <p:nvSpPr>
          <p:cNvPr id="23" name="CasellaDiTesto 22"/>
          <p:cNvSpPr txBox="1"/>
          <p:nvPr/>
        </p:nvSpPr>
        <p:spPr bwMode="auto">
          <a:xfrm>
            <a:off x="2628379" y="1698706"/>
            <a:ext cx="1584326" cy="5539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ts val="1400"/>
              </a:lnSpc>
              <a:spcBef>
                <a:spcPts val="600"/>
              </a:spcBef>
              <a:defRPr/>
            </a:pPr>
            <a:r>
              <a:rPr lang="it-IT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molto soddisfatti </a:t>
            </a:r>
          </a:p>
          <a:p>
            <a:pPr algn="ctr">
              <a:lnSpc>
                <a:spcPts val="200"/>
              </a:lnSpc>
              <a:spcBef>
                <a:spcPts val="600"/>
              </a:spcBef>
              <a:defRPr/>
            </a:pPr>
            <a:r>
              <a:rPr lang="it-IT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(% voto 8-10)</a:t>
            </a:r>
            <a:r>
              <a:rPr lang="it-IT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24" name="CasellaDiTesto 23"/>
          <p:cNvSpPr txBox="1"/>
          <p:nvPr/>
        </p:nvSpPr>
        <p:spPr bwMode="auto">
          <a:xfrm>
            <a:off x="2628379" y="2325818"/>
            <a:ext cx="1584326" cy="5539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ts val="1400"/>
              </a:lnSpc>
              <a:spcBef>
                <a:spcPts val="600"/>
              </a:spcBef>
              <a:defRPr/>
            </a:pPr>
            <a:r>
              <a:rPr lang="it-IT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mediamente  soddisfatti </a:t>
            </a:r>
          </a:p>
          <a:p>
            <a:pPr algn="ctr">
              <a:lnSpc>
                <a:spcPts val="200"/>
              </a:lnSpc>
              <a:spcBef>
                <a:spcPts val="600"/>
              </a:spcBef>
              <a:defRPr/>
            </a:pPr>
            <a:r>
              <a:rPr lang="it-IT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(% voto 6-7)</a:t>
            </a:r>
            <a:r>
              <a:rPr lang="it-IT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25" name="CasellaDiTesto 24"/>
          <p:cNvSpPr txBox="1">
            <a:spLocks noChangeArrowheads="1"/>
          </p:cNvSpPr>
          <p:nvPr/>
        </p:nvSpPr>
        <p:spPr bwMode="auto">
          <a:xfrm>
            <a:off x="3563888" y="3933056"/>
            <a:ext cx="2016224" cy="233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1100"/>
              </a:lnSpc>
              <a:spcBef>
                <a:spcPts val="600"/>
              </a:spcBef>
              <a:defRPr/>
            </a:pPr>
            <a:r>
              <a:rPr lang="it-IT" sz="1050" dirty="0">
                <a:solidFill>
                  <a:srgbClr val="002060"/>
                </a:solidFill>
                <a:ea typeface="Verdana" pitchFamily="34" charset="0"/>
                <a:cs typeface="Verdana" pitchFamily="34" charset="0"/>
              </a:rPr>
              <a:t>VOTO MEDIO</a:t>
            </a:r>
            <a:endParaRPr lang="it-IT" sz="1050" i="1" dirty="0">
              <a:solidFill>
                <a:srgbClr val="002060"/>
              </a:solidFill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26" name="Gruppo 13"/>
          <p:cNvGrpSpPr/>
          <p:nvPr/>
        </p:nvGrpSpPr>
        <p:grpSpPr>
          <a:xfrm>
            <a:off x="6547378" y="5264632"/>
            <a:ext cx="616566" cy="436124"/>
            <a:chOff x="6732320" y="128207"/>
            <a:chExt cx="616566" cy="436124"/>
          </a:xfrm>
        </p:grpSpPr>
        <p:pic>
          <p:nvPicPr>
            <p:cNvPr id="27" name="Immagine 26" descr="graph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743078" y="137108"/>
              <a:ext cx="605808" cy="427223"/>
            </a:xfrm>
            <a:prstGeom prst="rect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</p:pic>
        <p:sp>
          <p:nvSpPr>
            <p:cNvPr id="28" name="CasellaDiTesto 27"/>
            <p:cNvSpPr txBox="1"/>
            <p:nvPr/>
          </p:nvSpPr>
          <p:spPr bwMode="auto">
            <a:xfrm>
              <a:off x="6732320" y="128207"/>
              <a:ext cx="612000" cy="196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rtlCol="0">
              <a:spAutoFit/>
            </a:bodyPr>
            <a:lstStyle/>
            <a:p>
              <a:pPr defTabSz="384175">
                <a:lnSpc>
                  <a:spcPts val="800"/>
                </a:lnSpc>
                <a:buClr>
                  <a:srgbClr val="FF3300"/>
                </a:buClr>
                <a:tabLst>
                  <a:tab pos="863600" algn="l"/>
                  <a:tab pos="1341438" algn="l"/>
                  <a:tab pos="1798638" algn="l"/>
                  <a:tab pos="2332038" algn="l"/>
                  <a:tab pos="2768600" algn="l"/>
                  <a:tab pos="3322638" algn="l"/>
                  <a:tab pos="3763963" algn="l"/>
                  <a:tab pos="4221163" algn="l"/>
                  <a:tab pos="4664075" algn="l"/>
                  <a:tab pos="5197475" algn="l"/>
                  <a:tab pos="5745163" algn="l"/>
                  <a:tab pos="6278563" algn="l"/>
                  <a:tab pos="6904038" algn="l"/>
                  <a:tab pos="7437438" algn="l"/>
                  <a:tab pos="7894638" algn="l"/>
                  <a:tab pos="7985125" algn="l"/>
                  <a:tab pos="8335963" algn="l"/>
                  <a:tab pos="8793163" algn="l"/>
                  <a:tab pos="8975725" algn="l"/>
                </a:tabLst>
              </a:pPr>
              <a:r>
                <a:rPr lang="it-IT" sz="800" dirty="0">
                  <a:solidFill>
                    <a:prstClr val="white">
                      <a:lumMod val="50000"/>
                    </a:prstClr>
                  </a:solidFill>
                </a:rPr>
                <a:t>Trend </a:t>
              </a:r>
            </a:p>
          </p:txBody>
        </p:sp>
      </p:grpSp>
      <p:graphicFrame>
        <p:nvGraphicFramePr>
          <p:cNvPr id="29" name="Object 4"/>
          <p:cNvGraphicFramePr>
            <a:graphicFrameLocks noChangeAspect="1"/>
          </p:cNvGraphicFramePr>
          <p:nvPr/>
        </p:nvGraphicFramePr>
        <p:xfrm>
          <a:off x="898525" y="1158875"/>
          <a:ext cx="8442325" cy="553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2" name="Grafico" r:id="rId6" imgW="9382230" imgH="6153060" progId="Excel.Chart.8">
                  <p:link updateAutomatic="1"/>
                </p:oleObj>
              </mc:Choice>
              <mc:Fallback>
                <p:oleObj name="Grafico" r:id="rId6" imgW="9382230" imgH="6153060" progId="Excel.Chart.8">
                  <p:link updateAutomatic="1"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8525" y="1158875"/>
                        <a:ext cx="8442325" cy="553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ttangolo arrotondato 14"/>
          <p:cNvSpPr/>
          <p:nvPr/>
        </p:nvSpPr>
        <p:spPr>
          <a:xfrm>
            <a:off x="3438000" y="6539477"/>
            <a:ext cx="2268000" cy="26064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txBody>
          <a:bodyPr wrap="square" lIns="0" tIns="0" rIns="0" bIns="0" anchor="ctr">
            <a:noAutofit/>
          </a:bodyPr>
          <a:lstStyle/>
          <a:p>
            <a:pPr lvl="0" algn="ctr"/>
            <a:r>
              <a:rPr lang="it-IT" sz="1100" i="1" kern="0" dirty="0">
                <a:solidFill>
                  <a:prstClr val="black"/>
                </a:solidFill>
              </a:rPr>
              <a:t>Base = </a:t>
            </a:r>
            <a:r>
              <a:rPr lang="it-IT" sz="1100" i="1" kern="0" dirty="0" smtClean="0">
                <a:solidFill>
                  <a:prstClr val="black"/>
                </a:solidFill>
              </a:rPr>
              <a:t>UTENZE DOMESTICHE DIRETTE</a:t>
            </a:r>
            <a:endParaRPr lang="it-IT" sz="1100" i="1" kern="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olo 6"/>
          <p:cNvSpPr>
            <a:spLocks noGrp="1"/>
          </p:cNvSpPr>
          <p:nvPr>
            <p:ph type="title"/>
          </p:nvPr>
        </p:nvSpPr>
        <p:spPr>
          <a:xfrm>
            <a:off x="0" y="115200"/>
            <a:ext cx="8892000" cy="579600"/>
          </a:xfrm>
        </p:spPr>
        <p:txBody>
          <a:bodyPr/>
          <a:lstStyle/>
          <a:p>
            <a:r>
              <a:rPr lang="it-IT" dirty="0" smtClean="0"/>
              <a:t>Giudizio “di pancia” sul servizio idrico</a:t>
            </a:r>
            <a:endParaRPr lang="it-IT" dirty="0"/>
          </a:p>
        </p:txBody>
      </p:sp>
      <p:sp>
        <p:nvSpPr>
          <p:cNvPr id="25" name="CasellaDiTesto 24"/>
          <p:cNvSpPr txBox="1"/>
          <p:nvPr/>
        </p:nvSpPr>
        <p:spPr>
          <a:xfrm>
            <a:off x="161764" y="878400"/>
            <a:ext cx="8820472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it-IT" sz="1200" dirty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“Vorrei che lei esprimesse il suo giudizio globale circa la qualità del servizio idrico fornitole, negli ultimi 6 mesi, da Acquedotto del Fiora.”</a:t>
            </a:r>
          </a:p>
          <a:p>
            <a:pPr algn="ctr"/>
            <a:r>
              <a:rPr lang="it-IT" sz="1200" dirty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[scala 1-10, 1=pessimo e 10=ottimo]</a:t>
            </a:r>
            <a:endParaRPr lang="it-IT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7" name="CasellaDiTesto 26"/>
          <p:cNvSpPr txBox="1"/>
          <p:nvPr/>
        </p:nvSpPr>
        <p:spPr bwMode="auto">
          <a:xfrm>
            <a:off x="2520070" y="1698706"/>
            <a:ext cx="4103861" cy="3744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400"/>
              </a:lnSpc>
              <a:spcBef>
                <a:spcPts val="600"/>
              </a:spcBef>
              <a:defRPr/>
            </a:pPr>
            <a:r>
              <a:rPr lang="it-IT" sz="1400" dirty="0">
                <a:solidFill>
                  <a:srgbClr val="002060"/>
                </a:solidFill>
                <a:latin typeface="Arial Black" pitchFamily="34" charset="0"/>
              </a:rPr>
              <a:t>molto soddisfatti </a:t>
            </a:r>
          </a:p>
          <a:p>
            <a:pPr algn="ctr">
              <a:lnSpc>
                <a:spcPts val="200"/>
              </a:lnSpc>
              <a:spcBef>
                <a:spcPts val="600"/>
              </a:spcBef>
              <a:defRPr/>
            </a:pPr>
            <a:r>
              <a:rPr lang="it-IT" sz="1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(% voto 8-10)</a:t>
            </a:r>
            <a:r>
              <a:rPr lang="it-IT" sz="1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8" name="Rettangolo arrotondato 7"/>
          <p:cNvSpPr/>
          <p:nvPr/>
        </p:nvSpPr>
        <p:spPr>
          <a:xfrm>
            <a:off x="3438000" y="6539477"/>
            <a:ext cx="2268000" cy="26064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txBody>
          <a:bodyPr wrap="square" lIns="0" tIns="0" rIns="0" bIns="0" anchor="ctr">
            <a:noAutofit/>
          </a:bodyPr>
          <a:lstStyle/>
          <a:p>
            <a:pPr lvl="0" algn="ctr"/>
            <a:r>
              <a:rPr lang="it-IT" sz="1100" i="1" kern="0" dirty="0">
                <a:solidFill>
                  <a:prstClr val="black"/>
                </a:solidFill>
              </a:rPr>
              <a:t>Base = </a:t>
            </a:r>
            <a:r>
              <a:rPr lang="it-IT" sz="1100" i="1" kern="0" dirty="0" smtClean="0">
                <a:solidFill>
                  <a:prstClr val="black"/>
                </a:solidFill>
              </a:rPr>
              <a:t>UTENZE DOMESTICHE DIRETTE</a:t>
            </a:r>
            <a:endParaRPr lang="it-IT" sz="1100" i="1" kern="0" dirty="0">
              <a:solidFill>
                <a:prstClr val="black"/>
              </a:solidFill>
            </a:endParaRPr>
          </a:p>
        </p:txBody>
      </p:sp>
      <p:graphicFrame>
        <p:nvGraphicFramePr>
          <p:cNvPr id="3082" name="Object 10"/>
          <p:cNvGraphicFramePr>
            <a:graphicFrameLocks noChangeAspect="1"/>
          </p:cNvGraphicFramePr>
          <p:nvPr/>
        </p:nvGraphicFramePr>
        <p:xfrm>
          <a:off x="3175" y="974725"/>
          <a:ext cx="8910638" cy="583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Grafico" r:id="rId3" imgW="9382230" imgH="6153060" progId="Excel.Chart.8">
                  <p:link updateAutomatic="1"/>
                </p:oleObj>
              </mc:Choice>
              <mc:Fallback>
                <p:oleObj name="Grafico" r:id="rId3" imgW="9382230" imgH="6153060" progId="Excel.Chart.8">
                  <p:link updateAutomatic="1"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5" y="974725"/>
                        <a:ext cx="8910638" cy="583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16" name="Object 20"/>
          <p:cNvGraphicFramePr>
            <a:graphicFrameLocks noChangeAspect="1"/>
          </p:cNvGraphicFramePr>
          <p:nvPr/>
        </p:nvGraphicFramePr>
        <p:xfrm>
          <a:off x="400050" y="4203700"/>
          <a:ext cx="8343900" cy="194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358" name="Worksheet" r:id="rId3" imgW="8343810" imgH="1943100" progId="Excel.Sheet.8">
                  <p:link updateAutomatic="1"/>
                </p:oleObj>
              </mc:Choice>
              <mc:Fallback>
                <p:oleObj name="Worksheet" r:id="rId3" imgW="8343810" imgH="1943100" progId="Excel.Sheet.8">
                  <p:link updateAutomatic="1"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4203700"/>
                        <a:ext cx="8343900" cy="194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2" name="Object 6"/>
          <p:cNvGraphicFramePr>
            <a:graphicFrameLocks noChangeAspect="1"/>
          </p:cNvGraphicFramePr>
          <p:nvPr/>
        </p:nvGraphicFramePr>
        <p:xfrm>
          <a:off x="899592" y="1158956"/>
          <a:ext cx="8442325" cy="553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359" name="Grafico" r:id="rId5" imgW="9382230" imgH="6153060" progId="Excel.Chart.8">
                  <p:link updateAutomatic="1"/>
                </p:oleObj>
              </mc:Choice>
              <mc:Fallback>
                <p:oleObj name="Grafico" r:id="rId5" imgW="9382230" imgH="6153060" progId="Excel.Chart.8">
                  <p:link updateAutomatic="1"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1158956"/>
                        <a:ext cx="8442325" cy="553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Qualità dell’acqua</a:t>
            </a:r>
            <a:endParaRPr lang="it-IT" dirty="0"/>
          </a:p>
        </p:txBody>
      </p:sp>
      <p:cxnSp>
        <p:nvCxnSpPr>
          <p:cNvPr id="30" name="Connettore 1 29"/>
          <p:cNvCxnSpPr/>
          <p:nvPr/>
        </p:nvCxnSpPr>
        <p:spPr>
          <a:xfrm>
            <a:off x="2579069" y="4447870"/>
            <a:ext cx="1440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1 30"/>
          <p:cNvCxnSpPr/>
          <p:nvPr/>
        </p:nvCxnSpPr>
        <p:spPr>
          <a:xfrm>
            <a:off x="4411010" y="4447870"/>
            <a:ext cx="1440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1 32"/>
          <p:cNvCxnSpPr/>
          <p:nvPr/>
        </p:nvCxnSpPr>
        <p:spPr>
          <a:xfrm>
            <a:off x="6192160" y="4447870"/>
            <a:ext cx="2340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 bwMode="auto">
          <a:xfrm>
            <a:off x="2628379" y="3041238"/>
            <a:ext cx="1584326" cy="46935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insoddisfatti</a:t>
            </a:r>
            <a:r>
              <a:rPr lang="it-IT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 </a:t>
            </a:r>
          </a:p>
          <a:p>
            <a:pPr algn="ctr">
              <a:defRPr/>
            </a:pPr>
            <a:r>
              <a:rPr lang="it-IT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(% voto 1-5)</a:t>
            </a:r>
          </a:p>
        </p:txBody>
      </p:sp>
      <p:sp>
        <p:nvSpPr>
          <p:cNvPr id="14" name="CasellaDiTesto 13"/>
          <p:cNvSpPr txBox="1"/>
          <p:nvPr/>
        </p:nvSpPr>
        <p:spPr bwMode="auto">
          <a:xfrm>
            <a:off x="2628379" y="1698706"/>
            <a:ext cx="1584326" cy="5539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ts val="1400"/>
              </a:lnSpc>
              <a:spcBef>
                <a:spcPts val="600"/>
              </a:spcBef>
              <a:defRPr/>
            </a:pPr>
            <a:r>
              <a:rPr lang="it-IT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molto soddisfatti </a:t>
            </a:r>
          </a:p>
          <a:p>
            <a:pPr algn="ctr">
              <a:lnSpc>
                <a:spcPts val="200"/>
              </a:lnSpc>
              <a:spcBef>
                <a:spcPts val="600"/>
              </a:spcBef>
              <a:defRPr/>
            </a:pPr>
            <a:r>
              <a:rPr lang="it-IT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(% voto 8-10)</a:t>
            </a:r>
            <a:r>
              <a:rPr lang="it-IT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5" name="CasellaDiTesto 14"/>
          <p:cNvSpPr txBox="1"/>
          <p:nvPr/>
        </p:nvSpPr>
        <p:spPr bwMode="auto">
          <a:xfrm>
            <a:off x="2628379" y="2325818"/>
            <a:ext cx="1584326" cy="5539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ts val="1400"/>
              </a:lnSpc>
              <a:spcBef>
                <a:spcPts val="600"/>
              </a:spcBef>
              <a:defRPr/>
            </a:pPr>
            <a:r>
              <a:rPr lang="it-IT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mediamente  soddisfatti </a:t>
            </a:r>
          </a:p>
          <a:p>
            <a:pPr algn="ctr">
              <a:lnSpc>
                <a:spcPts val="200"/>
              </a:lnSpc>
              <a:spcBef>
                <a:spcPts val="600"/>
              </a:spcBef>
              <a:defRPr/>
            </a:pPr>
            <a:r>
              <a:rPr lang="it-IT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(% voto 6-7)</a:t>
            </a:r>
            <a:r>
              <a:rPr lang="it-IT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972000" y="878400"/>
            <a:ext cx="7200000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“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Considerando complessivamente la QUALITÀ dell’acqua potabile (sapore, odore, purezza e limpidezza) distribuita negli ultimi 6 mesi, che voto dà ad Acquedotto del Fiora?” 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[scala 1-10, 1=pessimo e 10=ottimo]</a:t>
            </a:r>
            <a:endParaRPr lang="it-IT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Rettangolo arrotondato 17"/>
          <p:cNvSpPr/>
          <p:nvPr/>
        </p:nvSpPr>
        <p:spPr>
          <a:xfrm>
            <a:off x="3438000" y="6539477"/>
            <a:ext cx="2268000" cy="26064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txBody>
          <a:bodyPr wrap="square" lIns="0" tIns="0" rIns="0" bIns="0" anchor="ctr">
            <a:noAutofit/>
          </a:bodyPr>
          <a:lstStyle/>
          <a:p>
            <a:pPr lvl="0" algn="ctr"/>
            <a:r>
              <a:rPr lang="it-IT" sz="1100" i="1" kern="0" dirty="0">
                <a:solidFill>
                  <a:prstClr val="black"/>
                </a:solidFill>
              </a:rPr>
              <a:t>Base = </a:t>
            </a:r>
            <a:r>
              <a:rPr lang="it-IT" sz="1100" i="1" kern="0" dirty="0" smtClean="0">
                <a:solidFill>
                  <a:prstClr val="black"/>
                </a:solidFill>
              </a:rPr>
              <a:t>UTENZE DOMESTICHE DIRETTE</a:t>
            </a:r>
            <a:endParaRPr lang="it-IT" sz="1100" i="1" kern="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Qualità dell’acqua</a:t>
            </a:r>
            <a:endParaRPr lang="it-IT" dirty="0"/>
          </a:p>
        </p:txBody>
      </p:sp>
      <p:graphicFrame>
        <p:nvGraphicFramePr>
          <p:cNvPr id="211970" name="Object 2"/>
          <p:cNvGraphicFramePr>
            <a:graphicFrameLocks noChangeAspect="1"/>
          </p:cNvGraphicFramePr>
          <p:nvPr/>
        </p:nvGraphicFramePr>
        <p:xfrm>
          <a:off x="115094" y="2267520"/>
          <a:ext cx="8913813" cy="584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972" name="Grafico" r:id="rId3" imgW="9382230" imgH="6153060" progId="Excel.Chart.8">
                  <p:link updateAutomatic="1"/>
                </p:oleObj>
              </mc:Choice>
              <mc:Fallback>
                <p:oleObj name="Grafico" r:id="rId3" imgW="9382230" imgH="6153060" progId="Excel.Chart.8">
                  <p:link updateAutomatic="1"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094" y="2267520"/>
                        <a:ext cx="8913813" cy="584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asellaDiTesto 7"/>
          <p:cNvSpPr txBox="1"/>
          <p:nvPr/>
        </p:nvSpPr>
        <p:spPr>
          <a:xfrm>
            <a:off x="972000" y="878400"/>
            <a:ext cx="7200000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“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Considerando complessivamente la QUALITÀ dell’acqua potabile (sapore, odore, purezza e limpidezza) distribuita negli ultimi 6 mesi, che voto dà ad Acquedotto del Fiora?” 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[scala 1-10, 1=pessimo e 10=ottimo]</a:t>
            </a:r>
            <a:endParaRPr lang="it-IT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CasellaDiTesto 8"/>
          <p:cNvSpPr txBox="1">
            <a:spLocks noChangeArrowheads="1"/>
          </p:cNvSpPr>
          <p:nvPr/>
        </p:nvSpPr>
        <p:spPr bwMode="auto">
          <a:xfrm>
            <a:off x="3563888" y="1916832"/>
            <a:ext cx="2016224" cy="233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1100"/>
              </a:lnSpc>
              <a:spcBef>
                <a:spcPts val="600"/>
              </a:spcBef>
              <a:defRPr/>
            </a:pPr>
            <a:r>
              <a:rPr lang="it-IT" sz="1050" dirty="0" smtClean="0">
                <a:solidFill>
                  <a:srgbClr val="002060"/>
                </a:solidFill>
                <a:latin typeface="+mj-lt"/>
                <a:ea typeface="Verdana" pitchFamily="34" charset="0"/>
                <a:cs typeface="Verdana" pitchFamily="34" charset="0"/>
              </a:rPr>
              <a:t>VOTO MEDIO</a:t>
            </a:r>
            <a:endParaRPr lang="it-IT" sz="1050" i="1" dirty="0">
              <a:solidFill>
                <a:srgbClr val="002060"/>
              </a:solidFill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Rettangolo arrotondato 9"/>
          <p:cNvSpPr/>
          <p:nvPr/>
        </p:nvSpPr>
        <p:spPr>
          <a:xfrm>
            <a:off x="3438000" y="6539477"/>
            <a:ext cx="2268000" cy="26064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txBody>
          <a:bodyPr wrap="square" lIns="0" tIns="0" rIns="0" bIns="0" anchor="ctr">
            <a:noAutofit/>
          </a:bodyPr>
          <a:lstStyle/>
          <a:p>
            <a:pPr lvl="0" algn="ctr"/>
            <a:r>
              <a:rPr lang="it-IT" sz="1100" i="1" kern="0" dirty="0">
                <a:solidFill>
                  <a:prstClr val="black"/>
                </a:solidFill>
              </a:rPr>
              <a:t>Base = </a:t>
            </a:r>
            <a:r>
              <a:rPr lang="it-IT" sz="1100" i="1" kern="0" dirty="0" smtClean="0">
                <a:solidFill>
                  <a:prstClr val="black"/>
                </a:solidFill>
              </a:rPr>
              <a:t>UTENZE DOMESTICHE DIRETTE</a:t>
            </a:r>
            <a:endParaRPr lang="it-IT" sz="1100" i="1" kern="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Aspetti tecnici del servizio</a:t>
            </a:r>
            <a:endParaRPr lang="it-IT" dirty="0"/>
          </a:p>
        </p:txBody>
      </p:sp>
      <p:sp>
        <p:nvSpPr>
          <p:cNvPr id="1030" name="AutoShape 6" descr="Risultati immagini per icona impostazioni 3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 dirty="0"/>
          </a:p>
        </p:txBody>
      </p:sp>
      <p:sp>
        <p:nvSpPr>
          <p:cNvPr id="1032" name="AutoShape 8" descr="Risultati immagini per icona impostazioni 3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 dirty="0"/>
          </a:p>
        </p:txBody>
      </p:sp>
      <p:graphicFrame>
        <p:nvGraphicFramePr>
          <p:cNvPr id="1069" name="Object 45"/>
          <p:cNvGraphicFramePr>
            <a:graphicFrameLocks noChangeAspect="1"/>
          </p:cNvGraphicFramePr>
          <p:nvPr/>
        </p:nvGraphicFramePr>
        <p:xfrm>
          <a:off x="899592" y="1158956"/>
          <a:ext cx="8442325" cy="553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" name="Grafico" r:id="rId3" imgW="9382230" imgH="6153060" progId="Excel.Chart.8">
                  <p:link updateAutomatic="1"/>
                </p:oleObj>
              </mc:Choice>
              <mc:Fallback>
                <p:oleObj name="Grafico" r:id="rId3" imgW="9382230" imgH="6153060" progId="Excel.Chart.8">
                  <p:link updateAutomatic="1"/>
                  <p:pic>
                    <p:nvPicPr>
                      <p:cNvPr id="0" name="Picture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1158956"/>
                        <a:ext cx="8442325" cy="553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CasellaDiTesto 41"/>
          <p:cNvSpPr txBox="1"/>
          <p:nvPr/>
        </p:nvSpPr>
        <p:spPr>
          <a:xfrm>
            <a:off x="540000" y="878400"/>
            <a:ext cx="8064000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“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Considerando complessivamente gli aspetti tecnici del servizio, negli ultimi 6 mesi, che voto dà ad Acquedotto del Fiora?” 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[scala 1-10, 1=pessimo e 10=ottimo]</a:t>
            </a:r>
            <a:endParaRPr lang="it-IT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 bwMode="auto">
          <a:xfrm>
            <a:off x="2628379" y="3041238"/>
            <a:ext cx="1584326" cy="46935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insoddisfatti</a:t>
            </a:r>
            <a:r>
              <a:rPr lang="it-IT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 </a:t>
            </a:r>
          </a:p>
          <a:p>
            <a:pPr algn="ctr">
              <a:defRPr/>
            </a:pPr>
            <a:r>
              <a:rPr lang="it-IT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(% voto 1-5)</a:t>
            </a:r>
          </a:p>
        </p:txBody>
      </p:sp>
      <p:sp>
        <p:nvSpPr>
          <p:cNvPr id="16" name="CasellaDiTesto 15"/>
          <p:cNvSpPr txBox="1"/>
          <p:nvPr/>
        </p:nvSpPr>
        <p:spPr bwMode="auto">
          <a:xfrm>
            <a:off x="2628379" y="1698706"/>
            <a:ext cx="1584326" cy="5539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ts val="1400"/>
              </a:lnSpc>
              <a:spcBef>
                <a:spcPts val="600"/>
              </a:spcBef>
              <a:defRPr/>
            </a:pPr>
            <a:r>
              <a:rPr lang="it-IT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molto soddisfatti </a:t>
            </a:r>
          </a:p>
          <a:p>
            <a:pPr algn="ctr">
              <a:lnSpc>
                <a:spcPts val="200"/>
              </a:lnSpc>
              <a:spcBef>
                <a:spcPts val="600"/>
              </a:spcBef>
              <a:defRPr/>
            </a:pPr>
            <a:r>
              <a:rPr lang="it-IT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(% voto 8-10)</a:t>
            </a:r>
            <a:r>
              <a:rPr lang="it-IT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7" name="CasellaDiTesto 16"/>
          <p:cNvSpPr txBox="1"/>
          <p:nvPr/>
        </p:nvSpPr>
        <p:spPr bwMode="auto">
          <a:xfrm>
            <a:off x="2628379" y="2325818"/>
            <a:ext cx="1584326" cy="5539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ts val="1400"/>
              </a:lnSpc>
              <a:spcBef>
                <a:spcPts val="600"/>
              </a:spcBef>
              <a:defRPr/>
            </a:pPr>
            <a:r>
              <a:rPr lang="it-IT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mediamente  soddisfatti </a:t>
            </a:r>
          </a:p>
          <a:p>
            <a:pPr algn="ctr">
              <a:lnSpc>
                <a:spcPts val="200"/>
              </a:lnSpc>
              <a:spcBef>
                <a:spcPts val="600"/>
              </a:spcBef>
              <a:defRPr/>
            </a:pPr>
            <a:r>
              <a:rPr lang="it-IT" sz="1000" b="1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(% voto 6-7)</a:t>
            </a:r>
            <a:r>
              <a:rPr lang="it-IT" sz="1100" b="1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cxnSp>
        <p:nvCxnSpPr>
          <p:cNvPr id="18" name="Connettore 1 17"/>
          <p:cNvCxnSpPr/>
          <p:nvPr/>
        </p:nvCxnSpPr>
        <p:spPr>
          <a:xfrm>
            <a:off x="2579069" y="4447870"/>
            <a:ext cx="1440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1 18"/>
          <p:cNvCxnSpPr/>
          <p:nvPr/>
        </p:nvCxnSpPr>
        <p:spPr>
          <a:xfrm>
            <a:off x="4411010" y="4447870"/>
            <a:ext cx="1440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1 19"/>
          <p:cNvCxnSpPr/>
          <p:nvPr/>
        </p:nvCxnSpPr>
        <p:spPr>
          <a:xfrm>
            <a:off x="6192160" y="4447870"/>
            <a:ext cx="2340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75" name="Object 51"/>
          <p:cNvGraphicFramePr>
            <a:graphicFrameLocks noChangeAspect="1"/>
          </p:cNvGraphicFramePr>
          <p:nvPr/>
        </p:nvGraphicFramePr>
        <p:xfrm>
          <a:off x="400050" y="4203700"/>
          <a:ext cx="8343900" cy="194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9" name="Worksheet" r:id="rId5" imgW="8343810" imgH="1943100" progId="Excel.Sheet.8">
                  <p:link updateAutomatic="1"/>
                </p:oleObj>
              </mc:Choice>
              <mc:Fallback>
                <p:oleObj name="Worksheet" r:id="rId5" imgW="8343810" imgH="1943100" progId="Excel.Sheet.8">
                  <p:link updateAutomatic="1"/>
                  <p:pic>
                    <p:nvPicPr>
                      <p:cNvPr id="0" name="Picture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4203700"/>
                        <a:ext cx="8343900" cy="194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ttangolo arrotondato 21"/>
          <p:cNvSpPr/>
          <p:nvPr/>
        </p:nvSpPr>
        <p:spPr>
          <a:xfrm>
            <a:off x="3438000" y="6539477"/>
            <a:ext cx="2268000" cy="26064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txBody>
          <a:bodyPr wrap="square" lIns="0" tIns="0" rIns="0" bIns="0" anchor="ctr">
            <a:noAutofit/>
          </a:bodyPr>
          <a:lstStyle/>
          <a:p>
            <a:pPr lvl="0" algn="ctr"/>
            <a:r>
              <a:rPr lang="it-IT" sz="1100" i="1" kern="0" dirty="0">
                <a:solidFill>
                  <a:prstClr val="black"/>
                </a:solidFill>
              </a:rPr>
              <a:t>Base = </a:t>
            </a:r>
            <a:r>
              <a:rPr lang="it-IT" sz="1100" i="1" kern="0" dirty="0" smtClean="0">
                <a:solidFill>
                  <a:prstClr val="black"/>
                </a:solidFill>
              </a:rPr>
              <a:t>UTENZE DOMESTICHE DIRETTE</a:t>
            </a:r>
            <a:endParaRPr lang="it-IT" sz="1100" i="1" kern="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23" name="Object 40"/>
          <p:cNvGraphicFramePr>
            <a:graphicFrameLocks noChangeAspect="1"/>
          </p:cNvGraphicFramePr>
          <p:nvPr/>
        </p:nvGraphicFramePr>
        <p:xfrm>
          <a:off x="115888" y="620713"/>
          <a:ext cx="8912225" cy="583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5" name="Grafico" r:id="rId3" imgW="9382230" imgH="6153060" progId="Excel.Chart.8">
                  <p:link updateAutomatic="1"/>
                </p:oleObj>
              </mc:Choice>
              <mc:Fallback>
                <p:oleObj name="Grafico" r:id="rId3" imgW="9382230" imgH="6153060" progId="Excel.Chart.8">
                  <p:link updateAutomatic="1"/>
                  <p:pic>
                    <p:nvPicPr>
                      <p:cNvPr id="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888" y="620713"/>
                        <a:ext cx="8912225" cy="583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Tabella 31"/>
          <p:cNvGraphicFramePr>
            <a:graphicFrameLocks noGrp="1"/>
          </p:cNvGraphicFramePr>
          <p:nvPr/>
        </p:nvGraphicFramePr>
        <p:xfrm>
          <a:off x="527836" y="5805264"/>
          <a:ext cx="831600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39500"/>
                <a:gridCol w="1039500"/>
                <a:gridCol w="1039500"/>
                <a:gridCol w="1039500"/>
                <a:gridCol w="1039500"/>
                <a:gridCol w="1039500"/>
                <a:gridCol w="1039500"/>
                <a:gridCol w="1039500"/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7,5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7,6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7,4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7,6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7,5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7,2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7,6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7,6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Aspetti tecnici del servizio</a:t>
            </a:r>
            <a:endParaRPr lang="it-IT" dirty="0"/>
          </a:p>
        </p:txBody>
      </p:sp>
      <p:sp>
        <p:nvSpPr>
          <p:cNvPr id="1030" name="AutoShape 6" descr="Risultati immagini per icona impostazioni 3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 dirty="0"/>
          </a:p>
        </p:txBody>
      </p:sp>
      <p:sp>
        <p:nvSpPr>
          <p:cNvPr id="1032" name="AutoShape 8" descr="Risultati immagini per icona impostazioni 3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 dirty="0"/>
          </a:p>
        </p:txBody>
      </p:sp>
      <p:sp>
        <p:nvSpPr>
          <p:cNvPr id="17" name="Rettangolo arrotondato 16"/>
          <p:cNvSpPr/>
          <p:nvPr/>
        </p:nvSpPr>
        <p:spPr>
          <a:xfrm>
            <a:off x="899592" y="5905767"/>
            <a:ext cx="288032" cy="180000"/>
          </a:xfrm>
          <a:prstGeom prst="roundRect">
            <a:avLst/>
          </a:prstGeom>
          <a:noFill/>
          <a:ln w="127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0" name="Rettangolo arrotondato 19"/>
          <p:cNvSpPr/>
          <p:nvPr/>
        </p:nvSpPr>
        <p:spPr>
          <a:xfrm>
            <a:off x="1936279" y="5905767"/>
            <a:ext cx="288032" cy="180000"/>
          </a:xfrm>
          <a:prstGeom prst="roundRect">
            <a:avLst/>
          </a:prstGeom>
          <a:noFill/>
          <a:ln w="127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1" name="Rettangolo arrotondato 20"/>
          <p:cNvSpPr/>
          <p:nvPr/>
        </p:nvSpPr>
        <p:spPr>
          <a:xfrm>
            <a:off x="2964074" y="5905767"/>
            <a:ext cx="288032" cy="180000"/>
          </a:xfrm>
          <a:prstGeom prst="roundRect">
            <a:avLst/>
          </a:prstGeom>
          <a:noFill/>
          <a:ln w="127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4" name="Rettangolo arrotondato 23"/>
          <p:cNvSpPr/>
          <p:nvPr/>
        </p:nvSpPr>
        <p:spPr>
          <a:xfrm>
            <a:off x="4022224" y="5905767"/>
            <a:ext cx="288032" cy="180000"/>
          </a:xfrm>
          <a:prstGeom prst="roundRect">
            <a:avLst/>
          </a:prstGeom>
          <a:noFill/>
          <a:ln w="127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5" name="Rettangolo arrotondato 24"/>
          <p:cNvSpPr/>
          <p:nvPr/>
        </p:nvSpPr>
        <p:spPr>
          <a:xfrm>
            <a:off x="5058911" y="5905767"/>
            <a:ext cx="288032" cy="180000"/>
          </a:xfrm>
          <a:prstGeom prst="roundRect">
            <a:avLst/>
          </a:prstGeom>
          <a:noFill/>
          <a:ln w="127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6" name="Rettangolo arrotondato 25"/>
          <p:cNvSpPr/>
          <p:nvPr/>
        </p:nvSpPr>
        <p:spPr>
          <a:xfrm>
            <a:off x="6095598" y="5905767"/>
            <a:ext cx="288032" cy="180000"/>
          </a:xfrm>
          <a:prstGeom prst="roundRect">
            <a:avLst/>
          </a:prstGeom>
          <a:noFill/>
          <a:ln w="127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7" name="Rettangolo arrotondato 26"/>
          <p:cNvSpPr/>
          <p:nvPr/>
        </p:nvSpPr>
        <p:spPr>
          <a:xfrm>
            <a:off x="7141428" y="5905767"/>
            <a:ext cx="288032" cy="180000"/>
          </a:xfrm>
          <a:prstGeom prst="roundRect">
            <a:avLst/>
          </a:prstGeom>
          <a:noFill/>
          <a:ln w="127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8" name="Rettangolo arrotondato 27"/>
          <p:cNvSpPr/>
          <p:nvPr/>
        </p:nvSpPr>
        <p:spPr>
          <a:xfrm>
            <a:off x="8178115" y="5905767"/>
            <a:ext cx="288032" cy="180000"/>
          </a:xfrm>
          <a:prstGeom prst="roundRect">
            <a:avLst/>
          </a:prstGeom>
          <a:noFill/>
          <a:ln w="127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1" name="CasellaDiTesto 30"/>
          <p:cNvSpPr txBox="1">
            <a:spLocks noChangeArrowheads="1"/>
          </p:cNvSpPr>
          <p:nvPr/>
        </p:nvSpPr>
        <p:spPr bwMode="auto">
          <a:xfrm>
            <a:off x="-35149" y="5805264"/>
            <a:ext cx="756000" cy="369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1100"/>
              </a:lnSpc>
              <a:spcBef>
                <a:spcPts val="600"/>
              </a:spcBef>
              <a:defRPr/>
            </a:pPr>
            <a:r>
              <a:rPr lang="it-IT" sz="900" dirty="0" smtClean="0">
                <a:solidFill>
                  <a:srgbClr val="002060"/>
                </a:solidFill>
                <a:latin typeface="+mj-lt"/>
                <a:ea typeface="Verdana" pitchFamily="34" charset="0"/>
                <a:cs typeface="Verdana" pitchFamily="34" charset="0"/>
              </a:rPr>
              <a:t>VOTO MEDIO</a:t>
            </a:r>
            <a:endParaRPr lang="it-IT" sz="900" i="1" dirty="0">
              <a:solidFill>
                <a:srgbClr val="002060"/>
              </a:solidFill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540000" y="878400"/>
            <a:ext cx="8064000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“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Considerando complessivamente gli aspetti tecnici del servizio, negli ultimi 6 mesi, che voto dà ad Acquedotto del Fiora?” 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[scala 1-10, 1=pessimo e 10=ottimo]</a:t>
            </a:r>
            <a:endParaRPr lang="it-IT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" name="Rettangolo arrotondato 21"/>
          <p:cNvSpPr/>
          <p:nvPr/>
        </p:nvSpPr>
        <p:spPr>
          <a:xfrm>
            <a:off x="3438000" y="6539477"/>
            <a:ext cx="2268000" cy="26064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txBody>
          <a:bodyPr wrap="square" lIns="0" tIns="0" rIns="0" bIns="0" anchor="ctr">
            <a:noAutofit/>
          </a:bodyPr>
          <a:lstStyle/>
          <a:p>
            <a:pPr lvl="0" algn="ctr"/>
            <a:r>
              <a:rPr lang="it-IT" sz="1100" i="1" kern="0" dirty="0">
                <a:solidFill>
                  <a:prstClr val="black"/>
                </a:solidFill>
              </a:rPr>
              <a:t>Base = </a:t>
            </a:r>
            <a:r>
              <a:rPr lang="it-IT" sz="1100" i="1" kern="0" dirty="0" smtClean="0">
                <a:solidFill>
                  <a:prstClr val="black"/>
                </a:solidFill>
              </a:rPr>
              <a:t>UTENZE DOMESTICHE DIRETTE</a:t>
            </a:r>
            <a:endParaRPr lang="it-IT" sz="1100" i="1" kern="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9749" name="Object 3"/>
          <p:cNvGraphicFramePr>
            <a:graphicFrameLocks noChangeAspect="1"/>
          </p:cNvGraphicFramePr>
          <p:nvPr/>
        </p:nvGraphicFramePr>
        <p:xfrm>
          <a:off x="-1268512" y="1700808"/>
          <a:ext cx="8432800" cy="552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116" name="Grafico" r:id="rId3" imgW="9382230" imgH="6153060" progId="Excel.Chart.8">
                  <p:link updateAutomatic="1"/>
                </p:oleObj>
              </mc:Choice>
              <mc:Fallback>
                <p:oleObj name="Grafico" r:id="rId3" imgW="9382230" imgH="6153060" progId="Excel.Chart.8">
                  <p:link updateAutomatic="1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268512" y="1700808"/>
                        <a:ext cx="8432800" cy="552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Indicatori di performance</a:t>
            </a:r>
            <a:endParaRPr lang="it-IT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5579328" y="2138784"/>
            <a:ext cx="32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cap="all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IMPORTANZA </a:t>
            </a:r>
            <a:r>
              <a:rPr lang="it-IT" sz="1200" cap="all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(% </a:t>
            </a:r>
            <a:r>
              <a:rPr lang="it-IT" sz="1200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di citazione</a:t>
            </a:r>
            <a:r>
              <a:rPr lang="it-IT" sz="1200" cap="all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)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1223808" y="2138784"/>
            <a:ext cx="32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cap="all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Soddisfatti </a:t>
            </a:r>
            <a:r>
              <a:rPr lang="it-IT" sz="1200" cap="all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(% </a:t>
            </a:r>
            <a:r>
              <a:rPr lang="it-IT" sz="1200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voto 6-10)</a:t>
            </a:r>
            <a:endParaRPr lang="it-IT" sz="1200" cap="all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683568" y="1165394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“</a:t>
            </a:r>
            <a:r>
              <a:rPr lang="it-IT" sz="1200" dirty="0">
                <a:solidFill>
                  <a:schemeClr val="bg1">
                    <a:lumMod val="50000"/>
                  </a:schemeClr>
                </a:solidFill>
              </a:rPr>
              <a:t>Per ognuno degli aspetti, quanto è stato soddisfatto?” </a:t>
            </a:r>
          </a:p>
          <a:p>
            <a:pPr algn="ctr"/>
            <a:r>
              <a:rPr lang="it-IT" sz="1200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[scala 1-10, 1=pessimo e 10=ottimo]</a:t>
            </a:r>
            <a:endParaRPr lang="it-IT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5669328" y="1165394"/>
            <a:ext cx="306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“</a:t>
            </a:r>
            <a:r>
              <a:rPr lang="it-IT" sz="1200" dirty="0">
                <a:solidFill>
                  <a:schemeClr val="bg1">
                    <a:lumMod val="50000"/>
                  </a:schemeClr>
                </a:solidFill>
              </a:rPr>
              <a:t>Quale degli aspetti è il più importante?</a:t>
            </a:r>
            <a:r>
              <a:rPr lang="it-IT" sz="1200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”</a:t>
            </a:r>
          </a:p>
          <a:p>
            <a:pPr algn="ctr"/>
            <a:r>
              <a:rPr lang="it-IT" sz="1200" dirty="0">
                <a:solidFill>
                  <a:schemeClr val="bg1">
                    <a:lumMod val="50000"/>
                  </a:schemeClr>
                </a:solidFill>
              </a:rPr>
              <a:t>(risposta singola)</a:t>
            </a:r>
          </a:p>
        </p:txBody>
      </p:sp>
      <p:sp>
        <p:nvSpPr>
          <p:cNvPr id="21" name="Rettangolo arrotondato 20"/>
          <p:cNvSpPr/>
          <p:nvPr/>
        </p:nvSpPr>
        <p:spPr>
          <a:xfrm>
            <a:off x="4926784" y="2689320"/>
            <a:ext cx="432000" cy="252000"/>
          </a:xfrm>
          <a:prstGeom prst="roundRect">
            <a:avLst/>
          </a:prstGeom>
          <a:solidFill>
            <a:srgbClr val="0070C0"/>
          </a:solidFill>
          <a:effectLst>
            <a:glow rad="63500">
              <a:srgbClr val="AEBAD5">
                <a:satMod val="175000"/>
                <a:alpha val="40000"/>
              </a:srgbClr>
            </a:glow>
            <a:softEdge rad="12700"/>
          </a:effectLst>
        </p:spPr>
        <p:txBody>
          <a:bodyPr wrap="square" lIns="3600" tIns="3600" rIns="3600" bIns="3600" rtlCol="0" anchor="ctr">
            <a:noAutofit/>
          </a:bodyPr>
          <a:lstStyle/>
          <a:p>
            <a:pPr algn="ctr"/>
            <a:r>
              <a:rPr lang="it-IT" sz="1400" kern="0" dirty="0" smtClean="0">
                <a:solidFill>
                  <a:prstClr val="white"/>
                </a:solidFill>
              </a:rPr>
              <a:t>8,0</a:t>
            </a:r>
            <a:endParaRPr lang="it-IT" sz="1400" kern="0" dirty="0">
              <a:solidFill>
                <a:prstClr val="white"/>
              </a:solidFill>
            </a:endParaRPr>
          </a:p>
        </p:txBody>
      </p:sp>
      <p:sp>
        <p:nvSpPr>
          <p:cNvPr id="27" name="Rettangolo arrotondato 26"/>
          <p:cNvSpPr/>
          <p:nvPr/>
        </p:nvSpPr>
        <p:spPr>
          <a:xfrm>
            <a:off x="4926784" y="3722842"/>
            <a:ext cx="432000" cy="252000"/>
          </a:xfrm>
          <a:prstGeom prst="roundRect">
            <a:avLst/>
          </a:prstGeom>
          <a:solidFill>
            <a:srgbClr val="0070C0"/>
          </a:solidFill>
          <a:effectLst>
            <a:glow rad="63500">
              <a:srgbClr val="AEBAD5">
                <a:satMod val="175000"/>
                <a:alpha val="40000"/>
              </a:srgbClr>
            </a:glow>
            <a:softEdge rad="12700"/>
          </a:effectLst>
        </p:spPr>
        <p:txBody>
          <a:bodyPr wrap="square" lIns="3600" tIns="3600" rIns="3600" bIns="3600" rtlCol="0" anchor="ctr">
            <a:noAutofit/>
          </a:bodyPr>
          <a:lstStyle/>
          <a:p>
            <a:pPr algn="ctr"/>
            <a:r>
              <a:rPr lang="it-IT" sz="1400" kern="0" dirty="0" smtClean="0">
                <a:solidFill>
                  <a:prstClr val="white"/>
                </a:solidFill>
              </a:rPr>
              <a:t>7,7</a:t>
            </a:r>
            <a:endParaRPr lang="it-IT" sz="1400" kern="0" dirty="0">
              <a:solidFill>
                <a:prstClr val="white"/>
              </a:solidFill>
            </a:endParaRPr>
          </a:p>
        </p:txBody>
      </p:sp>
      <p:sp>
        <p:nvSpPr>
          <p:cNvPr id="28" name="CasellaDiTesto 27"/>
          <p:cNvSpPr txBox="1">
            <a:spLocks noChangeArrowheads="1"/>
          </p:cNvSpPr>
          <p:nvPr/>
        </p:nvSpPr>
        <p:spPr bwMode="auto">
          <a:xfrm>
            <a:off x="4620768" y="2160585"/>
            <a:ext cx="1044032" cy="233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1100"/>
              </a:lnSpc>
              <a:spcBef>
                <a:spcPts val="600"/>
              </a:spcBef>
              <a:defRPr/>
            </a:pPr>
            <a:r>
              <a:rPr lang="it-IT" sz="900" dirty="0">
                <a:solidFill>
                  <a:srgbClr val="002060"/>
                </a:solidFill>
                <a:ea typeface="Verdana" pitchFamily="34" charset="0"/>
                <a:cs typeface="Verdana" pitchFamily="34" charset="0"/>
              </a:rPr>
              <a:t>VOTO MEDIO</a:t>
            </a:r>
            <a:endParaRPr lang="it-IT" sz="900" i="1" dirty="0">
              <a:solidFill>
                <a:srgbClr val="002060"/>
              </a:solidFill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32" name="Connettore 1 31"/>
          <p:cNvCxnSpPr/>
          <p:nvPr/>
        </p:nvCxnSpPr>
        <p:spPr>
          <a:xfrm>
            <a:off x="5652120" y="1196752"/>
            <a:ext cx="0" cy="3636000"/>
          </a:xfrm>
          <a:prstGeom prst="line">
            <a:avLst/>
          </a:prstGeom>
          <a:ln cap="rnd">
            <a:solidFill>
              <a:schemeClr val="bg1">
                <a:lumMod val="75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e 17"/>
          <p:cNvSpPr/>
          <p:nvPr/>
        </p:nvSpPr>
        <p:spPr>
          <a:xfrm>
            <a:off x="6659328" y="2498824"/>
            <a:ext cx="1080000" cy="1080000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glow rad="63500">
              <a:srgbClr val="9FB4E4">
                <a:alpha val="40000"/>
              </a:srgbClr>
            </a:glow>
          </a:effectLst>
        </p:spPr>
        <p:txBody>
          <a:bodyPr wrap="square" lIns="3600" tIns="3600" rIns="3600" bIns="3600" rtlCol="0" anchor="ctr">
            <a:noAutofit/>
          </a:bodyPr>
          <a:lstStyle/>
          <a:p>
            <a:pPr algn="ctr"/>
            <a:r>
              <a:rPr lang="it-IT" sz="2000" b="1" kern="0" dirty="0" smtClean="0">
                <a:solidFill>
                  <a:prstClr val="white"/>
                </a:solidFill>
              </a:rPr>
              <a:t>82,9</a:t>
            </a:r>
            <a:endParaRPr lang="it-IT" sz="2000" b="1" kern="0" dirty="0">
              <a:solidFill>
                <a:prstClr val="white"/>
              </a:solidFill>
            </a:endParaRPr>
          </a:p>
        </p:txBody>
      </p:sp>
      <p:sp>
        <p:nvSpPr>
          <p:cNvPr id="19" name="Ovale 18"/>
          <p:cNvSpPr/>
          <p:nvPr/>
        </p:nvSpPr>
        <p:spPr>
          <a:xfrm>
            <a:off x="7001328" y="3663242"/>
            <a:ext cx="396000" cy="396000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glow rad="63500">
              <a:srgbClr val="9FB4E4">
                <a:alpha val="40000"/>
              </a:srgbClr>
            </a:glow>
          </a:effectLst>
        </p:spPr>
        <p:txBody>
          <a:bodyPr wrap="square" lIns="3600" tIns="3600" rIns="3600" bIns="3600" rtlCol="0" anchor="ctr">
            <a:noAutofit/>
          </a:bodyPr>
          <a:lstStyle/>
          <a:p>
            <a:pPr algn="ctr"/>
            <a:r>
              <a:rPr lang="it-IT" sz="1100" b="1" kern="0" dirty="0" smtClean="0">
                <a:solidFill>
                  <a:prstClr val="white"/>
                </a:solidFill>
              </a:rPr>
              <a:t>17,1</a:t>
            </a:r>
            <a:endParaRPr lang="it-IT" sz="1100" b="1" kern="0" dirty="0">
              <a:solidFill>
                <a:prstClr val="white"/>
              </a:solidFill>
            </a:endParaRPr>
          </a:p>
        </p:txBody>
      </p:sp>
      <p:graphicFrame>
        <p:nvGraphicFramePr>
          <p:cNvPr id="30" name="Tabella 29"/>
          <p:cNvGraphicFramePr>
            <a:graphicFrameLocks noGrp="1"/>
          </p:cNvGraphicFramePr>
          <p:nvPr/>
        </p:nvGraphicFramePr>
        <p:xfrm>
          <a:off x="-153383" y="2570832"/>
          <a:ext cx="1866900" cy="1944216"/>
        </p:xfrm>
        <a:graphic>
          <a:graphicData uri="http://schemas.openxmlformats.org/drawingml/2006/table">
            <a:tbl>
              <a:tblPr/>
              <a:tblGrid>
                <a:gridCol w="1866900"/>
              </a:tblGrid>
              <a:tr h="972108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CONTINUITÀ</a:t>
                      </a:r>
                      <a:b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DEL SERVIZIO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72108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LIVELLO </a:t>
                      </a: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DI </a:t>
                      </a:r>
                      <a:b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PRESSIONE ACQUA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0" name="Rettangolo arrotondato 19"/>
          <p:cNvSpPr/>
          <p:nvPr/>
        </p:nvSpPr>
        <p:spPr>
          <a:xfrm>
            <a:off x="3438000" y="6539477"/>
            <a:ext cx="2268000" cy="26064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txBody>
          <a:bodyPr wrap="square" lIns="0" tIns="0" rIns="0" bIns="0" anchor="ctr">
            <a:noAutofit/>
          </a:bodyPr>
          <a:lstStyle/>
          <a:p>
            <a:pPr lvl="0" algn="ctr"/>
            <a:r>
              <a:rPr lang="it-IT" sz="1100" i="1" kern="0" dirty="0">
                <a:solidFill>
                  <a:prstClr val="black"/>
                </a:solidFill>
              </a:rPr>
              <a:t>Base = </a:t>
            </a:r>
            <a:r>
              <a:rPr lang="it-IT" sz="1100" i="1" kern="0" dirty="0" smtClean="0">
                <a:solidFill>
                  <a:prstClr val="black"/>
                </a:solidFill>
              </a:rPr>
              <a:t>UTENZE DOMESTICHE DIRETTE</a:t>
            </a:r>
            <a:endParaRPr lang="it-IT" sz="1100" i="1" kern="0" dirty="0">
              <a:solidFill>
                <a:prstClr val="black"/>
              </a:solidFill>
            </a:endParaRPr>
          </a:p>
        </p:txBody>
      </p:sp>
      <p:grpSp>
        <p:nvGrpSpPr>
          <p:cNvPr id="39" name="Gruppo 38"/>
          <p:cNvGrpSpPr/>
          <p:nvPr/>
        </p:nvGrpSpPr>
        <p:grpSpPr>
          <a:xfrm>
            <a:off x="4281925" y="5129069"/>
            <a:ext cx="1835696" cy="792807"/>
            <a:chOff x="5832648" y="5292497"/>
            <a:chExt cx="1835696" cy="792807"/>
          </a:xfrm>
        </p:grpSpPr>
        <p:pic>
          <p:nvPicPr>
            <p:cNvPr id="218128" name="Picture 16" descr="http://365psd.com/images/premium/thumbs/944/vector-illustration-of-cool-detailed-red-house-icon-isolated-on-white-background-33753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191600" y="5445224"/>
              <a:ext cx="612648" cy="640080"/>
            </a:xfrm>
            <a:prstGeom prst="rect">
              <a:avLst/>
            </a:prstGeom>
            <a:noFill/>
          </p:spPr>
        </p:pic>
        <p:sp>
          <p:nvSpPr>
            <p:cNvPr id="37" name="CasellaDiTesto 14"/>
            <p:cNvSpPr txBox="1">
              <a:spLocks noChangeArrowheads="1"/>
            </p:cNvSpPr>
            <p:nvPr/>
          </p:nvSpPr>
          <p:spPr bwMode="auto">
            <a:xfrm>
              <a:off x="5832648" y="5292497"/>
              <a:ext cx="1835696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it-IT" sz="1200" b="1" dirty="0" smtClean="0">
                  <a:solidFill>
                    <a:srgbClr val="003366"/>
                  </a:solidFill>
                  <a:latin typeface="+mj-lt"/>
                  <a:ea typeface="Verdana" pitchFamily="34" charset="0"/>
                  <a:cs typeface="Verdana" pitchFamily="34" charset="0"/>
                </a:rPr>
                <a:t>UNITÀ INDIPENDENTE</a:t>
              </a:r>
              <a:endParaRPr lang="it-IT" sz="1200" b="1" dirty="0" smtClean="0">
                <a:solidFill>
                  <a:srgbClr val="003366"/>
                </a:solidFill>
                <a:latin typeface="+mj-lt"/>
              </a:endParaRPr>
            </a:p>
            <a:p>
              <a:pPr algn="r">
                <a:defRPr/>
              </a:pPr>
              <a:r>
                <a:rPr lang="it-IT" sz="1600" b="1" dirty="0" smtClean="0">
                  <a:solidFill>
                    <a:srgbClr val="003366"/>
                  </a:solidFill>
                  <a:latin typeface="+mj-lt"/>
                </a:rPr>
                <a:t>88,3%</a:t>
              </a:r>
            </a:p>
          </p:txBody>
        </p:sp>
      </p:grpSp>
      <p:grpSp>
        <p:nvGrpSpPr>
          <p:cNvPr id="40" name="Gruppo 39"/>
          <p:cNvGrpSpPr/>
          <p:nvPr/>
        </p:nvGrpSpPr>
        <p:grpSpPr>
          <a:xfrm>
            <a:off x="2538576" y="5129069"/>
            <a:ext cx="1673384" cy="721006"/>
            <a:chOff x="1530464" y="5076473"/>
            <a:chExt cx="1673384" cy="721006"/>
          </a:xfrm>
        </p:grpSpPr>
        <p:pic>
          <p:nvPicPr>
            <p:cNvPr id="218118" name="Picture 6" descr="https://encrypted-tbn1.gstatic.com/images?q=tbn:ANd9GcQ1ZfbE7ql6zdj8VT7O0Flw93pMPfVRPP0zWyLU-d8LhzhE5f4-_A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flipH="1">
              <a:off x="1619672" y="5301208"/>
              <a:ext cx="864096" cy="496271"/>
            </a:xfrm>
            <a:prstGeom prst="rect">
              <a:avLst/>
            </a:prstGeom>
            <a:noFill/>
          </p:spPr>
        </p:pic>
        <p:sp>
          <p:nvSpPr>
            <p:cNvPr id="35" name="CasellaDiTesto 14"/>
            <p:cNvSpPr txBox="1">
              <a:spLocks noChangeArrowheads="1"/>
            </p:cNvSpPr>
            <p:nvPr/>
          </p:nvSpPr>
          <p:spPr bwMode="auto">
            <a:xfrm>
              <a:off x="1530464" y="5076473"/>
              <a:ext cx="1673384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it-IT" sz="1200" b="1" dirty="0" smtClean="0">
                  <a:solidFill>
                    <a:srgbClr val="003366"/>
                  </a:solidFill>
                  <a:latin typeface="+mj-lt"/>
                  <a:ea typeface="Verdana" pitchFamily="34" charset="0"/>
                  <a:cs typeface="Verdana" pitchFamily="34" charset="0"/>
                </a:rPr>
                <a:t>CONDOMINIO</a:t>
              </a:r>
              <a:endParaRPr lang="it-IT" sz="2000" b="1" dirty="0" smtClean="0">
                <a:solidFill>
                  <a:srgbClr val="003366"/>
                </a:solidFill>
                <a:latin typeface="+mj-lt"/>
              </a:endParaRPr>
            </a:p>
            <a:p>
              <a:pPr algn="r">
                <a:defRPr/>
              </a:pPr>
              <a:r>
                <a:rPr lang="it-IT" sz="1600" b="1" dirty="0" smtClean="0">
                  <a:solidFill>
                    <a:srgbClr val="003366"/>
                  </a:solidFill>
                  <a:latin typeface="+mj-lt"/>
                </a:rPr>
                <a:t>90,9%</a:t>
              </a:r>
              <a:endParaRPr lang="it-IT" sz="1050" b="1" dirty="0" smtClean="0">
                <a:solidFill>
                  <a:srgbClr val="003366"/>
                </a:solidFill>
                <a:latin typeface="+mj-lt"/>
              </a:endParaRPr>
            </a:p>
          </p:txBody>
        </p:sp>
      </p:grpSp>
      <p:cxnSp>
        <p:nvCxnSpPr>
          <p:cNvPr id="48" name="Connettore 2 47"/>
          <p:cNvCxnSpPr/>
          <p:nvPr/>
        </p:nvCxnSpPr>
        <p:spPr>
          <a:xfrm>
            <a:off x="4211960" y="4041176"/>
            <a:ext cx="0" cy="972000"/>
          </a:xfrm>
          <a:prstGeom prst="straightConnector1">
            <a:avLst/>
          </a:prstGeom>
          <a:ln>
            <a:solidFill>
              <a:srgbClr val="0070C0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ttangolo 48"/>
          <p:cNvSpPr/>
          <p:nvPr/>
        </p:nvSpPr>
        <p:spPr>
          <a:xfrm>
            <a:off x="2234291" y="5085184"/>
            <a:ext cx="3960440" cy="792088"/>
          </a:xfrm>
          <a:prstGeom prst="rect">
            <a:avLst/>
          </a:prstGeom>
          <a:noFill/>
          <a:ln w="9525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Fatturazione</a:t>
            </a:r>
            <a:endParaRPr lang="it-IT" dirty="0"/>
          </a:p>
        </p:txBody>
      </p:sp>
      <p:graphicFrame>
        <p:nvGraphicFramePr>
          <p:cNvPr id="44035" name="Object 3"/>
          <p:cNvGraphicFramePr>
            <a:graphicFrameLocks noChangeAspect="1"/>
          </p:cNvGraphicFramePr>
          <p:nvPr/>
        </p:nvGraphicFramePr>
        <p:xfrm>
          <a:off x="34925" y="1158875"/>
          <a:ext cx="8442325" cy="553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50" name="Grafico" r:id="rId3" imgW="9382230" imgH="6153060" progId="Excel.Chart.8">
                  <p:link updateAutomatic="1"/>
                </p:oleObj>
              </mc:Choice>
              <mc:Fallback>
                <p:oleObj name="Grafico" r:id="rId3" imgW="9382230" imgH="6153060" progId="Excel.Chart.8">
                  <p:link updateAutomatic="1"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" y="1158875"/>
                        <a:ext cx="8442325" cy="553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CasellaDiTesto 31"/>
          <p:cNvSpPr txBox="1"/>
          <p:nvPr/>
        </p:nvSpPr>
        <p:spPr>
          <a:xfrm>
            <a:off x="539552" y="878400"/>
            <a:ext cx="8064896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“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Considerando complessivamente gli aspetti relativi alla fatturazione, negli ultimi 6 mesi, che voto dà ad Acquedotto del Fiora?" 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[scala 1-10, 1=pessimo e 10=ottimo]</a:t>
            </a:r>
            <a:endParaRPr lang="it-IT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20" name="Connettore 1 19"/>
          <p:cNvCxnSpPr/>
          <p:nvPr/>
        </p:nvCxnSpPr>
        <p:spPr>
          <a:xfrm>
            <a:off x="2579069" y="4447870"/>
            <a:ext cx="1440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1 20"/>
          <p:cNvCxnSpPr/>
          <p:nvPr/>
        </p:nvCxnSpPr>
        <p:spPr>
          <a:xfrm>
            <a:off x="4411010" y="4447870"/>
            <a:ext cx="1440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1 21"/>
          <p:cNvCxnSpPr/>
          <p:nvPr/>
        </p:nvCxnSpPr>
        <p:spPr>
          <a:xfrm>
            <a:off x="6192160" y="4447870"/>
            <a:ext cx="2340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4047" name="Object 15"/>
          <p:cNvGraphicFramePr>
            <a:graphicFrameLocks noChangeAspect="1"/>
          </p:cNvGraphicFramePr>
          <p:nvPr/>
        </p:nvGraphicFramePr>
        <p:xfrm>
          <a:off x="400050" y="4203700"/>
          <a:ext cx="8343900" cy="194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51" name="Worksheet" r:id="rId5" imgW="8343810" imgH="1943100" progId="Excel.Sheet.8">
                  <p:link updateAutomatic="1"/>
                </p:oleObj>
              </mc:Choice>
              <mc:Fallback>
                <p:oleObj name="Worksheet" r:id="rId5" imgW="8343810" imgH="1943100" progId="Excel.Sheet.8">
                  <p:link updateAutomatic="1"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4203700"/>
                        <a:ext cx="8343900" cy="194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ttangolo arrotondato 16"/>
          <p:cNvSpPr/>
          <p:nvPr/>
        </p:nvSpPr>
        <p:spPr>
          <a:xfrm>
            <a:off x="3438000" y="6539477"/>
            <a:ext cx="2268000" cy="26064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txBody>
          <a:bodyPr wrap="square" lIns="0" tIns="0" rIns="0" bIns="0" anchor="ctr">
            <a:noAutofit/>
          </a:bodyPr>
          <a:lstStyle/>
          <a:p>
            <a:pPr lvl="0" algn="ctr"/>
            <a:r>
              <a:rPr lang="it-IT" sz="1100" i="1" kern="0" dirty="0">
                <a:solidFill>
                  <a:prstClr val="black"/>
                </a:solidFill>
              </a:rPr>
              <a:t>Base = </a:t>
            </a:r>
            <a:r>
              <a:rPr lang="it-IT" sz="1100" i="1" kern="0" dirty="0" smtClean="0">
                <a:solidFill>
                  <a:prstClr val="black"/>
                </a:solidFill>
              </a:rPr>
              <a:t>UTENZE DOMESTICHE DIRETTE</a:t>
            </a:r>
            <a:endParaRPr lang="it-IT" sz="1100" i="1" kern="0" dirty="0">
              <a:solidFill>
                <a:prstClr val="black"/>
              </a:solidFill>
            </a:endParaRPr>
          </a:p>
        </p:txBody>
      </p:sp>
      <p:sp>
        <p:nvSpPr>
          <p:cNvPr id="23" name="CasellaDiTesto 22"/>
          <p:cNvSpPr txBox="1"/>
          <p:nvPr/>
        </p:nvSpPr>
        <p:spPr bwMode="auto">
          <a:xfrm>
            <a:off x="1765350" y="3041238"/>
            <a:ext cx="1584326" cy="46935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insoddisfatti</a:t>
            </a:r>
            <a:r>
              <a:rPr lang="it-IT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 </a:t>
            </a:r>
          </a:p>
          <a:p>
            <a:pPr algn="ctr">
              <a:defRPr/>
            </a:pPr>
            <a:r>
              <a:rPr lang="it-IT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(% voto 1-5)</a:t>
            </a:r>
          </a:p>
        </p:txBody>
      </p:sp>
      <p:sp>
        <p:nvSpPr>
          <p:cNvPr id="24" name="CasellaDiTesto 23"/>
          <p:cNvSpPr txBox="1"/>
          <p:nvPr/>
        </p:nvSpPr>
        <p:spPr bwMode="auto">
          <a:xfrm>
            <a:off x="1765350" y="1698706"/>
            <a:ext cx="1584326" cy="5539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ts val="1400"/>
              </a:lnSpc>
              <a:spcBef>
                <a:spcPts val="600"/>
              </a:spcBef>
              <a:defRPr/>
            </a:pPr>
            <a:r>
              <a:rPr lang="it-IT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molto soddisfatti </a:t>
            </a:r>
          </a:p>
          <a:p>
            <a:pPr algn="ctr">
              <a:lnSpc>
                <a:spcPts val="200"/>
              </a:lnSpc>
              <a:spcBef>
                <a:spcPts val="600"/>
              </a:spcBef>
              <a:defRPr/>
            </a:pPr>
            <a:r>
              <a:rPr lang="it-IT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(% voto 8-10)</a:t>
            </a:r>
            <a:r>
              <a:rPr lang="it-IT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25" name="CasellaDiTesto 24"/>
          <p:cNvSpPr txBox="1"/>
          <p:nvPr/>
        </p:nvSpPr>
        <p:spPr bwMode="auto">
          <a:xfrm>
            <a:off x="1765350" y="2325818"/>
            <a:ext cx="1584326" cy="5539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ts val="1400"/>
              </a:lnSpc>
              <a:spcBef>
                <a:spcPts val="600"/>
              </a:spcBef>
              <a:defRPr/>
            </a:pPr>
            <a:r>
              <a:rPr lang="it-IT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mediamente  soddisfatti </a:t>
            </a:r>
          </a:p>
          <a:p>
            <a:pPr algn="ctr">
              <a:lnSpc>
                <a:spcPts val="200"/>
              </a:lnSpc>
              <a:spcBef>
                <a:spcPts val="600"/>
              </a:spcBef>
              <a:defRPr/>
            </a:pPr>
            <a:r>
              <a:rPr lang="it-IT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(% voto 6-7)</a:t>
            </a:r>
            <a:r>
              <a:rPr lang="it-IT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4" name="Rettangolo arrotondato 13"/>
          <p:cNvSpPr/>
          <p:nvPr/>
        </p:nvSpPr>
        <p:spPr>
          <a:xfrm>
            <a:off x="5436384" y="2636912"/>
            <a:ext cx="2592000" cy="936000"/>
          </a:xfrm>
          <a:prstGeom prst="roundRect">
            <a:avLst/>
          </a:prstGeom>
          <a:ln>
            <a:solidFill>
              <a:srgbClr val="002060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36000" tIns="36000" rIns="36000" bIns="36000" rtlCol="0" anchor="ctr"/>
          <a:lstStyle/>
          <a:p>
            <a:pPr algn="ctr">
              <a:defRPr/>
            </a:pPr>
            <a:r>
              <a:rPr lang="it-IT" sz="1600" dirty="0" smtClean="0">
                <a:solidFill>
                  <a:srgbClr val="003366"/>
                </a:solidFill>
                <a:ea typeface="Verdana" pitchFamily="34" charset="0"/>
                <a:cs typeface="Verdana" pitchFamily="34" charset="0"/>
              </a:rPr>
              <a:t>Per il</a:t>
            </a:r>
            <a:r>
              <a:rPr lang="it-IT" sz="1600" dirty="0" smtClean="0">
                <a:solidFill>
                  <a:srgbClr val="003366"/>
                </a:solidFill>
              </a:rPr>
              <a:t> </a:t>
            </a:r>
            <a:r>
              <a:rPr lang="it-IT" sz="1600" b="1" dirty="0" smtClean="0">
                <a:solidFill>
                  <a:srgbClr val="003366"/>
                </a:solidFill>
              </a:rPr>
              <a:t>60,7%</a:t>
            </a:r>
            <a:r>
              <a:rPr lang="it-IT" sz="1600" dirty="0" smtClean="0">
                <a:solidFill>
                  <a:srgbClr val="003366"/>
                </a:solidFill>
              </a:rPr>
              <a:t> del campione,</a:t>
            </a:r>
          </a:p>
          <a:p>
            <a:pPr algn="ctr">
              <a:defRPr/>
            </a:pPr>
            <a:r>
              <a:rPr lang="it-IT" sz="1600" dirty="0" smtClean="0">
                <a:solidFill>
                  <a:srgbClr val="003366"/>
                </a:solidFill>
              </a:rPr>
              <a:t>negli ultimi 6 mesi, è stata </a:t>
            </a:r>
          </a:p>
          <a:p>
            <a:pPr algn="ctr">
              <a:defRPr/>
            </a:pPr>
            <a:r>
              <a:rPr lang="it-IT" sz="1600" dirty="0" smtClean="0">
                <a:solidFill>
                  <a:srgbClr val="003366"/>
                </a:solidFill>
              </a:rPr>
              <a:t>fatta la lettura del contatore</a:t>
            </a:r>
            <a:endParaRPr lang="it-IT" b="1" dirty="0" smtClean="0">
              <a:solidFill>
                <a:srgbClr val="003366"/>
              </a:solidFill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2"/>
          <p:cNvSpPr>
            <a:spLocks noGrp="1"/>
          </p:cNvSpPr>
          <p:nvPr>
            <p:ph type="title"/>
          </p:nvPr>
        </p:nvSpPr>
        <p:spPr>
          <a:xfrm>
            <a:off x="0" y="115200"/>
            <a:ext cx="8892000" cy="579600"/>
          </a:xfrm>
        </p:spPr>
        <p:txBody>
          <a:bodyPr/>
          <a:lstStyle/>
          <a:p>
            <a:r>
              <a:rPr lang="it-IT" dirty="0" smtClean="0"/>
              <a:t>Indice</a:t>
            </a:r>
            <a:endParaRPr lang="it-IT" dirty="0"/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395536" y="908720"/>
            <a:ext cx="4320480" cy="485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ts val="0"/>
              </a:spcBef>
              <a:tabLst>
                <a:tab pos="269875" algn="l"/>
                <a:tab pos="901700" algn="l"/>
                <a:tab pos="1519238" algn="l"/>
                <a:tab pos="2330450" algn="l"/>
                <a:tab pos="3135313" algn="l"/>
              </a:tabLst>
              <a:defRPr/>
            </a:pPr>
            <a:r>
              <a:rPr lang="it-IT" sz="1100" dirty="0" smtClean="0">
                <a:solidFill>
                  <a:srgbClr val="000000"/>
                </a:solidFill>
              </a:rPr>
              <a:t>					</a:t>
            </a:r>
            <a:r>
              <a:rPr lang="it-IT" sz="1100" b="1" dirty="0" smtClean="0">
                <a:solidFill>
                  <a:srgbClr val="000000"/>
                </a:solidFill>
              </a:rPr>
              <a:t>Pag.</a:t>
            </a:r>
          </a:p>
          <a:p>
            <a:pPr algn="just">
              <a:spcBef>
                <a:spcPts val="0"/>
              </a:spcBef>
              <a:tabLst>
                <a:tab pos="269875" algn="l"/>
                <a:tab pos="901700" algn="l"/>
                <a:tab pos="1519238" algn="l"/>
                <a:tab pos="2330450" algn="l"/>
                <a:tab pos="3135313" algn="l"/>
              </a:tabLst>
              <a:defRPr/>
            </a:pPr>
            <a:endParaRPr lang="it-IT" sz="1100" b="1" dirty="0" smtClean="0">
              <a:solidFill>
                <a:srgbClr val="000000"/>
              </a:solidFill>
            </a:endParaRPr>
          </a:p>
          <a:p>
            <a:pPr marL="180975" indent="-180975" algn="just">
              <a:spcBef>
                <a:spcPts val="0"/>
              </a:spcBef>
              <a:buSzPct val="120000"/>
              <a:buBlip>
                <a:blip r:embed="rId2"/>
              </a:buBlip>
              <a:tabLst>
                <a:tab pos="269875" algn="l"/>
                <a:tab pos="901700" algn="l"/>
                <a:tab pos="1519238" algn="l"/>
                <a:tab pos="2330450" algn="l"/>
                <a:tab pos="3135313" algn="l"/>
              </a:tabLst>
              <a:defRPr/>
            </a:pPr>
            <a:r>
              <a:rPr lang="it-IT" sz="1100" dirty="0" smtClean="0">
                <a:solidFill>
                  <a:srgbClr val="000000"/>
                </a:solidFill>
              </a:rPr>
              <a:t>La Customer Satisfaction in Acea   		  3</a:t>
            </a:r>
          </a:p>
          <a:p>
            <a:pPr marL="180975" lvl="0" indent="-180975" algn="just">
              <a:spcBef>
                <a:spcPts val="0"/>
              </a:spcBef>
              <a:buSzPct val="120000"/>
              <a:buBlip>
                <a:blip r:embed="rId2"/>
              </a:buBlip>
              <a:tabLst>
                <a:tab pos="269875" algn="l"/>
                <a:tab pos="901700" algn="l"/>
                <a:tab pos="1519238" algn="l"/>
                <a:tab pos="2330450" algn="l"/>
                <a:tab pos="3135313" algn="l"/>
              </a:tabLst>
              <a:defRPr/>
            </a:pPr>
            <a:r>
              <a:rPr lang="it-IT" sz="1100" dirty="0" smtClean="0">
                <a:solidFill>
                  <a:srgbClr val="000000"/>
                </a:solidFill>
              </a:rPr>
              <a:t>Metodologia 	   		  4</a:t>
            </a:r>
          </a:p>
          <a:p>
            <a:pPr marL="180975" lvl="0" indent="-180975" algn="just">
              <a:spcBef>
                <a:spcPts val="0"/>
              </a:spcBef>
              <a:buSzPct val="120000"/>
              <a:buBlip>
                <a:blip r:embed="rId2"/>
              </a:buBlip>
              <a:tabLst>
                <a:tab pos="269875" algn="l"/>
                <a:tab pos="901700" algn="l"/>
                <a:tab pos="1519238" algn="l"/>
                <a:tab pos="2330450" algn="l"/>
                <a:tab pos="3135313" algn="l"/>
              </a:tabLst>
              <a:defRPr/>
            </a:pPr>
            <a:r>
              <a:rPr lang="it-IT" sz="1100" dirty="0" smtClean="0">
                <a:solidFill>
                  <a:srgbClr val="000000"/>
                </a:solidFill>
              </a:rPr>
              <a:t>Profilo utenza e utilizzatori dei canali	 	  7</a:t>
            </a:r>
          </a:p>
          <a:p>
            <a:pPr marL="180975" indent="-180975" algn="just">
              <a:buSzPct val="120000"/>
              <a:buBlip>
                <a:blip r:embed="rId2"/>
              </a:buBlip>
              <a:tabLst>
                <a:tab pos="269875" algn="l"/>
                <a:tab pos="901700" algn="l"/>
                <a:tab pos="1519238" algn="l"/>
                <a:tab pos="2330450" algn="l"/>
                <a:tab pos="3135313" algn="l"/>
              </a:tabLst>
              <a:defRPr/>
            </a:pPr>
            <a:r>
              <a:rPr lang="it-IT" sz="1100" dirty="0" smtClean="0">
                <a:solidFill>
                  <a:srgbClr val="000000"/>
                </a:solidFill>
              </a:rPr>
              <a:t>Caratteristiche immobile		  8</a:t>
            </a:r>
          </a:p>
          <a:p>
            <a:pPr marL="180975" indent="-180975" algn="just">
              <a:buSzPct val="120000"/>
              <a:buBlip>
                <a:blip r:embed="rId2"/>
              </a:buBlip>
              <a:tabLst>
                <a:tab pos="269875" algn="l"/>
                <a:tab pos="901700" algn="l"/>
                <a:tab pos="1519238" algn="l"/>
                <a:tab pos="2330450" algn="l"/>
                <a:tab pos="3135313" algn="l"/>
              </a:tabLst>
              <a:defRPr/>
            </a:pPr>
            <a:endParaRPr lang="it-IT" sz="1100" dirty="0" smtClean="0">
              <a:solidFill>
                <a:srgbClr val="000000"/>
              </a:solidFill>
            </a:endParaRPr>
          </a:p>
          <a:p>
            <a:pPr marL="180975" indent="-180975" algn="just">
              <a:buSzPct val="120000"/>
              <a:buBlip>
                <a:blip r:embed="rId2"/>
              </a:buBlip>
              <a:tabLst>
                <a:tab pos="269875" algn="l"/>
                <a:tab pos="901700" algn="l"/>
                <a:tab pos="1519238" algn="l"/>
                <a:tab pos="2330450" algn="l"/>
                <a:tab pos="3135313" algn="l"/>
              </a:tabLst>
              <a:defRPr/>
            </a:pPr>
            <a:endParaRPr lang="it-IT" sz="1100" dirty="0" smtClean="0">
              <a:solidFill>
                <a:srgbClr val="000000"/>
              </a:solidFill>
            </a:endParaRPr>
          </a:p>
          <a:p>
            <a:pPr marL="180975" lvl="0" indent="-180975" algn="just">
              <a:spcBef>
                <a:spcPts val="0"/>
              </a:spcBef>
              <a:buSzPct val="120000"/>
              <a:tabLst>
                <a:tab pos="269875" algn="l"/>
                <a:tab pos="901700" algn="l"/>
                <a:tab pos="1519238" algn="l"/>
                <a:tab pos="2330450" algn="l"/>
                <a:tab pos="3135313" algn="l"/>
              </a:tabLst>
              <a:defRPr/>
            </a:pPr>
            <a:endParaRPr lang="it-IT" sz="1400" b="1" u="sng" cap="small" dirty="0" smtClean="0">
              <a:solidFill>
                <a:srgbClr val="00B0F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80975" lvl="0" indent="-180975" algn="just">
              <a:spcBef>
                <a:spcPts val="0"/>
              </a:spcBef>
              <a:buSzPct val="120000"/>
              <a:tabLst>
                <a:tab pos="269875" algn="l"/>
                <a:tab pos="901700" algn="l"/>
                <a:tab pos="1519238" algn="l"/>
                <a:tab pos="2330450" algn="l"/>
                <a:tab pos="3135313" algn="l"/>
              </a:tabLst>
              <a:defRPr/>
            </a:pPr>
            <a:r>
              <a:rPr lang="it-IT" sz="1400" b="1" u="sng" cap="small" dirty="0" smtClean="0">
                <a:solidFill>
                  <a:srgbClr val="00B0F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Sezione customer </a:t>
            </a:r>
            <a:r>
              <a:rPr lang="it-IT" sz="1400" b="1" u="sng" cap="small" dirty="0" err="1" smtClean="0">
                <a:solidFill>
                  <a:srgbClr val="00B0F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satisfaction</a:t>
            </a:r>
            <a:endParaRPr lang="it-IT" sz="1400" b="1" u="sng" cap="small" dirty="0" smtClean="0">
              <a:solidFill>
                <a:srgbClr val="00B0F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spcBef>
                <a:spcPts val="300"/>
              </a:spcBef>
              <a:buSzPct val="120000"/>
              <a:tabLst>
                <a:tab pos="269875" algn="l"/>
                <a:tab pos="901700" algn="l"/>
                <a:tab pos="1519238" algn="l"/>
                <a:tab pos="2330450" algn="l"/>
                <a:tab pos="3135313" algn="l"/>
              </a:tabLst>
              <a:defRPr/>
            </a:pPr>
            <a:r>
              <a:rPr lang="it-IT" sz="1000" dirty="0" smtClean="0">
                <a:solidFill>
                  <a:srgbClr val="00B0F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(aree d’indagine comuni a tutte le società del Gruppo Acea)</a:t>
            </a:r>
          </a:p>
          <a:p>
            <a:pPr marL="180975" lvl="0" indent="-180975" algn="just">
              <a:spcBef>
                <a:spcPts val="0"/>
              </a:spcBef>
              <a:buSzPct val="120000"/>
              <a:tabLst>
                <a:tab pos="269875" algn="l"/>
                <a:tab pos="901700" algn="l"/>
                <a:tab pos="1519238" algn="l"/>
                <a:tab pos="2330450" algn="l"/>
                <a:tab pos="3135313" algn="l"/>
              </a:tabLst>
              <a:defRPr/>
            </a:pPr>
            <a:endParaRPr lang="it-IT" sz="1400" b="1" u="sng" cap="small" dirty="0" smtClean="0">
              <a:solidFill>
                <a:srgbClr val="00B0F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80975" lvl="0" indent="-180975" algn="just">
              <a:spcBef>
                <a:spcPts val="0"/>
              </a:spcBef>
              <a:buSzPct val="120000"/>
              <a:tabLst>
                <a:tab pos="269875" algn="l"/>
                <a:tab pos="901700" algn="l"/>
                <a:tab pos="1519238" algn="l"/>
                <a:tab pos="2330450" algn="l"/>
                <a:tab pos="3135313" algn="l"/>
              </a:tabLst>
              <a:defRPr/>
            </a:pPr>
            <a:r>
              <a:rPr lang="it-IT" sz="1400" b="1" dirty="0" smtClean="0">
                <a:solidFill>
                  <a:srgbClr val="0070C0"/>
                </a:solidFill>
              </a:rPr>
              <a:t>Customer Satisfaction Index		  9</a:t>
            </a:r>
          </a:p>
          <a:p>
            <a:pPr marL="180975" lvl="0" indent="-180975" algn="just">
              <a:spcBef>
                <a:spcPts val="0"/>
              </a:spcBef>
              <a:buSzPct val="120000"/>
              <a:tabLst>
                <a:tab pos="269875" algn="l"/>
                <a:tab pos="901700" algn="l"/>
                <a:tab pos="1519238" algn="l"/>
                <a:tab pos="2330450" algn="l"/>
                <a:tab pos="3135313" algn="l"/>
              </a:tabLst>
              <a:defRPr/>
            </a:pPr>
            <a:endParaRPr lang="it-IT" sz="1100" dirty="0" smtClean="0">
              <a:solidFill>
                <a:srgbClr val="000000"/>
              </a:solidFill>
            </a:endParaRPr>
          </a:p>
          <a:p>
            <a:pPr marL="180975" lvl="0" indent="-180975" algn="just">
              <a:spcBef>
                <a:spcPts val="0"/>
              </a:spcBef>
              <a:buSzPct val="120000"/>
              <a:tabLst>
                <a:tab pos="269875" algn="l"/>
                <a:tab pos="901700" algn="l"/>
                <a:tab pos="1519238" algn="l"/>
                <a:tab pos="2330450" algn="l"/>
                <a:tab pos="3135313" algn="l"/>
              </a:tabLst>
              <a:defRPr/>
            </a:pPr>
            <a:r>
              <a:rPr lang="it-IT" sz="1400" b="1" dirty="0" smtClean="0">
                <a:solidFill>
                  <a:srgbClr val="0070C0"/>
                </a:solidFill>
              </a:rPr>
              <a:t>Qualità percepita</a:t>
            </a:r>
            <a:r>
              <a:rPr lang="it-IT" sz="1100" dirty="0" smtClean="0">
                <a:solidFill>
                  <a:srgbClr val="0070C0"/>
                </a:solidFill>
              </a:rPr>
              <a:t>			</a:t>
            </a:r>
            <a:r>
              <a:rPr lang="it-IT" sz="1400" b="1" dirty="0" smtClean="0">
                <a:solidFill>
                  <a:srgbClr val="0070C0"/>
                </a:solidFill>
              </a:rPr>
              <a:t>11</a:t>
            </a:r>
          </a:p>
          <a:p>
            <a:pPr marL="180975" indent="-180975" algn="just">
              <a:buSzPct val="120000"/>
              <a:buBlip>
                <a:blip r:embed="rId2"/>
              </a:buBlip>
              <a:tabLst>
                <a:tab pos="269875" algn="l"/>
                <a:tab pos="901700" algn="l"/>
                <a:tab pos="1519238" algn="l"/>
                <a:tab pos="2330450" algn="l"/>
                <a:tab pos="3135313" algn="l"/>
              </a:tabLst>
              <a:defRPr/>
            </a:pPr>
            <a:r>
              <a:rPr lang="it-IT" sz="1100" dirty="0" smtClean="0">
                <a:solidFill>
                  <a:srgbClr val="000000"/>
                </a:solidFill>
              </a:rPr>
              <a:t>Giudizio “di pancia” sul servizio idrico		 12</a:t>
            </a:r>
          </a:p>
          <a:p>
            <a:pPr marL="180975" indent="-180975" algn="just">
              <a:buSzPct val="120000"/>
              <a:buBlip>
                <a:blip r:embed="rId2"/>
              </a:buBlip>
              <a:tabLst>
                <a:tab pos="269875" algn="l"/>
                <a:tab pos="901700" algn="l"/>
                <a:tab pos="1519238" algn="l"/>
                <a:tab pos="2330450" algn="l"/>
                <a:tab pos="3135313" algn="l"/>
              </a:tabLst>
              <a:defRPr/>
            </a:pPr>
            <a:r>
              <a:rPr lang="it-IT" sz="1100" dirty="0" smtClean="0">
                <a:solidFill>
                  <a:srgbClr val="000000"/>
                </a:solidFill>
              </a:rPr>
              <a:t>Qualità dell’acqua			 14</a:t>
            </a:r>
          </a:p>
          <a:p>
            <a:pPr marL="180975" indent="-180975" algn="just">
              <a:buSzPct val="120000"/>
              <a:buBlip>
                <a:blip r:embed="rId2"/>
              </a:buBlip>
              <a:tabLst>
                <a:tab pos="269875" algn="l"/>
                <a:tab pos="901700" algn="l"/>
                <a:tab pos="1519238" algn="l"/>
                <a:tab pos="2330450" algn="l"/>
                <a:tab pos="3135313" algn="l"/>
              </a:tabLst>
              <a:defRPr/>
            </a:pPr>
            <a:r>
              <a:rPr lang="it-IT" sz="1100" dirty="0" smtClean="0">
                <a:solidFill>
                  <a:srgbClr val="000000"/>
                </a:solidFill>
              </a:rPr>
              <a:t>Aspetti tecnici del servizio		 16</a:t>
            </a:r>
          </a:p>
          <a:p>
            <a:pPr marL="180975" indent="-180975" algn="just">
              <a:buSzPct val="120000"/>
              <a:buBlip>
                <a:blip r:embed="rId2"/>
              </a:buBlip>
              <a:tabLst>
                <a:tab pos="269875" algn="l"/>
                <a:tab pos="901700" algn="l"/>
                <a:tab pos="1519238" algn="l"/>
                <a:tab pos="2330450" algn="l"/>
                <a:tab pos="3135313" algn="l"/>
              </a:tabLst>
              <a:defRPr/>
            </a:pPr>
            <a:r>
              <a:rPr lang="it-IT" sz="1100" dirty="0" smtClean="0">
                <a:solidFill>
                  <a:srgbClr val="000000"/>
                </a:solidFill>
              </a:rPr>
              <a:t>Fatturazione				 19</a:t>
            </a:r>
          </a:p>
          <a:p>
            <a:pPr marL="180975" indent="-180975" algn="just">
              <a:buSzPct val="120000"/>
              <a:buBlip>
                <a:blip r:embed="rId2"/>
              </a:buBlip>
              <a:tabLst>
                <a:tab pos="269875" algn="l"/>
                <a:tab pos="901700" algn="l"/>
                <a:tab pos="1519238" algn="l"/>
                <a:tab pos="2330450" algn="l"/>
                <a:tab pos="3135313" algn="l"/>
              </a:tabLst>
              <a:defRPr/>
            </a:pPr>
            <a:r>
              <a:rPr lang="it-IT" sz="1100" dirty="0" smtClean="0">
                <a:solidFill>
                  <a:srgbClr val="000000"/>
                </a:solidFill>
              </a:rPr>
              <a:t>Rapporto qualità prezzo		 23</a:t>
            </a:r>
          </a:p>
          <a:p>
            <a:pPr marL="180975" indent="-180975" algn="just">
              <a:buSzPct val="120000"/>
              <a:buBlip>
                <a:blip r:embed="rId2"/>
              </a:buBlip>
              <a:tabLst>
                <a:tab pos="269875" algn="l"/>
                <a:tab pos="901700" algn="l"/>
                <a:tab pos="1519238" algn="l"/>
                <a:tab pos="2330450" algn="l"/>
                <a:tab pos="3135313" algn="l"/>
              </a:tabLst>
              <a:defRPr/>
            </a:pPr>
            <a:r>
              <a:rPr lang="it-IT" sz="1100" dirty="0" smtClean="0">
                <a:solidFill>
                  <a:srgbClr val="000000"/>
                </a:solidFill>
              </a:rPr>
              <a:t>Segnalazione guasti			 25</a:t>
            </a:r>
          </a:p>
          <a:p>
            <a:pPr marL="180975" lvl="0" indent="-180975" algn="just">
              <a:spcBef>
                <a:spcPts val="0"/>
              </a:spcBef>
              <a:buSzPct val="120000"/>
              <a:buBlip>
                <a:blip r:embed="rId2"/>
              </a:buBlip>
              <a:tabLst>
                <a:tab pos="269875" algn="l"/>
                <a:tab pos="901700" algn="l"/>
                <a:tab pos="1519238" algn="l"/>
                <a:tab pos="2330450" algn="l"/>
                <a:tab pos="3135313" algn="l"/>
              </a:tabLst>
              <a:defRPr/>
            </a:pPr>
            <a:r>
              <a:rPr lang="it-IT" sz="1100" dirty="0" smtClean="0">
                <a:solidFill>
                  <a:srgbClr val="000000"/>
                </a:solidFill>
              </a:rPr>
              <a:t>Intervento tecnico			 28</a:t>
            </a:r>
          </a:p>
          <a:p>
            <a:pPr marL="180975" lvl="0" indent="-180975" algn="just">
              <a:spcBef>
                <a:spcPts val="0"/>
              </a:spcBef>
              <a:buSzPct val="120000"/>
              <a:buBlip>
                <a:blip r:embed="rId2"/>
              </a:buBlip>
              <a:tabLst>
                <a:tab pos="269875" algn="l"/>
                <a:tab pos="901700" algn="l"/>
                <a:tab pos="1519238" algn="l"/>
                <a:tab pos="2330450" algn="l"/>
                <a:tab pos="3135313" algn="l"/>
              </a:tabLst>
              <a:defRPr/>
            </a:pPr>
            <a:r>
              <a:rPr lang="it-IT" sz="1100" dirty="0" smtClean="0">
                <a:solidFill>
                  <a:srgbClr val="000000"/>
                </a:solidFill>
              </a:rPr>
              <a:t>Numero Verde Commerciale		 31</a:t>
            </a:r>
          </a:p>
          <a:p>
            <a:pPr marL="180975" lvl="0" indent="-180975" algn="just">
              <a:spcBef>
                <a:spcPts val="0"/>
              </a:spcBef>
              <a:buSzPct val="120000"/>
              <a:buBlip>
                <a:blip r:embed="rId2"/>
              </a:buBlip>
              <a:tabLst>
                <a:tab pos="269875" algn="l"/>
                <a:tab pos="901700" algn="l"/>
                <a:tab pos="1519238" algn="l"/>
                <a:tab pos="2330450" algn="l"/>
                <a:tab pos="3135313" algn="l"/>
              </a:tabLst>
              <a:defRPr/>
            </a:pPr>
            <a:r>
              <a:rPr lang="it-IT" sz="1100" dirty="0" smtClean="0">
                <a:solidFill>
                  <a:srgbClr val="000000"/>
                </a:solidFill>
              </a:rPr>
              <a:t>Sportello				 35</a:t>
            </a:r>
          </a:p>
          <a:p>
            <a:pPr marL="180975" indent="-180975" algn="just">
              <a:buSzPct val="120000"/>
              <a:buBlip>
                <a:blip r:embed="rId2"/>
              </a:buBlip>
              <a:tabLst>
                <a:tab pos="269875" algn="l"/>
                <a:tab pos="901700" algn="l"/>
                <a:tab pos="1519238" algn="l"/>
                <a:tab pos="2330450" algn="l"/>
                <a:tab pos="3135313" algn="l"/>
              </a:tabLst>
              <a:defRPr/>
            </a:pPr>
            <a:r>
              <a:rPr lang="it-IT" sz="1100" dirty="0" smtClean="0">
                <a:solidFill>
                  <a:srgbClr val="000000"/>
                </a:solidFill>
              </a:rPr>
              <a:t>Sportello online			 39</a:t>
            </a:r>
          </a:p>
          <a:p>
            <a:pPr marL="180975" lvl="0" indent="-180975" algn="just">
              <a:buSzPct val="120000"/>
              <a:buBlip>
                <a:blip r:embed="rId2"/>
              </a:buBlip>
              <a:tabLst>
                <a:tab pos="269875" algn="l"/>
                <a:tab pos="901700" algn="l"/>
                <a:tab pos="1519238" algn="l"/>
                <a:tab pos="2330450" algn="l"/>
                <a:tab pos="3135313" algn="l"/>
              </a:tabLst>
              <a:defRPr/>
            </a:pPr>
            <a:r>
              <a:rPr lang="it-IT" sz="1100" dirty="0" smtClean="0">
                <a:solidFill>
                  <a:srgbClr val="000000"/>
                </a:solidFill>
              </a:rPr>
              <a:t>Sito Internet				 42</a:t>
            </a:r>
          </a:p>
          <a:p>
            <a:pPr marL="180975" indent="-180975" algn="just">
              <a:buSzPct val="120000"/>
              <a:tabLst>
                <a:tab pos="269875" algn="l"/>
                <a:tab pos="901700" algn="l"/>
                <a:tab pos="1519238" algn="l"/>
                <a:tab pos="2330450" algn="l"/>
                <a:tab pos="3135313" algn="l"/>
              </a:tabLst>
              <a:defRPr/>
            </a:pPr>
            <a:endParaRPr lang="it-IT" sz="1100" dirty="0" smtClean="0">
              <a:solidFill>
                <a:srgbClr val="000000"/>
              </a:solidFill>
            </a:endParaRPr>
          </a:p>
          <a:p>
            <a:pPr marL="180975" lvl="0" indent="-180975" algn="just">
              <a:spcBef>
                <a:spcPts val="0"/>
              </a:spcBef>
              <a:buSzPct val="120000"/>
              <a:buBlip>
                <a:blip r:embed="rId2"/>
              </a:buBlip>
              <a:tabLst>
                <a:tab pos="269875" algn="l"/>
                <a:tab pos="901700" algn="l"/>
                <a:tab pos="1519238" algn="l"/>
                <a:tab pos="2330450" algn="l"/>
                <a:tab pos="3135313" algn="l"/>
              </a:tabLst>
              <a:defRPr/>
            </a:pPr>
            <a:endParaRPr lang="it-IT" sz="1100" dirty="0" smtClean="0">
              <a:solidFill>
                <a:srgbClr val="000000"/>
              </a:solidFill>
            </a:endParaRPr>
          </a:p>
          <a:p>
            <a:pPr marL="180975" lvl="0" indent="-180975" algn="just">
              <a:spcBef>
                <a:spcPts val="0"/>
              </a:spcBef>
              <a:buSzPct val="120000"/>
              <a:tabLst>
                <a:tab pos="269875" algn="l"/>
                <a:tab pos="901700" algn="l"/>
                <a:tab pos="1519238" algn="l"/>
                <a:tab pos="2330450" algn="l"/>
                <a:tab pos="3135313" algn="l"/>
              </a:tabLst>
              <a:defRPr/>
            </a:pPr>
            <a:endParaRPr lang="it-IT" sz="1100" dirty="0" smtClean="0">
              <a:solidFill>
                <a:srgbClr val="000000"/>
              </a:solidFill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4716016" y="908720"/>
            <a:ext cx="4392488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ts val="0"/>
              </a:spcBef>
              <a:tabLst>
                <a:tab pos="269875" algn="l"/>
                <a:tab pos="901700" algn="l"/>
                <a:tab pos="1519238" algn="l"/>
                <a:tab pos="2330450" algn="l"/>
                <a:tab pos="3135313" algn="l"/>
              </a:tabLst>
              <a:defRPr/>
            </a:pPr>
            <a:r>
              <a:rPr lang="it-IT" sz="1100" dirty="0" smtClean="0">
                <a:solidFill>
                  <a:srgbClr val="000000"/>
                </a:solidFill>
              </a:rPr>
              <a:t>					</a:t>
            </a:r>
            <a:r>
              <a:rPr lang="it-IT" sz="1100" b="1" dirty="0" smtClean="0">
                <a:solidFill>
                  <a:srgbClr val="000000"/>
                </a:solidFill>
              </a:rPr>
              <a:t>Pag.</a:t>
            </a:r>
          </a:p>
          <a:p>
            <a:pPr algn="just">
              <a:spcBef>
                <a:spcPts val="0"/>
              </a:spcBef>
              <a:tabLst>
                <a:tab pos="269875" algn="l"/>
                <a:tab pos="901700" algn="l"/>
                <a:tab pos="1519238" algn="l"/>
                <a:tab pos="2330450" algn="l"/>
                <a:tab pos="3135313" algn="l"/>
              </a:tabLst>
              <a:defRPr/>
            </a:pPr>
            <a:endParaRPr lang="it-IT" sz="1100" b="1" u="sng" cap="small" dirty="0" smtClea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spcBef>
                <a:spcPts val="0"/>
              </a:spcBef>
              <a:tabLst>
                <a:tab pos="269875" algn="l"/>
                <a:tab pos="901700" algn="l"/>
                <a:tab pos="1519238" algn="l"/>
                <a:tab pos="2330450" algn="l"/>
                <a:tab pos="3135313" algn="l"/>
              </a:tabLst>
              <a:defRPr/>
            </a:pPr>
            <a:endParaRPr lang="it-IT" sz="1100" b="1" u="sng" cap="small" dirty="0" smtClea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spcBef>
                <a:spcPts val="0"/>
              </a:spcBef>
              <a:tabLst>
                <a:tab pos="269875" algn="l"/>
                <a:tab pos="901700" algn="l"/>
                <a:tab pos="1519238" algn="l"/>
                <a:tab pos="2330450" algn="l"/>
                <a:tab pos="3135313" algn="l"/>
              </a:tabLst>
              <a:defRPr/>
            </a:pPr>
            <a:endParaRPr lang="it-IT" sz="1100" b="1" u="sng" cap="small" dirty="0" smtClea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spcBef>
                <a:spcPts val="0"/>
              </a:spcBef>
              <a:tabLst>
                <a:tab pos="269875" algn="l"/>
                <a:tab pos="901700" algn="l"/>
                <a:tab pos="1519238" algn="l"/>
                <a:tab pos="2330450" algn="l"/>
                <a:tab pos="3135313" algn="l"/>
              </a:tabLst>
              <a:defRPr/>
            </a:pPr>
            <a:endParaRPr lang="it-IT" sz="1100" b="1" u="sng" cap="small" dirty="0" smtClea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spcBef>
                <a:spcPts val="0"/>
              </a:spcBef>
              <a:tabLst>
                <a:tab pos="269875" algn="l"/>
                <a:tab pos="901700" algn="l"/>
                <a:tab pos="1519238" algn="l"/>
                <a:tab pos="2330450" algn="l"/>
                <a:tab pos="3135313" algn="l"/>
              </a:tabLst>
              <a:defRPr/>
            </a:pPr>
            <a:endParaRPr lang="it-IT" sz="1100" b="1" u="sng" cap="small" dirty="0" smtClea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spcBef>
                <a:spcPts val="0"/>
              </a:spcBef>
              <a:tabLst>
                <a:tab pos="269875" algn="l"/>
                <a:tab pos="901700" algn="l"/>
                <a:tab pos="1519238" algn="l"/>
                <a:tab pos="2330450" algn="l"/>
                <a:tab pos="3135313" algn="l"/>
              </a:tabLst>
              <a:defRPr/>
            </a:pPr>
            <a:endParaRPr lang="it-IT" sz="1100" b="1" u="sng" cap="small" dirty="0" smtClea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spcBef>
                <a:spcPts val="0"/>
              </a:spcBef>
              <a:tabLst>
                <a:tab pos="269875" algn="l"/>
                <a:tab pos="901700" algn="l"/>
                <a:tab pos="1519238" algn="l"/>
                <a:tab pos="2330450" algn="l"/>
                <a:tab pos="3135313" algn="l"/>
              </a:tabLst>
              <a:defRPr/>
            </a:pPr>
            <a:endParaRPr lang="it-IT" sz="1100" b="1" u="sng" cap="small" dirty="0" smtClea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spcBef>
                <a:spcPts val="0"/>
              </a:spcBef>
              <a:tabLst>
                <a:tab pos="269875" algn="l"/>
                <a:tab pos="901700" algn="l"/>
                <a:tab pos="1519238" algn="l"/>
                <a:tab pos="2330450" algn="l"/>
                <a:tab pos="3135313" algn="l"/>
              </a:tabLst>
              <a:defRPr/>
            </a:pPr>
            <a:endParaRPr lang="it-IT" sz="1400" b="1" u="sng" cap="small" dirty="0" smtClean="0">
              <a:solidFill>
                <a:srgbClr val="00B0F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80975" indent="-180975" algn="just">
              <a:buSzPct val="120000"/>
              <a:tabLst>
                <a:tab pos="269875" algn="l"/>
                <a:tab pos="901700" algn="l"/>
                <a:tab pos="1519238" algn="l"/>
                <a:tab pos="2330450" algn="l"/>
                <a:tab pos="3135313" algn="l"/>
              </a:tabLst>
              <a:defRPr/>
            </a:pPr>
            <a:r>
              <a:rPr lang="it-IT" sz="1400" b="1" u="sng" cap="small" dirty="0" smtClean="0">
                <a:solidFill>
                  <a:srgbClr val="00B0F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Sezione open </a:t>
            </a:r>
          </a:p>
          <a:p>
            <a:pPr algn="just">
              <a:spcBef>
                <a:spcPts val="300"/>
              </a:spcBef>
              <a:buSzPct val="120000"/>
              <a:tabLst>
                <a:tab pos="269875" algn="l"/>
                <a:tab pos="901700" algn="l"/>
                <a:tab pos="1519238" algn="l"/>
                <a:tab pos="2330450" algn="l"/>
                <a:tab pos="3135313" algn="l"/>
              </a:tabLst>
              <a:defRPr/>
            </a:pPr>
            <a:r>
              <a:rPr lang="it-IT" sz="1000" dirty="0" smtClean="0">
                <a:solidFill>
                  <a:srgbClr val="00B0F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(aree di approfondimento su temi d’interesse della società)</a:t>
            </a:r>
          </a:p>
          <a:p>
            <a:pPr marL="180975" lvl="0" indent="-180975" algn="just">
              <a:spcBef>
                <a:spcPts val="0"/>
              </a:spcBef>
              <a:buSzPct val="120000"/>
              <a:tabLst>
                <a:tab pos="269875" algn="l"/>
                <a:tab pos="901700" algn="l"/>
                <a:tab pos="1519238" algn="l"/>
                <a:tab pos="2330450" algn="l"/>
                <a:tab pos="3135313" algn="l"/>
              </a:tabLst>
              <a:defRPr/>
            </a:pPr>
            <a:endParaRPr lang="it-IT" sz="1400" b="1" dirty="0" smtClean="0">
              <a:solidFill>
                <a:srgbClr val="0070C0"/>
              </a:solidFill>
            </a:endParaRPr>
          </a:p>
          <a:p>
            <a:pPr marL="180975" lvl="0" indent="-180975" algn="just">
              <a:spcBef>
                <a:spcPts val="0"/>
              </a:spcBef>
              <a:buSzPct val="120000"/>
              <a:tabLst>
                <a:tab pos="269875" algn="l"/>
                <a:tab pos="901700" algn="l"/>
                <a:tab pos="1519238" algn="l"/>
                <a:tab pos="2330450" algn="l"/>
                <a:tab pos="3135313" algn="l"/>
              </a:tabLst>
              <a:defRPr/>
            </a:pPr>
            <a:r>
              <a:rPr lang="it-IT" sz="1400" b="1" dirty="0" smtClean="0">
                <a:solidFill>
                  <a:srgbClr val="0070C0"/>
                </a:solidFill>
              </a:rPr>
              <a:t>Altri temi generali			45</a:t>
            </a:r>
          </a:p>
          <a:p>
            <a:pPr marL="180975" lvl="0" indent="-180975" algn="just">
              <a:spcBef>
                <a:spcPts val="0"/>
              </a:spcBef>
              <a:buSzPct val="120000"/>
              <a:buBlip>
                <a:blip r:embed="rId2"/>
              </a:buBlip>
              <a:tabLst>
                <a:tab pos="269875" algn="l"/>
                <a:tab pos="901700" algn="l"/>
                <a:tab pos="1519238" algn="l"/>
                <a:tab pos="2330450" algn="l"/>
                <a:tab pos="3135313" algn="l"/>
              </a:tabLst>
              <a:defRPr/>
            </a:pPr>
            <a:r>
              <a:rPr lang="it-IT" sz="1100" dirty="0" smtClean="0">
                <a:solidFill>
                  <a:srgbClr val="000000"/>
                </a:solidFill>
              </a:rPr>
              <a:t>Conoscenza dei protagonisti del servizio idrico 	 46</a:t>
            </a:r>
          </a:p>
          <a:p>
            <a:pPr marL="180975" lvl="0" indent="-180975" algn="just">
              <a:spcBef>
                <a:spcPts val="0"/>
              </a:spcBef>
              <a:buSzPct val="120000"/>
              <a:buBlip>
                <a:blip r:embed="rId2"/>
              </a:buBlip>
              <a:tabLst>
                <a:tab pos="269875" algn="l"/>
                <a:tab pos="901700" algn="l"/>
                <a:tab pos="1519238" algn="l"/>
                <a:tab pos="2330450" algn="l"/>
                <a:tab pos="3135313" algn="l"/>
              </a:tabLst>
              <a:defRPr/>
            </a:pPr>
            <a:r>
              <a:rPr lang="it-IT" sz="1100" dirty="0" smtClean="0">
                <a:solidFill>
                  <a:srgbClr val="000000"/>
                </a:solidFill>
              </a:rPr>
              <a:t>Aspetti da migliorare			 47</a:t>
            </a:r>
          </a:p>
          <a:p>
            <a:pPr marL="180975" lvl="0" indent="-180975" algn="just">
              <a:spcBef>
                <a:spcPts val="0"/>
              </a:spcBef>
              <a:buSzPct val="120000"/>
              <a:buBlip>
                <a:blip r:embed="rId2"/>
              </a:buBlip>
              <a:tabLst>
                <a:tab pos="269875" algn="l"/>
                <a:tab pos="901700" algn="l"/>
                <a:tab pos="1519238" algn="l"/>
                <a:tab pos="2330450" algn="l"/>
                <a:tab pos="3135313" algn="l"/>
              </a:tabLst>
              <a:defRPr/>
            </a:pPr>
            <a:r>
              <a:rPr lang="it-IT" sz="1100" dirty="0" smtClean="0">
                <a:solidFill>
                  <a:srgbClr val="000000"/>
                </a:solidFill>
              </a:rPr>
              <a:t>Utilizzo dell’acqua potabile		 48</a:t>
            </a:r>
          </a:p>
          <a:p>
            <a:pPr marL="180975" lvl="0" indent="-180975" algn="just">
              <a:spcBef>
                <a:spcPts val="0"/>
              </a:spcBef>
              <a:buSzPct val="120000"/>
              <a:buBlip>
                <a:blip r:embed="rId2"/>
              </a:buBlip>
              <a:tabLst>
                <a:tab pos="269875" algn="l"/>
                <a:tab pos="901700" algn="l"/>
                <a:tab pos="1519238" algn="l"/>
                <a:tab pos="2330450" algn="l"/>
                <a:tab pos="3135313" algn="l"/>
              </a:tabLst>
              <a:defRPr/>
            </a:pPr>
            <a:r>
              <a:rPr lang="it-IT" sz="1100" dirty="0" smtClean="0">
                <a:solidFill>
                  <a:srgbClr val="000000"/>
                </a:solidFill>
              </a:rPr>
              <a:t>Utilizzo Case dell’Acqua			 50</a:t>
            </a:r>
          </a:p>
          <a:p>
            <a:pPr marL="180975" lvl="0" indent="-180975" algn="just">
              <a:spcBef>
                <a:spcPts val="0"/>
              </a:spcBef>
              <a:buSzPct val="120000"/>
              <a:buBlip>
                <a:blip r:embed="rId2"/>
              </a:buBlip>
              <a:tabLst>
                <a:tab pos="269875" algn="l"/>
                <a:tab pos="901700" algn="l"/>
                <a:tab pos="1519238" algn="l"/>
                <a:tab pos="2330450" algn="l"/>
                <a:tab pos="3135313" algn="l"/>
              </a:tabLst>
              <a:defRPr/>
            </a:pPr>
            <a:r>
              <a:rPr lang="it-IT" sz="1100" dirty="0" smtClean="0">
                <a:solidFill>
                  <a:srgbClr val="000000"/>
                </a:solidFill>
              </a:rPr>
              <a:t>Comunicazione da parte dell’azienda		 51</a:t>
            </a:r>
          </a:p>
          <a:p>
            <a:pPr marL="180975" lvl="0" indent="-180975" algn="just">
              <a:spcBef>
                <a:spcPts val="0"/>
              </a:spcBef>
              <a:buSzPct val="120000"/>
              <a:buBlip>
                <a:blip r:embed="rId2"/>
              </a:buBlip>
              <a:tabLst>
                <a:tab pos="269875" algn="l"/>
                <a:tab pos="901700" algn="l"/>
                <a:tab pos="1519238" algn="l"/>
                <a:tab pos="2330450" algn="l"/>
                <a:tab pos="3135313" algn="l"/>
              </a:tabLst>
              <a:defRPr/>
            </a:pPr>
            <a:endParaRPr lang="it-IT" sz="1100" b="1" dirty="0" smtClean="0">
              <a:solidFill>
                <a:srgbClr val="0070C0"/>
              </a:solidFill>
            </a:endParaRPr>
          </a:p>
          <a:p>
            <a:pPr marL="180975" indent="-180975" algn="just">
              <a:spcBef>
                <a:spcPts val="0"/>
              </a:spcBef>
              <a:buSzPct val="120000"/>
              <a:tabLst>
                <a:tab pos="269875" algn="l"/>
                <a:tab pos="901700" algn="l"/>
                <a:tab pos="1519238" algn="l"/>
                <a:tab pos="2330450" algn="l"/>
                <a:tab pos="3135313" algn="l"/>
              </a:tabLst>
              <a:defRPr/>
            </a:pPr>
            <a:r>
              <a:rPr lang="it-IT" sz="1400" b="1" dirty="0" smtClean="0">
                <a:solidFill>
                  <a:srgbClr val="0070C0"/>
                </a:solidFill>
              </a:rPr>
              <a:t>Altri temi legati ai canali di contatto   	53</a:t>
            </a:r>
          </a:p>
          <a:p>
            <a:pPr marL="180975" lvl="0" indent="-180975" algn="just">
              <a:spcBef>
                <a:spcPts val="0"/>
              </a:spcBef>
              <a:buSzPct val="120000"/>
              <a:buBlip>
                <a:blip r:embed="rId2"/>
              </a:buBlip>
              <a:tabLst>
                <a:tab pos="269875" algn="l"/>
                <a:tab pos="901700" algn="l"/>
                <a:tab pos="1519238" algn="l"/>
                <a:tab pos="2330450" algn="l"/>
                <a:tab pos="3135313" algn="l"/>
              </a:tabLst>
              <a:defRPr/>
            </a:pPr>
            <a:r>
              <a:rPr lang="it-IT" sz="1100" dirty="0" smtClean="0">
                <a:solidFill>
                  <a:srgbClr val="000000"/>
                </a:solidFill>
              </a:rPr>
              <a:t>Accessibilità NV	   		 54</a:t>
            </a:r>
          </a:p>
          <a:p>
            <a:pPr marL="180975" lvl="0" indent="-180975" algn="just">
              <a:spcBef>
                <a:spcPts val="0"/>
              </a:spcBef>
              <a:buSzPct val="120000"/>
              <a:buBlip>
                <a:blip r:embed="rId2"/>
              </a:buBlip>
              <a:tabLst>
                <a:tab pos="269875" algn="l"/>
                <a:tab pos="901700" algn="l"/>
                <a:tab pos="1519238" algn="l"/>
                <a:tab pos="2330450" algn="l"/>
                <a:tab pos="3135313" algn="l"/>
              </a:tabLst>
              <a:defRPr/>
            </a:pPr>
            <a:r>
              <a:rPr lang="it-IT" sz="1100" dirty="0" smtClean="0">
                <a:solidFill>
                  <a:srgbClr val="000000"/>
                </a:solidFill>
              </a:rPr>
              <a:t>Numero Verde Commerciale		 55</a:t>
            </a:r>
          </a:p>
          <a:p>
            <a:pPr marL="180975" lvl="0" indent="-180975" algn="just">
              <a:spcBef>
                <a:spcPts val="0"/>
              </a:spcBef>
              <a:buSzPct val="120000"/>
              <a:buBlip>
                <a:blip r:embed="rId2"/>
              </a:buBlip>
              <a:tabLst>
                <a:tab pos="269875" algn="l"/>
                <a:tab pos="901700" algn="l"/>
                <a:tab pos="1519238" algn="l"/>
                <a:tab pos="2330450" algn="l"/>
                <a:tab pos="3135313" algn="l"/>
              </a:tabLst>
              <a:defRPr/>
            </a:pPr>
            <a:r>
              <a:rPr lang="it-IT" sz="1100" dirty="0" smtClean="0">
                <a:solidFill>
                  <a:srgbClr val="000000"/>
                </a:solidFill>
              </a:rPr>
              <a:t>Sportello				 58</a:t>
            </a:r>
          </a:p>
          <a:p>
            <a:pPr marL="180975" indent="-180975" algn="just">
              <a:buSzPct val="120000"/>
              <a:buBlip>
                <a:blip r:embed="rId2"/>
              </a:buBlip>
              <a:tabLst>
                <a:tab pos="269875" algn="l"/>
                <a:tab pos="901700" algn="l"/>
                <a:tab pos="1519238" algn="l"/>
                <a:tab pos="2330450" algn="l"/>
                <a:tab pos="3135313" algn="l"/>
              </a:tabLst>
              <a:defRPr/>
            </a:pPr>
            <a:r>
              <a:rPr lang="it-IT" sz="1100" dirty="0" smtClean="0">
                <a:solidFill>
                  <a:srgbClr val="000000"/>
                </a:solidFill>
              </a:rPr>
              <a:t>Sportello online			 63</a:t>
            </a:r>
          </a:p>
          <a:p>
            <a:pPr marL="180975" lvl="0" indent="-180975" algn="just">
              <a:spcBef>
                <a:spcPts val="0"/>
              </a:spcBef>
              <a:buSzPct val="120000"/>
              <a:tabLst>
                <a:tab pos="269875" algn="l"/>
                <a:tab pos="901700" algn="l"/>
                <a:tab pos="1519238" algn="l"/>
                <a:tab pos="2330450" algn="l"/>
                <a:tab pos="3135313" algn="l"/>
              </a:tabLst>
              <a:defRPr/>
            </a:pPr>
            <a:endParaRPr lang="it-IT" sz="1000" dirty="0" smtClean="0">
              <a:solidFill>
                <a:srgbClr val="000000"/>
              </a:solidFill>
            </a:endParaRPr>
          </a:p>
          <a:p>
            <a:pPr marL="180975" lvl="0" indent="-180975" algn="just">
              <a:spcBef>
                <a:spcPts val="0"/>
              </a:spcBef>
              <a:buSzPct val="120000"/>
              <a:buBlip>
                <a:blip r:embed="rId2"/>
              </a:buBlip>
              <a:tabLst>
                <a:tab pos="269875" algn="l"/>
                <a:tab pos="901700" algn="l"/>
                <a:tab pos="1519238" algn="l"/>
                <a:tab pos="2330450" algn="l"/>
                <a:tab pos="3135313" algn="l"/>
              </a:tabLst>
              <a:defRPr/>
            </a:pPr>
            <a:endParaRPr lang="it-IT" sz="1000" dirty="0" smtClean="0">
              <a:solidFill>
                <a:srgbClr val="000000"/>
              </a:solidFill>
            </a:endParaRPr>
          </a:p>
          <a:p>
            <a:pPr marL="180975" indent="-180975" algn="just">
              <a:buSzPct val="120000"/>
              <a:tabLst>
                <a:tab pos="269875" algn="l"/>
                <a:tab pos="901700" algn="l"/>
                <a:tab pos="1519238" algn="l"/>
                <a:tab pos="2330450" algn="l"/>
                <a:tab pos="3135313" algn="l"/>
              </a:tabLst>
              <a:defRPr/>
            </a:pPr>
            <a:r>
              <a:rPr lang="it-IT" sz="1400" b="1" dirty="0" smtClean="0">
                <a:solidFill>
                  <a:srgbClr val="0070C0"/>
                </a:solidFill>
              </a:rPr>
              <a:t>Indagine CAWI			66</a:t>
            </a:r>
            <a:endParaRPr lang="it-IT" sz="1400" dirty="0" smtClean="0">
              <a:solidFill>
                <a:srgbClr val="000000"/>
              </a:solidFill>
            </a:endParaRPr>
          </a:p>
          <a:p>
            <a:pPr marL="180975" lvl="0" indent="-180975" algn="just">
              <a:spcBef>
                <a:spcPts val="0"/>
              </a:spcBef>
              <a:buSzPct val="120000"/>
              <a:tabLst>
                <a:tab pos="269875" algn="l"/>
                <a:tab pos="901700" algn="l"/>
                <a:tab pos="1519238" algn="l"/>
                <a:tab pos="2330450" algn="l"/>
                <a:tab pos="3135313" algn="l"/>
              </a:tabLst>
              <a:defRPr/>
            </a:pPr>
            <a:endParaRPr lang="it-IT" sz="1100" dirty="0" smtClean="0">
              <a:solidFill>
                <a:srgbClr val="000000"/>
              </a:solidFill>
            </a:endParaRPr>
          </a:p>
        </p:txBody>
      </p:sp>
      <p:cxnSp>
        <p:nvCxnSpPr>
          <p:cNvPr id="7" name="Connettore 1 6"/>
          <p:cNvCxnSpPr/>
          <p:nvPr/>
        </p:nvCxnSpPr>
        <p:spPr>
          <a:xfrm>
            <a:off x="4427983" y="3140968"/>
            <a:ext cx="1" cy="2700000"/>
          </a:xfrm>
          <a:prstGeom prst="line">
            <a:avLst/>
          </a:prstGeom>
          <a:ln w="3175" cmpd="thickThin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Fatturazione</a:t>
            </a:r>
            <a:endParaRPr lang="it-IT" dirty="0"/>
          </a:p>
        </p:txBody>
      </p:sp>
      <p:graphicFrame>
        <p:nvGraphicFramePr>
          <p:cNvPr id="45059" name="Object 3"/>
          <p:cNvGraphicFramePr>
            <a:graphicFrameLocks noChangeAspect="1"/>
          </p:cNvGraphicFramePr>
          <p:nvPr/>
        </p:nvGraphicFramePr>
        <p:xfrm>
          <a:off x="119063" y="836885"/>
          <a:ext cx="8905875" cy="583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1" name="Grafico" r:id="rId3" imgW="9382230" imgH="6153060" progId="Excel.Chart.8">
                  <p:link updateAutomatic="1"/>
                </p:oleObj>
              </mc:Choice>
              <mc:Fallback>
                <p:oleObj name="Grafico" r:id="rId3" imgW="9382230" imgH="6153060" progId="Excel.Chart.8">
                  <p:link updateAutomatic="1"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063" y="836885"/>
                        <a:ext cx="8905875" cy="583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Tabella 14"/>
          <p:cNvGraphicFramePr>
            <a:graphicFrameLocks noGrp="1"/>
          </p:cNvGraphicFramePr>
          <p:nvPr/>
        </p:nvGraphicFramePr>
        <p:xfrm>
          <a:off x="527836" y="5877272"/>
          <a:ext cx="831600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39500"/>
                <a:gridCol w="1039500"/>
                <a:gridCol w="1039500"/>
                <a:gridCol w="1039500"/>
                <a:gridCol w="1039500"/>
                <a:gridCol w="1039500"/>
                <a:gridCol w="1039500"/>
                <a:gridCol w="1039500"/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7,1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6" name="Rettangolo arrotondato 15"/>
          <p:cNvSpPr/>
          <p:nvPr/>
        </p:nvSpPr>
        <p:spPr>
          <a:xfrm>
            <a:off x="899592" y="5977775"/>
            <a:ext cx="288032" cy="180000"/>
          </a:xfrm>
          <a:prstGeom prst="roundRect">
            <a:avLst/>
          </a:prstGeom>
          <a:noFill/>
          <a:ln w="127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7" name="Rettangolo arrotondato 16"/>
          <p:cNvSpPr/>
          <p:nvPr/>
        </p:nvSpPr>
        <p:spPr>
          <a:xfrm>
            <a:off x="1936279" y="5977775"/>
            <a:ext cx="288032" cy="180000"/>
          </a:xfrm>
          <a:prstGeom prst="roundRect">
            <a:avLst/>
          </a:prstGeom>
          <a:noFill/>
          <a:ln w="127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8" name="Rettangolo arrotondato 17"/>
          <p:cNvSpPr/>
          <p:nvPr/>
        </p:nvSpPr>
        <p:spPr>
          <a:xfrm>
            <a:off x="2987824" y="5977775"/>
            <a:ext cx="288032" cy="180000"/>
          </a:xfrm>
          <a:prstGeom prst="roundRect">
            <a:avLst/>
          </a:prstGeom>
          <a:noFill/>
          <a:ln w="127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9" name="Rettangolo arrotondato 18"/>
          <p:cNvSpPr/>
          <p:nvPr/>
        </p:nvSpPr>
        <p:spPr>
          <a:xfrm>
            <a:off x="4022224" y="5977775"/>
            <a:ext cx="288032" cy="180000"/>
          </a:xfrm>
          <a:prstGeom prst="roundRect">
            <a:avLst/>
          </a:prstGeom>
          <a:noFill/>
          <a:ln w="127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0" name="Rettangolo arrotondato 19"/>
          <p:cNvSpPr/>
          <p:nvPr/>
        </p:nvSpPr>
        <p:spPr>
          <a:xfrm>
            <a:off x="5058911" y="5977775"/>
            <a:ext cx="288032" cy="180000"/>
          </a:xfrm>
          <a:prstGeom prst="roundRect">
            <a:avLst/>
          </a:prstGeom>
          <a:noFill/>
          <a:ln w="127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1" name="Rettangolo arrotondato 20"/>
          <p:cNvSpPr/>
          <p:nvPr/>
        </p:nvSpPr>
        <p:spPr>
          <a:xfrm>
            <a:off x="6095598" y="5977775"/>
            <a:ext cx="288032" cy="180000"/>
          </a:xfrm>
          <a:prstGeom prst="roundRect">
            <a:avLst/>
          </a:prstGeom>
          <a:noFill/>
          <a:ln w="127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2" name="Rettangolo arrotondato 21"/>
          <p:cNvSpPr/>
          <p:nvPr/>
        </p:nvSpPr>
        <p:spPr>
          <a:xfrm>
            <a:off x="7141428" y="5977775"/>
            <a:ext cx="288032" cy="180000"/>
          </a:xfrm>
          <a:prstGeom prst="roundRect">
            <a:avLst/>
          </a:prstGeom>
          <a:noFill/>
          <a:ln w="127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3" name="Rettangolo arrotondato 22"/>
          <p:cNvSpPr/>
          <p:nvPr/>
        </p:nvSpPr>
        <p:spPr>
          <a:xfrm>
            <a:off x="8178115" y="5977775"/>
            <a:ext cx="288032" cy="180000"/>
          </a:xfrm>
          <a:prstGeom prst="roundRect">
            <a:avLst/>
          </a:prstGeom>
          <a:noFill/>
          <a:ln w="127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4" name="CasellaDiTesto 23"/>
          <p:cNvSpPr txBox="1">
            <a:spLocks noChangeArrowheads="1"/>
          </p:cNvSpPr>
          <p:nvPr/>
        </p:nvSpPr>
        <p:spPr bwMode="auto">
          <a:xfrm>
            <a:off x="-35149" y="5877272"/>
            <a:ext cx="756000" cy="369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1100"/>
              </a:lnSpc>
              <a:spcBef>
                <a:spcPts val="600"/>
              </a:spcBef>
              <a:defRPr/>
            </a:pPr>
            <a:r>
              <a:rPr lang="it-IT" sz="900" dirty="0" smtClean="0">
                <a:solidFill>
                  <a:srgbClr val="002060"/>
                </a:solidFill>
                <a:latin typeface="+mj-lt"/>
                <a:ea typeface="Verdana" pitchFamily="34" charset="0"/>
                <a:cs typeface="Verdana" pitchFamily="34" charset="0"/>
              </a:rPr>
              <a:t>VOTO MEDIO</a:t>
            </a:r>
            <a:endParaRPr lang="it-IT" sz="900" i="1" dirty="0">
              <a:solidFill>
                <a:srgbClr val="002060"/>
              </a:solidFill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539552" y="878400"/>
            <a:ext cx="8064896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“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Considerando complessivamente gli aspetti relativi alla fatturazione, negli ultimi 6 mesi, che voto dà ad Acquedotto del Fiora?" 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[scala 1-10, 1=pessimo e 10=ottimo]</a:t>
            </a:r>
            <a:endParaRPr lang="it-IT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Rettangolo arrotondato 26"/>
          <p:cNvSpPr/>
          <p:nvPr/>
        </p:nvSpPr>
        <p:spPr>
          <a:xfrm>
            <a:off x="3438000" y="6539477"/>
            <a:ext cx="2268000" cy="26064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txBody>
          <a:bodyPr wrap="square" lIns="0" tIns="0" rIns="0" bIns="0" anchor="ctr">
            <a:noAutofit/>
          </a:bodyPr>
          <a:lstStyle/>
          <a:p>
            <a:pPr lvl="0" algn="ctr"/>
            <a:r>
              <a:rPr lang="it-IT" sz="1100" i="1" kern="0" dirty="0">
                <a:solidFill>
                  <a:prstClr val="black"/>
                </a:solidFill>
              </a:rPr>
              <a:t>Base = </a:t>
            </a:r>
            <a:r>
              <a:rPr lang="it-IT" sz="1100" i="1" kern="0" dirty="0" smtClean="0">
                <a:solidFill>
                  <a:prstClr val="black"/>
                </a:solidFill>
              </a:rPr>
              <a:t>UTENZE DOMESTICHE DIRETTE</a:t>
            </a:r>
            <a:endParaRPr lang="it-IT" sz="1100" i="1" kern="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084" name="Object 4"/>
          <p:cNvGraphicFramePr>
            <a:graphicFrameLocks noChangeAspect="1"/>
          </p:cNvGraphicFramePr>
          <p:nvPr/>
        </p:nvGraphicFramePr>
        <p:xfrm>
          <a:off x="-1062013" y="1064914"/>
          <a:ext cx="8442325" cy="553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229" name="Grafico" r:id="rId3" imgW="9382230" imgH="6153060" progId="Excel.Chart.8">
                  <p:link updateAutomatic="1"/>
                </p:oleObj>
              </mc:Choice>
              <mc:Fallback>
                <p:oleObj name="Grafico" r:id="rId3" imgW="9382230" imgH="6153060" progId="Excel.Chart.8">
                  <p:link updateAutomatic="1"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062013" y="1064914"/>
                        <a:ext cx="8442325" cy="553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Indicatori di performance </a:t>
            </a:r>
          </a:p>
        </p:txBody>
      </p:sp>
      <p:graphicFrame>
        <p:nvGraphicFramePr>
          <p:cNvPr id="14" name="Tabella 13"/>
          <p:cNvGraphicFramePr>
            <a:graphicFrameLocks noGrp="1"/>
          </p:cNvGraphicFramePr>
          <p:nvPr/>
        </p:nvGraphicFramePr>
        <p:xfrm>
          <a:off x="-18292" y="1665666"/>
          <a:ext cx="1980000" cy="3564000"/>
        </p:xfrm>
        <a:graphic>
          <a:graphicData uri="http://schemas.openxmlformats.org/drawingml/2006/table">
            <a:tbl>
              <a:tblPr/>
              <a:tblGrid>
                <a:gridCol w="1980000"/>
              </a:tblGrid>
              <a:tr h="891000">
                <a:tc>
                  <a:txBody>
                    <a:bodyPr/>
                    <a:lstStyle/>
                    <a:p>
                      <a:pPr algn="ctr" fontAlgn="b">
                        <a:lnSpc>
                          <a:spcPts val="1400"/>
                        </a:lnSpc>
                        <a:spcBef>
                          <a:spcPts val="600"/>
                        </a:spcBef>
                      </a:pPr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REGOLARITÀ LETTURA CONTATORI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91000">
                <a:tc>
                  <a:txBody>
                    <a:bodyPr/>
                    <a:lstStyle/>
                    <a:p>
                      <a:pPr algn="ctr" fontAlgn="b">
                        <a:lnSpc>
                          <a:spcPts val="1400"/>
                        </a:lnSpc>
                        <a:spcBef>
                          <a:spcPts val="600"/>
                        </a:spcBef>
                      </a:pPr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CHIAREZZA E FACILITÀ LETTURA BOLLETTE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91000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CORRETTEZZA DEGLI IMPORTI RIPORTATI     NELLE BOLLETTE</a:t>
                      </a:r>
                      <a:endParaRPr lang="it-IT" sz="14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91000">
                <a:tc>
                  <a:txBody>
                    <a:bodyPr/>
                    <a:lstStyle/>
                    <a:p>
                      <a:pPr algn="ctr" fontAlgn="b">
                        <a:lnSpc>
                          <a:spcPts val="1400"/>
                        </a:lnSpc>
                        <a:spcBef>
                          <a:spcPts val="0"/>
                        </a:spcBef>
                      </a:pPr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INVIO REGOLARE        DELLE FATTURE</a:t>
                      </a:r>
                      <a:endParaRPr lang="it-IT" sz="14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7" name="CasellaDiTesto 26"/>
          <p:cNvSpPr txBox="1"/>
          <p:nvPr/>
        </p:nvSpPr>
        <p:spPr>
          <a:xfrm>
            <a:off x="5706447" y="1466564"/>
            <a:ext cx="32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cap="all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IMPORTANZA </a:t>
            </a:r>
            <a:r>
              <a:rPr lang="it-IT" sz="1200" cap="all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(% </a:t>
            </a:r>
            <a:r>
              <a:rPr lang="it-IT" sz="1200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di citazione</a:t>
            </a:r>
            <a:r>
              <a:rPr lang="it-IT" sz="1200" cap="all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)</a:t>
            </a:r>
          </a:p>
        </p:txBody>
      </p:sp>
      <p:sp>
        <p:nvSpPr>
          <p:cNvPr id="28" name="CasellaDiTesto 27"/>
          <p:cNvSpPr txBox="1"/>
          <p:nvPr/>
        </p:nvSpPr>
        <p:spPr>
          <a:xfrm>
            <a:off x="1439832" y="1466564"/>
            <a:ext cx="32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cap="all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Soddisfatti </a:t>
            </a:r>
            <a:r>
              <a:rPr lang="it-IT" sz="1200" cap="all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(% </a:t>
            </a:r>
            <a:r>
              <a:rPr lang="it-IT" sz="1200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voto 6-10)</a:t>
            </a:r>
            <a:endParaRPr lang="it-IT" sz="1200" cap="all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29" name="CasellaDiTesto 28"/>
          <p:cNvSpPr txBox="1"/>
          <p:nvPr/>
        </p:nvSpPr>
        <p:spPr>
          <a:xfrm>
            <a:off x="899592" y="756855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“</a:t>
            </a:r>
            <a:r>
              <a:rPr lang="it-IT" sz="1200" dirty="0">
                <a:solidFill>
                  <a:schemeClr val="bg1">
                    <a:lumMod val="50000"/>
                  </a:schemeClr>
                </a:solidFill>
              </a:rPr>
              <a:t>Per ognuno degli aspetti, quanto è stato soddisfatto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?” </a:t>
            </a:r>
            <a:endParaRPr lang="it-IT" sz="1200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it-IT" sz="1200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[scala 1-10, 1=pessimo e 10=ottimo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]</a:t>
            </a:r>
            <a:endParaRPr lang="it-IT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CasellaDiTesto 29"/>
          <p:cNvSpPr txBox="1"/>
          <p:nvPr/>
        </p:nvSpPr>
        <p:spPr>
          <a:xfrm>
            <a:off x="5472495" y="756855"/>
            <a:ext cx="3707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“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Quali dei seguenti aspetti sono i più importanti?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”</a:t>
            </a:r>
            <a:endParaRPr lang="it-IT" sz="1200" dirty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(max 2 risposte)</a:t>
            </a:r>
            <a:endParaRPr lang="it-IT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1" name="CasellaDiTesto 30"/>
          <p:cNvSpPr txBox="1">
            <a:spLocks noChangeArrowheads="1"/>
          </p:cNvSpPr>
          <p:nvPr/>
        </p:nvSpPr>
        <p:spPr bwMode="auto">
          <a:xfrm>
            <a:off x="4620768" y="1488365"/>
            <a:ext cx="1044032" cy="233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1100"/>
              </a:lnSpc>
              <a:spcBef>
                <a:spcPts val="600"/>
              </a:spcBef>
              <a:defRPr/>
            </a:pPr>
            <a:r>
              <a:rPr lang="it-IT" sz="900" dirty="0">
                <a:solidFill>
                  <a:srgbClr val="002060"/>
                </a:solidFill>
                <a:ea typeface="Verdana" pitchFamily="34" charset="0"/>
                <a:cs typeface="Verdana" pitchFamily="34" charset="0"/>
              </a:rPr>
              <a:t>VOTO MEDIO</a:t>
            </a:r>
            <a:endParaRPr lang="it-IT" sz="900" i="1" dirty="0">
              <a:solidFill>
                <a:srgbClr val="002060"/>
              </a:solidFill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32" name="Connettore 1 31"/>
          <p:cNvCxnSpPr/>
          <p:nvPr/>
        </p:nvCxnSpPr>
        <p:spPr>
          <a:xfrm>
            <a:off x="5598332" y="909248"/>
            <a:ext cx="0" cy="3924000"/>
          </a:xfrm>
          <a:prstGeom prst="line">
            <a:avLst/>
          </a:prstGeom>
          <a:ln cap="rnd">
            <a:solidFill>
              <a:schemeClr val="bg1">
                <a:lumMod val="75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ttangolo arrotondato 36"/>
          <p:cNvSpPr/>
          <p:nvPr/>
        </p:nvSpPr>
        <p:spPr>
          <a:xfrm>
            <a:off x="4926784" y="1829176"/>
            <a:ext cx="432000" cy="252000"/>
          </a:xfrm>
          <a:prstGeom prst="roundRect">
            <a:avLst/>
          </a:prstGeom>
          <a:solidFill>
            <a:srgbClr val="0070C0"/>
          </a:solidFill>
          <a:effectLst>
            <a:glow rad="63500">
              <a:srgbClr val="AEBAD5">
                <a:satMod val="175000"/>
                <a:alpha val="40000"/>
              </a:srgbClr>
            </a:glow>
            <a:softEdge rad="12700"/>
          </a:effectLst>
        </p:spPr>
        <p:txBody>
          <a:bodyPr wrap="square" lIns="3600" tIns="3600" rIns="3600" bIns="3600" rtlCol="0" anchor="ctr">
            <a:noAutofit/>
          </a:bodyPr>
          <a:lstStyle/>
          <a:p>
            <a:pPr algn="ctr"/>
            <a:r>
              <a:rPr lang="it-IT" sz="1400" kern="0" dirty="0" smtClean="0">
                <a:solidFill>
                  <a:prstClr val="white"/>
                </a:solidFill>
              </a:rPr>
              <a:t>6,9</a:t>
            </a:r>
            <a:endParaRPr lang="it-IT" sz="1400" kern="0" dirty="0">
              <a:solidFill>
                <a:prstClr val="white"/>
              </a:solidFill>
            </a:endParaRPr>
          </a:p>
        </p:txBody>
      </p:sp>
      <p:sp>
        <p:nvSpPr>
          <p:cNvPr id="38" name="Rettangolo arrotondato 37"/>
          <p:cNvSpPr/>
          <p:nvPr/>
        </p:nvSpPr>
        <p:spPr>
          <a:xfrm>
            <a:off x="4926784" y="2685520"/>
            <a:ext cx="432000" cy="252000"/>
          </a:xfrm>
          <a:prstGeom prst="roundRect">
            <a:avLst/>
          </a:prstGeom>
          <a:solidFill>
            <a:srgbClr val="0070C0"/>
          </a:solidFill>
          <a:effectLst>
            <a:glow rad="63500">
              <a:srgbClr val="AEBAD5">
                <a:satMod val="175000"/>
                <a:alpha val="40000"/>
              </a:srgbClr>
            </a:glow>
            <a:softEdge rad="12700"/>
          </a:effectLst>
        </p:spPr>
        <p:txBody>
          <a:bodyPr wrap="square" lIns="3600" tIns="3600" rIns="3600" bIns="3600" rtlCol="0" anchor="ctr">
            <a:noAutofit/>
          </a:bodyPr>
          <a:lstStyle/>
          <a:p>
            <a:pPr algn="ctr"/>
            <a:r>
              <a:rPr lang="it-IT" sz="1400" kern="0" dirty="0" smtClean="0">
                <a:solidFill>
                  <a:prstClr val="white"/>
                </a:solidFill>
              </a:rPr>
              <a:t>7,0</a:t>
            </a:r>
            <a:endParaRPr lang="it-IT" sz="1400" kern="0" dirty="0">
              <a:solidFill>
                <a:prstClr val="white"/>
              </a:solidFill>
            </a:endParaRPr>
          </a:p>
        </p:txBody>
      </p:sp>
      <p:sp>
        <p:nvSpPr>
          <p:cNvPr id="39" name="Rettangolo arrotondato 38"/>
          <p:cNvSpPr/>
          <p:nvPr/>
        </p:nvSpPr>
        <p:spPr>
          <a:xfrm>
            <a:off x="4926784" y="3550248"/>
            <a:ext cx="432000" cy="252000"/>
          </a:xfrm>
          <a:prstGeom prst="roundRect">
            <a:avLst/>
          </a:prstGeom>
          <a:solidFill>
            <a:srgbClr val="0070C0"/>
          </a:solidFill>
          <a:effectLst>
            <a:glow rad="63500">
              <a:srgbClr val="AEBAD5">
                <a:satMod val="175000"/>
                <a:alpha val="40000"/>
              </a:srgbClr>
            </a:glow>
            <a:softEdge rad="12700"/>
          </a:effectLst>
        </p:spPr>
        <p:txBody>
          <a:bodyPr wrap="square" lIns="3600" tIns="3600" rIns="3600" bIns="3600" rtlCol="0" anchor="ctr">
            <a:noAutofit/>
          </a:bodyPr>
          <a:lstStyle/>
          <a:p>
            <a:pPr algn="ctr"/>
            <a:r>
              <a:rPr lang="it-IT" sz="1400" kern="0" dirty="0" smtClean="0">
                <a:solidFill>
                  <a:prstClr val="white"/>
                </a:solidFill>
              </a:rPr>
              <a:t>7,0</a:t>
            </a:r>
            <a:endParaRPr lang="it-IT" sz="1400" kern="0" dirty="0">
              <a:solidFill>
                <a:prstClr val="white"/>
              </a:solidFill>
            </a:endParaRPr>
          </a:p>
        </p:txBody>
      </p:sp>
      <p:sp>
        <p:nvSpPr>
          <p:cNvPr id="40" name="Rettangolo arrotondato 39"/>
          <p:cNvSpPr/>
          <p:nvPr/>
        </p:nvSpPr>
        <p:spPr>
          <a:xfrm>
            <a:off x="4926784" y="4416072"/>
            <a:ext cx="432000" cy="252000"/>
          </a:xfrm>
          <a:prstGeom prst="roundRect">
            <a:avLst/>
          </a:prstGeom>
          <a:solidFill>
            <a:srgbClr val="0070C0"/>
          </a:solidFill>
          <a:effectLst>
            <a:glow rad="63500">
              <a:srgbClr val="AEBAD5">
                <a:satMod val="175000"/>
                <a:alpha val="40000"/>
              </a:srgbClr>
            </a:glow>
            <a:softEdge rad="12700"/>
          </a:effectLst>
        </p:spPr>
        <p:txBody>
          <a:bodyPr wrap="square" lIns="3600" tIns="3600" rIns="3600" bIns="3600" rtlCol="0" anchor="ctr">
            <a:noAutofit/>
          </a:bodyPr>
          <a:lstStyle/>
          <a:p>
            <a:pPr algn="ctr"/>
            <a:r>
              <a:rPr lang="it-IT" sz="1400" kern="0" dirty="0" smtClean="0">
                <a:solidFill>
                  <a:prstClr val="white"/>
                </a:solidFill>
              </a:rPr>
              <a:t>7,9</a:t>
            </a:r>
            <a:endParaRPr lang="it-IT" sz="1400" kern="0" dirty="0">
              <a:solidFill>
                <a:prstClr val="white"/>
              </a:solidFill>
            </a:endParaRPr>
          </a:p>
        </p:txBody>
      </p:sp>
      <p:sp>
        <p:nvSpPr>
          <p:cNvPr id="22" name="Ovale 21"/>
          <p:cNvSpPr/>
          <p:nvPr/>
        </p:nvSpPr>
        <p:spPr>
          <a:xfrm>
            <a:off x="7074447" y="1700808"/>
            <a:ext cx="504000" cy="504000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glow rad="63500">
              <a:srgbClr val="9FB4E4">
                <a:alpha val="40000"/>
              </a:srgbClr>
            </a:glow>
          </a:effectLst>
        </p:spPr>
        <p:txBody>
          <a:bodyPr wrap="square" lIns="3600" tIns="3600" rIns="3600" bIns="3600" rtlCol="0" anchor="ctr">
            <a:noAutofit/>
          </a:bodyPr>
          <a:lstStyle/>
          <a:p>
            <a:pPr algn="ctr"/>
            <a:r>
              <a:rPr lang="it-IT" sz="1300" b="1" kern="0" dirty="0" smtClean="0">
                <a:solidFill>
                  <a:prstClr val="white"/>
                </a:solidFill>
              </a:rPr>
              <a:t>28,1</a:t>
            </a:r>
            <a:endParaRPr lang="it-IT" sz="1300" b="1" kern="0" dirty="0">
              <a:solidFill>
                <a:prstClr val="white"/>
              </a:solidFill>
            </a:endParaRPr>
          </a:p>
        </p:txBody>
      </p:sp>
      <p:sp>
        <p:nvSpPr>
          <p:cNvPr id="23" name="Ovale 22"/>
          <p:cNvSpPr/>
          <p:nvPr/>
        </p:nvSpPr>
        <p:spPr>
          <a:xfrm>
            <a:off x="7020447" y="2505520"/>
            <a:ext cx="612000" cy="612000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glow rad="63500">
              <a:srgbClr val="9FB4E4">
                <a:alpha val="40000"/>
              </a:srgbClr>
            </a:glow>
          </a:effectLst>
        </p:spPr>
        <p:txBody>
          <a:bodyPr wrap="square" lIns="3600" tIns="3600" rIns="3600" bIns="3600" rtlCol="0" anchor="ctr">
            <a:noAutofit/>
          </a:bodyPr>
          <a:lstStyle/>
          <a:p>
            <a:pPr algn="ctr"/>
            <a:r>
              <a:rPr lang="it-IT" sz="1500" b="1" kern="0" dirty="0" smtClean="0">
                <a:solidFill>
                  <a:prstClr val="white"/>
                </a:solidFill>
              </a:rPr>
              <a:t>34,9</a:t>
            </a:r>
            <a:endParaRPr lang="it-IT" sz="1500" b="1" kern="0" dirty="0">
              <a:solidFill>
                <a:prstClr val="white"/>
              </a:solidFill>
            </a:endParaRPr>
          </a:p>
        </p:txBody>
      </p:sp>
      <p:sp>
        <p:nvSpPr>
          <p:cNvPr id="24" name="Ovale 23"/>
          <p:cNvSpPr/>
          <p:nvPr/>
        </p:nvSpPr>
        <p:spPr>
          <a:xfrm>
            <a:off x="6966447" y="3316248"/>
            <a:ext cx="720000" cy="720000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glow rad="63500">
              <a:srgbClr val="9FB4E4">
                <a:alpha val="40000"/>
              </a:srgbClr>
            </a:glow>
          </a:effectLst>
        </p:spPr>
        <p:txBody>
          <a:bodyPr wrap="square" lIns="3600" tIns="3600" rIns="3600" bIns="3600" rtlCol="0" anchor="ctr">
            <a:noAutofit/>
          </a:bodyPr>
          <a:lstStyle/>
          <a:p>
            <a:pPr algn="ctr"/>
            <a:r>
              <a:rPr lang="it-IT" b="1" kern="0" dirty="0" smtClean="0">
                <a:solidFill>
                  <a:prstClr val="white"/>
                </a:solidFill>
              </a:rPr>
              <a:t>51,6</a:t>
            </a:r>
            <a:endParaRPr lang="it-IT" b="1" kern="0" dirty="0">
              <a:solidFill>
                <a:prstClr val="white"/>
              </a:solidFill>
            </a:endParaRPr>
          </a:p>
        </p:txBody>
      </p:sp>
      <p:sp>
        <p:nvSpPr>
          <p:cNvPr id="25" name="Ovale 24"/>
          <p:cNvSpPr/>
          <p:nvPr/>
        </p:nvSpPr>
        <p:spPr>
          <a:xfrm>
            <a:off x="7110447" y="4326072"/>
            <a:ext cx="432000" cy="432000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glow rad="63500">
              <a:srgbClr val="9FB4E4">
                <a:alpha val="40000"/>
              </a:srgbClr>
            </a:glow>
          </a:effectLst>
        </p:spPr>
        <p:txBody>
          <a:bodyPr wrap="square" lIns="3600" tIns="3600" rIns="3600" bIns="3600" rtlCol="0" anchor="ctr">
            <a:noAutofit/>
          </a:bodyPr>
          <a:lstStyle/>
          <a:p>
            <a:pPr algn="ctr"/>
            <a:r>
              <a:rPr lang="it-IT" sz="1200" b="1" kern="0" dirty="0" smtClean="0">
                <a:solidFill>
                  <a:prstClr val="white"/>
                </a:solidFill>
              </a:rPr>
              <a:t>18,3</a:t>
            </a:r>
            <a:endParaRPr lang="it-IT" sz="1200" b="1" kern="0" dirty="0">
              <a:solidFill>
                <a:prstClr val="white"/>
              </a:solidFill>
            </a:endParaRPr>
          </a:p>
        </p:txBody>
      </p:sp>
      <p:sp>
        <p:nvSpPr>
          <p:cNvPr id="21" name="Rettangolo arrotondato 20"/>
          <p:cNvSpPr/>
          <p:nvPr/>
        </p:nvSpPr>
        <p:spPr>
          <a:xfrm>
            <a:off x="3438000" y="6539477"/>
            <a:ext cx="2268000" cy="26064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txBody>
          <a:bodyPr wrap="square" lIns="0" tIns="0" rIns="0" bIns="0" anchor="ctr">
            <a:noAutofit/>
          </a:bodyPr>
          <a:lstStyle/>
          <a:p>
            <a:pPr lvl="0" algn="ctr"/>
            <a:r>
              <a:rPr lang="it-IT" sz="1100" i="1" kern="0" dirty="0">
                <a:solidFill>
                  <a:prstClr val="black"/>
                </a:solidFill>
              </a:rPr>
              <a:t>Base = </a:t>
            </a:r>
            <a:r>
              <a:rPr lang="it-IT" sz="1100" i="1" kern="0" dirty="0" smtClean="0">
                <a:solidFill>
                  <a:prstClr val="black"/>
                </a:solidFill>
              </a:rPr>
              <a:t>UTENZE DOMESTICHE DIRETTE</a:t>
            </a:r>
            <a:endParaRPr lang="it-IT" sz="1100" i="1" kern="0" dirty="0">
              <a:solidFill>
                <a:prstClr val="black"/>
              </a:solidFill>
            </a:endParaRPr>
          </a:p>
        </p:txBody>
      </p:sp>
      <p:grpSp>
        <p:nvGrpSpPr>
          <p:cNvPr id="48" name="Gruppo 47"/>
          <p:cNvGrpSpPr/>
          <p:nvPr/>
        </p:nvGrpSpPr>
        <p:grpSpPr>
          <a:xfrm>
            <a:off x="808038" y="5267325"/>
            <a:ext cx="7527925" cy="969987"/>
            <a:chOff x="808038" y="5267325"/>
            <a:chExt cx="7527925" cy="969987"/>
          </a:xfrm>
        </p:grpSpPr>
        <p:graphicFrame>
          <p:nvGraphicFramePr>
            <p:cNvPr id="393222" name="Object 6"/>
            <p:cNvGraphicFramePr>
              <a:graphicFrameLocks noChangeAspect="1"/>
            </p:cNvGraphicFramePr>
            <p:nvPr/>
          </p:nvGraphicFramePr>
          <p:xfrm>
            <a:off x="808038" y="5267350"/>
            <a:ext cx="5622925" cy="9699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3230" name="Worksheet" r:id="rId5" imgW="7029450" imgH="1209585" progId="Excel.Sheet.8">
                    <p:link updateAutomatic="1"/>
                  </p:oleObj>
                </mc:Choice>
                <mc:Fallback>
                  <p:oleObj name="Worksheet" r:id="rId5" imgW="7029450" imgH="1209585" progId="Excel.Sheet.8">
                    <p:link updateAutomatic="1"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8038" y="5267350"/>
                          <a:ext cx="5622925" cy="9699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54" name="Connettore 1 53"/>
            <p:cNvCxnSpPr/>
            <p:nvPr/>
          </p:nvCxnSpPr>
          <p:spPr>
            <a:xfrm>
              <a:off x="4022103" y="5464344"/>
              <a:ext cx="1260000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nettore 1 54"/>
            <p:cNvCxnSpPr/>
            <p:nvPr/>
          </p:nvCxnSpPr>
          <p:spPr>
            <a:xfrm>
              <a:off x="5587691" y="5464344"/>
              <a:ext cx="1036800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393225" name="Object 9"/>
            <p:cNvGraphicFramePr>
              <a:graphicFrameLocks noChangeAspect="1"/>
            </p:cNvGraphicFramePr>
            <p:nvPr/>
          </p:nvGraphicFramePr>
          <p:xfrm>
            <a:off x="3919538" y="5267325"/>
            <a:ext cx="4416425" cy="9699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3231" name="Worksheet" r:id="rId7" imgW="5515020" imgH="1209585" progId="Excel.Sheet.8">
                    <p:link updateAutomatic="1"/>
                  </p:oleObj>
                </mc:Choice>
                <mc:Fallback>
                  <p:oleObj name="Worksheet" r:id="rId7" imgW="5515020" imgH="1209585" progId="Excel.Sheet.8">
                    <p:link updateAutomatic="1"/>
                    <p:pic>
                      <p:nvPicPr>
                        <p:cNvPr id="0" name="Picture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19538" y="5267325"/>
                          <a:ext cx="4416425" cy="9699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42" name="Connettore 1 41"/>
            <p:cNvCxnSpPr/>
            <p:nvPr/>
          </p:nvCxnSpPr>
          <p:spPr>
            <a:xfrm>
              <a:off x="7073602" y="5464344"/>
              <a:ext cx="1036800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625" name="Picture 1"/>
          <p:cNvPicPr>
            <a:picLocks noChangeAspect="1" noChangeArrowheads="1"/>
          </p:cNvPicPr>
          <p:nvPr/>
        </p:nvPicPr>
        <p:blipFill>
          <a:blip r:embed="rId2" cstate="print"/>
          <a:srcRect l="5445" t="21046" r="33928" b="12227"/>
          <a:stretch>
            <a:fillRect/>
          </a:stretch>
        </p:blipFill>
        <p:spPr bwMode="auto">
          <a:xfrm>
            <a:off x="1553452" y="1129772"/>
            <a:ext cx="5976824" cy="4480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Punti</a:t>
            </a:r>
            <a:r>
              <a:rPr lang="it-IT" spc="-300" dirty="0" smtClean="0"/>
              <a:t> </a:t>
            </a:r>
            <a:r>
              <a:rPr lang="it-IT" dirty="0" smtClean="0"/>
              <a:t>di</a:t>
            </a:r>
            <a:r>
              <a:rPr lang="it-IT" spc="-300" dirty="0" smtClean="0"/>
              <a:t> </a:t>
            </a:r>
            <a:r>
              <a:rPr lang="it-IT" dirty="0" smtClean="0"/>
              <a:t>forza</a:t>
            </a:r>
            <a:r>
              <a:rPr lang="it-IT" spc="-300" dirty="0" smtClean="0"/>
              <a:t> </a:t>
            </a:r>
            <a:r>
              <a:rPr lang="it-IT" dirty="0" smtClean="0"/>
              <a:t>e</a:t>
            </a:r>
            <a:r>
              <a:rPr lang="it-IT" spc="-300" dirty="0" smtClean="0"/>
              <a:t> </a:t>
            </a:r>
            <a:r>
              <a:rPr lang="it-IT" dirty="0" smtClean="0"/>
              <a:t>priorità</a:t>
            </a:r>
            <a:r>
              <a:rPr lang="it-IT" spc="-300" dirty="0" smtClean="0"/>
              <a:t> </a:t>
            </a:r>
            <a:r>
              <a:rPr lang="it-IT" dirty="0" smtClean="0"/>
              <a:t>di</a:t>
            </a:r>
            <a:r>
              <a:rPr lang="it-IT" spc="-300" dirty="0" smtClean="0"/>
              <a:t> </a:t>
            </a:r>
            <a:r>
              <a:rPr lang="it-IT" dirty="0" smtClean="0"/>
              <a:t>intervento</a:t>
            </a:r>
            <a:endParaRPr lang="it-IT" dirty="0"/>
          </a:p>
        </p:txBody>
      </p:sp>
      <p:sp>
        <p:nvSpPr>
          <p:cNvPr id="3" name="Text Box 119"/>
          <p:cNvSpPr txBox="1">
            <a:spLocks noChangeArrowheads="1"/>
          </p:cNvSpPr>
          <p:nvPr/>
        </p:nvSpPr>
        <p:spPr bwMode="auto">
          <a:xfrm>
            <a:off x="6193459" y="2717"/>
            <a:ext cx="1914236" cy="3012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lIns="90000" tIns="46800" rIns="90000" bIns="46800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it-IT" sz="1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Tahoma" pitchFamily="34" charset="0"/>
              </a:rPr>
              <a:t>Fatturazione</a:t>
            </a:r>
            <a:endParaRPr lang="it-IT" sz="1200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Tahoma" pitchFamily="34" charset="0"/>
            </a:endParaRPr>
          </a:p>
        </p:txBody>
      </p:sp>
      <p:cxnSp>
        <p:nvCxnSpPr>
          <p:cNvPr id="4" name="Connettore 1 3"/>
          <p:cNvCxnSpPr/>
          <p:nvPr/>
        </p:nvCxnSpPr>
        <p:spPr>
          <a:xfrm>
            <a:off x="6156176" y="-16626"/>
            <a:ext cx="0" cy="324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Box 30"/>
          <p:cNvSpPr txBox="1">
            <a:spLocks noChangeArrowheads="1"/>
          </p:cNvSpPr>
          <p:nvPr/>
        </p:nvSpPr>
        <p:spPr bwMode="auto">
          <a:xfrm>
            <a:off x="1344505" y="1772816"/>
            <a:ext cx="36036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600" b="1" dirty="0">
                <a:solidFill>
                  <a:srgbClr val="333333"/>
                </a:solidFill>
                <a:latin typeface="Tahoma" pitchFamily="34" charset="0"/>
                <a:cs typeface="Tahoma" pitchFamily="34" charset="0"/>
              </a:rPr>
              <a:t>+</a:t>
            </a:r>
          </a:p>
        </p:txBody>
      </p:sp>
      <p:sp>
        <p:nvSpPr>
          <p:cNvPr id="23" name="Text Box 31"/>
          <p:cNvSpPr txBox="1">
            <a:spLocks noChangeArrowheads="1"/>
          </p:cNvSpPr>
          <p:nvPr/>
        </p:nvSpPr>
        <p:spPr bwMode="auto">
          <a:xfrm>
            <a:off x="1325455" y="4779986"/>
            <a:ext cx="36036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600" b="1" dirty="0">
                <a:solidFill>
                  <a:srgbClr val="333333"/>
                </a:solidFill>
                <a:latin typeface="Tahoma" pitchFamily="34" charset="0"/>
                <a:cs typeface="Tahoma" pitchFamily="34" charset="0"/>
              </a:rPr>
              <a:t>-</a:t>
            </a:r>
          </a:p>
        </p:txBody>
      </p:sp>
      <p:sp>
        <p:nvSpPr>
          <p:cNvPr id="24" name="Text Box 32"/>
          <p:cNvSpPr txBox="1">
            <a:spLocks noChangeArrowheads="1"/>
          </p:cNvSpPr>
          <p:nvPr/>
        </p:nvSpPr>
        <p:spPr bwMode="auto">
          <a:xfrm>
            <a:off x="2542380" y="6022478"/>
            <a:ext cx="5048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600" b="1" dirty="0">
                <a:solidFill>
                  <a:srgbClr val="333333"/>
                </a:solidFill>
                <a:latin typeface="Tahoma" pitchFamily="34" charset="0"/>
                <a:cs typeface="Tahoma" pitchFamily="34" charset="0"/>
              </a:rPr>
              <a:t>-</a:t>
            </a:r>
          </a:p>
        </p:txBody>
      </p:sp>
      <p:sp>
        <p:nvSpPr>
          <p:cNvPr id="25" name="Text Box 33"/>
          <p:cNvSpPr txBox="1">
            <a:spLocks noChangeArrowheads="1"/>
          </p:cNvSpPr>
          <p:nvPr/>
        </p:nvSpPr>
        <p:spPr bwMode="auto">
          <a:xfrm>
            <a:off x="5904705" y="6022478"/>
            <a:ext cx="50323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600" b="1" dirty="0">
                <a:solidFill>
                  <a:srgbClr val="333333"/>
                </a:solidFill>
                <a:latin typeface="Tahoma" pitchFamily="34" charset="0"/>
                <a:cs typeface="Tahoma" pitchFamily="34" charset="0"/>
              </a:rPr>
              <a:t>+</a:t>
            </a:r>
          </a:p>
        </p:txBody>
      </p:sp>
      <p:sp>
        <p:nvSpPr>
          <p:cNvPr id="29" name="Text Box 1039"/>
          <p:cNvSpPr txBox="1">
            <a:spLocks noChangeArrowheads="1"/>
          </p:cNvSpPr>
          <p:nvPr/>
        </p:nvSpPr>
        <p:spPr bwMode="auto">
          <a:xfrm rot="16200000">
            <a:off x="563505" y="3130634"/>
            <a:ext cx="1800200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fontAlgn="auto" hangingPunct="0">
              <a:spcBef>
                <a:spcPts val="600"/>
              </a:spcBef>
              <a:spcAft>
                <a:spcPts val="0"/>
              </a:spcAft>
              <a:defRPr/>
            </a:pPr>
            <a:r>
              <a:rPr lang="it-IT" sz="1400" b="1" kern="0" dirty="0" smtClean="0">
                <a:solidFill>
                  <a:srgbClr val="333333"/>
                </a:solidFill>
              </a:rPr>
              <a:t>SODDISFAZIONE</a:t>
            </a:r>
            <a:endParaRPr lang="it-IT" sz="1400" b="1" kern="0" dirty="0">
              <a:solidFill>
                <a:srgbClr val="333333"/>
              </a:solidFill>
            </a:endParaRPr>
          </a:p>
          <a:p>
            <a:pPr algn="ctr" eaLnBrk="0" fontAlgn="auto" hangingPunct="0">
              <a:spcBef>
                <a:spcPts val="600"/>
              </a:spcBef>
              <a:spcAft>
                <a:spcPts val="0"/>
              </a:spcAft>
              <a:defRPr/>
            </a:pPr>
            <a:endParaRPr lang="it-IT" sz="1400" b="1" kern="0" dirty="0">
              <a:solidFill>
                <a:srgbClr val="333333"/>
              </a:solidFill>
            </a:endParaRPr>
          </a:p>
        </p:txBody>
      </p:sp>
      <p:sp>
        <p:nvSpPr>
          <p:cNvPr id="30" name="Line 1049"/>
          <p:cNvSpPr>
            <a:spLocks noChangeShapeType="1"/>
          </p:cNvSpPr>
          <p:nvPr/>
        </p:nvSpPr>
        <p:spPr bwMode="auto">
          <a:xfrm flipV="1">
            <a:off x="1515955" y="2324100"/>
            <a:ext cx="0" cy="2209800"/>
          </a:xfrm>
          <a:prstGeom prst="line">
            <a:avLst/>
          </a:prstGeom>
          <a:noFill/>
          <a:ln w="38100">
            <a:solidFill>
              <a:srgbClr val="002060"/>
            </a:solidFill>
            <a:round/>
            <a:headEnd/>
            <a:tailEnd type="triangle" w="med" len="med"/>
          </a:ln>
        </p:spPr>
        <p:txBody>
          <a:bodyPr wrap="none" lIns="90000" tIns="46800" rIns="90000" bIns="4680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800" kern="0" dirty="0">
              <a:solidFill>
                <a:sysClr val="windowText" lastClr="000000"/>
              </a:solidFill>
            </a:endParaRPr>
          </a:p>
        </p:txBody>
      </p:sp>
      <p:sp>
        <p:nvSpPr>
          <p:cNvPr id="31" name="Line 1050"/>
          <p:cNvSpPr>
            <a:spLocks noChangeShapeType="1"/>
          </p:cNvSpPr>
          <p:nvPr/>
        </p:nvSpPr>
        <p:spPr bwMode="auto">
          <a:xfrm flipV="1">
            <a:off x="3495104" y="6188544"/>
            <a:ext cx="2057400" cy="0"/>
          </a:xfrm>
          <a:prstGeom prst="line">
            <a:avLst/>
          </a:prstGeom>
          <a:noFill/>
          <a:ln w="38100">
            <a:solidFill>
              <a:srgbClr val="002060"/>
            </a:solidFill>
            <a:round/>
            <a:headEnd/>
            <a:tailEnd type="triangle" w="med" len="med"/>
          </a:ln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800" kern="0" dirty="0">
              <a:solidFill>
                <a:sysClr val="windowText" lastClr="000000"/>
              </a:solidFill>
            </a:endParaRPr>
          </a:p>
        </p:txBody>
      </p:sp>
      <p:sp>
        <p:nvSpPr>
          <p:cNvPr id="32" name="Text Box 1038"/>
          <p:cNvSpPr txBox="1">
            <a:spLocks noChangeArrowheads="1"/>
          </p:cNvSpPr>
          <p:nvPr/>
        </p:nvSpPr>
        <p:spPr bwMode="auto">
          <a:xfrm>
            <a:off x="2148111" y="6177481"/>
            <a:ext cx="47513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b="1" kern="0" dirty="0" smtClean="0">
                <a:solidFill>
                  <a:srgbClr val="333333"/>
                </a:solidFill>
              </a:rPr>
              <a:t>IMPORTANZA</a:t>
            </a:r>
            <a:endParaRPr lang="it-IT" sz="1400" b="1" kern="0" dirty="0">
              <a:solidFill>
                <a:srgbClr val="000000"/>
              </a:solidFill>
            </a:endParaRPr>
          </a:p>
        </p:txBody>
      </p:sp>
      <p:sp>
        <p:nvSpPr>
          <p:cNvPr id="33" name="Text Box 2052"/>
          <p:cNvSpPr txBox="1">
            <a:spLocks noChangeArrowheads="1"/>
          </p:cNvSpPr>
          <p:nvPr/>
        </p:nvSpPr>
        <p:spPr bwMode="auto">
          <a:xfrm>
            <a:off x="4524248" y="790408"/>
            <a:ext cx="2862000" cy="468000"/>
          </a:xfrm>
          <a:prstGeom prst="rect">
            <a:avLst/>
          </a:prstGeom>
          <a:noFill/>
          <a:ln w="6350">
            <a:solidFill>
              <a:srgbClr val="009900"/>
            </a:solidFill>
            <a:miter lim="800000"/>
            <a:headEnd/>
            <a:tailEnd/>
          </a:ln>
          <a:effectLst/>
        </p:spPr>
        <p:txBody>
          <a:bodyPr wrap="square">
            <a:noAutofit/>
          </a:bodyPr>
          <a:lstStyle/>
          <a:p>
            <a:pPr marL="1588" algn="ctr" fontAlgn="auto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defRPr/>
            </a:pPr>
            <a:r>
              <a:rPr lang="it-IT" sz="1100" b="1" kern="0" cap="all" dirty="0" smtClean="0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Calibri"/>
                <a:ea typeface="ＭＳ Ｐゴシック" pitchFamily="34" charset="-128"/>
                <a:cs typeface="Arial" charset="0"/>
              </a:rPr>
              <a:t>ASPETTI IMPORTANTI CON </a:t>
            </a:r>
          </a:p>
          <a:p>
            <a:pPr marL="1588" algn="ctr" fontAlgn="auto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defRPr/>
            </a:pPr>
            <a:r>
              <a:rPr lang="it-IT" sz="1100" b="1" kern="0" cap="all" dirty="0" smtClean="0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Calibri"/>
                <a:ea typeface="ＭＳ Ｐゴシック" pitchFamily="34" charset="-128"/>
                <a:cs typeface="Arial" charset="0"/>
              </a:rPr>
              <a:t>PERFORMANCE BUONE  </a:t>
            </a:r>
            <a:r>
              <a:rPr lang="it-IT" sz="1200" b="1" kern="0" cap="all" dirty="0" smtClean="0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Calibri"/>
                <a:ea typeface="ＭＳ Ｐゴシック" pitchFamily="34" charset="-128"/>
                <a:cs typeface="Arial" charset="0"/>
                <a:sym typeface="Wingdings" pitchFamily="2" charset="2"/>
              </a:rPr>
              <a:t> </a:t>
            </a:r>
            <a:r>
              <a:rPr lang="it-IT" sz="1400" b="1" u="sng" kern="0" cap="all" dirty="0" smtClean="0">
                <a:solidFill>
                  <a:srgbClr val="009900"/>
                </a:solidFill>
                <a:latin typeface="Calibri"/>
                <a:ea typeface="ＭＳ Ｐゴシック" pitchFamily="34" charset="-128"/>
                <a:cs typeface="Arial" charset="0"/>
                <a:sym typeface="Wingdings" pitchFamily="2" charset="2"/>
              </a:rPr>
              <a:t>COMUNICARE</a:t>
            </a:r>
            <a:endParaRPr lang="it-IT" sz="1200" b="1" u="sng" kern="0" dirty="0">
              <a:solidFill>
                <a:srgbClr val="009900"/>
              </a:solidFill>
              <a:latin typeface="Calibri"/>
              <a:ea typeface="ＭＳ Ｐゴシック" pitchFamily="34" charset="-128"/>
              <a:cs typeface="Arial" charset="0"/>
            </a:endParaRPr>
          </a:p>
        </p:txBody>
      </p:sp>
      <p:sp>
        <p:nvSpPr>
          <p:cNvPr id="54" name="Rectangle 23"/>
          <p:cNvSpPr>
            <a:spLocks noChangeArrowheads="1"/>
          </p:cNvSpPr>
          <p:nvPr/>
        </p:nvSpPr>
        <p:spPr bwMode="auto">
          <a:xfrm>
            <a:off x="1665222" y="3193926"/>
            <a:ext cx="2160587" cy="2270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defTabSz="449263">
              <a:buClr>
                <a:srgbClr val="000000"/>
              </a:buClr>
              <a:buSzPct val="100000"/>
              <a:buFont typeface="Times" pitchFamily="18" charset="0"/>
              <a:buNone/>
              <a:defRPr/>
            </a:pPr>
            <a:r>
              <a:rPr lang="it-IT" sz="900" dirty="0">
                <a:solidFill>
                  <a:schemeClr val="tx1"/>
                </a:solidFill>
                <a:latin typeface="+mn-lt"/>
              </a:rPr>
              <a:t>Soddisfazione </a:t>
            </a:r>
            <a:r>
              <a:rPr lang="it-IT" sz="900" dirty="0" smtClean="0">
                <a:solidFill>
                  <a:schemeClr val="tx1"/>
                </a:solidFill>
                <a:latin typeface="+mn-lt"/>
              </a:rPr>
              <a:t>media: </a:t>
            </a:r>
            <a:r>
              <a:rPr lang="it-IT" sz="900" b="1" dirty="0" smtClean="0">
                <a:solidFill>
                  <a:schemeClr val="tx1"/>
                </a:solidFill>
                <a:latin typeface="+mn-lt"/>
              </a:rPr>
              <a:t>82,8%</a:t>
            </a:r>
            <a:endParaRPr lang="it-IT" sz="9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5" name="Rectangle 23"/>
          <p:cNvSpPr>
            <a:spLocks noChangeArrowheads="1"/>
          </p:cNvSpPr>
          <p:nvPr/>
        </p:nvSpPr>
        <p:spPr bwMode="auto">
          <a:xfrm rot="16200000">
            <a:off x="3853939" y="1963767"/>
            <a:ext cx="1506538" cy="14446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r" defTabSz="449263">
              <a:buClr>
                <a:srgbClr val="000000"/>
              </a:buClr>
              <a:buSzPct val="100000"/>
              <a:buFont typeface="Times" pitchFamily="18" charset="0"/>
              <a:buNone/>
              <a:defRPr/>
            </a:pPr>
            <a:r>
              <a:rPr lang="it-IT" sz="900" dirty="0">
                <a:solidFill>
                  <a:schemeClr val="tx1"/>
                </a:solidFill>
                <a:latin typeface="+mn-lt"/>
              </a:rPr>
              <a:t>Importanza media: </a:t>
            </a:r>
            <a:r>
              <a:rPr lang="it-IT" sz="900" b="1" dirty="0" smtClean="0">
                <a:solidFill>
                  <a:schemeClr val="tx1"/>
                </a:solidFill>
                <a:latin typeface="+mn-lt"/>
              </a:rPr>
              <a:t>25,0%</a:t>
            </a:r>
            <a:endParaRPr lang="it-IT" sz="9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7" name="Text Box 2052"/>
          <p:cNvSpPr txBox="1">
            <a:spLocks noChangeArrowheads="1"/>
          </p:cNvSpPr>
          <p:nvPr/>
        </p:nvSpPr>
        <p:spPr bwMode="auto">
          <a:xfrm>
            <a:off x="1648856" y="790408"/>
            <a:ext cx="2862000" cy="468000"/>
          </a:xfrm>
          <a:prstGeom prst="rect">
            <a:avLst/>
          </a:prstGeom>
          <a:noFill/>
          <a:ln w="6350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square" lIns="0" rIns="0">
            <a:noAutofit/>
          </a:bodyPr>
          <a:lstStyle/>
          <a:p>
            <a:pPr marL="1588" algn="ctr" fontAlgn="auto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defRPr/>
            </a:pPr>
            <a:r>
              <a:rPr lang="it-IT" sz="1100" b="1" kern="0" cap="all" dirty="0" smtClean="0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Calibri"/>
                <a:ea typeface="ＭＳ Ｐゴシック" pitchFamily="34" charset="-128"/>
                <a:cs typeface="Arial" charset="0"/>
              </a:rPr>
              <a:t>ASPETTI MENO IMPORTANTI</a:t>
            </a:r>
            <a:r>
              <a:rPr lang="it-IT" sz="1100" b="1" kern="0" dirty="0" smtClean="0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Calibri"/>
                <a:ea typeface="ＭＳ Ｐゴシック" pitchFamily="34" charset="-128"/>
                <a:cs typeface="Arial" charset="0"/>
              </a:rPr>
              <a:t> </a:t>
            </a:r>
            <a:r>
              <a:rPr lang="it-IT" sz="1100" b="1" kern="0" cap="all" dirty="0" smtClean="0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Calibri"/>
                <a:ea typeface="ＭＳ Ｐゴシック" pitchFamily="34" charset="-128"/>
                <a:cs typeface="Arial" charset="0"/>
              </a:rPr>
              <a:t>CON PERFORMANCE BUONE</a:t>
            </a:r>
            <a:r>
              <a:rPr lang="it-IT" sz="1200" b="1" kern="0" cap="all" dirty="0" smtClean="0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Calibri"/>
                <a:ea typeface="ＭＳ Ｐゴシック" pitchFamily="34" charset="-128"/>
                <a:cs typeface="Arial" charset="0"/>
              </a:rPr>
              <a:t> </a:t>
            </a:r>
            <a:r>
              <a:rPr lang="it-IT" sz="1200" b="1" kern="0" cap="all" dirty="0" smtClean="0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Calibri"/>
                <a:ea typeface="ＭＳ Ｐゴシック" pitchFamily="34" charset="-128"/>
                <a:cs typeface="Arial" charset="0"/>
                <a:sym typeface="Wingdings" pitchFamily="2" charset="2"/>
              </a:rPr>
              <a:t> </a:t>
            </a:r>
            <a:r>
              <a:rPr lang="it-IT" sz="1400" b="1" u="sng" kern="0" cap="all" dirty="0" smtClean="0">
                <a:solidFill>
                  <a:srgbClr val="FF9900"/>
                </a:solidFill>
                <a:latin typeface="Calibri"/>
                <a:ea typeface="ＭＳ Ｐゴシック" pitchFamily="34" charset="-128"/>
                <a:cs typeface="Arial" charset="0"/>
                <a:sym typeface="Wingdings" pitchFamily="2" charset="2"/>
              </a:rPr>
              <a:t>VALORIZZARE</a:t>
            </a:r>
            <a:endParaRPr lang="it-IT" sz="1400" b="1" u="sng" kern="0" dirty="0">
              <a:solidFill>
                <a:srgbClr val="FF9900"/>
              </a:solidFill>
              <a:latin typeface="Calibri"/>
              <a:ea typeface="ＭＳ Ｐゴシック" pitchFamily="34" charset="-128"/>
              <a:cs typeface="Arial" charset="0"/>
            </a:endParaRPr>
          </a:p>
        </p:txBody>
      </p:sp>
      <p:sp>
        <p:nvSpPr>
          <p:cNvPr id="38" name="Text Box 2052"/>
          <p:cNvSpPr txBox="1">
            <a:spLocks noChangeArrowheads="1"/>
          </p:cNvSpPr>
          <p:nvPr/>
        </p:nvSpPr>
        <p:spPr bwMode="auto">
          <a:xfrm>
            <a:off x="4524248" y="5613560"/>
            <a:ext cx="2862000" cy="468000"/>
          </a:xfrm>
          <a:prstGeom prst="rect">
            <a:avLst/>
          </a:prstGeom>
          <a:noFill/>
          <a:ln w="6350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 wrap="square">
            <a:noAutofit/>
          </a:bodyPr>
          <a:lstStyle/>
          <a:p>
            <a:pPr marL="1588" algn="ctr" fontAlgn="auto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defRPr/>
            </a:pPr>
            <a:r>
              <a:rPr lang="it-IT" sz="1100" b="1" kern="0" cap="all" dirty="0" smtClean="0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Calibri"/>
                <a:ea typeface="ＭＳ Ｐゴシック" pitchFamily="34" charset="-128"/>
                <a:cs typeface="Arial" charset="0"/>
              </a:rPr>
              <a:t>ASPETTI IMPORTANTI </a:t>
            </a:r>
            <a:r>
              <a:rPr lang="it-IT" sz="1100" b="1" kern="0" cap="all" dirty="0" smtClean="0">
                <a:solidFill>
                  <a:sysClr val="windowText" lastClr="000000">
                    <a:lumMod val="50000"/>
                    <a:lumOff val="50000"/>
                  </a:sysClr>
                </a:solidFill>
                <a:ea typeface="ＭＳ Ｐゴシック" pitchFamily="34" charset="-128"/>
                <a:cs typeface="Arial" charset="0"/>
              </a:rPr>
              <a:t>CON </a:t>
            </a:r>
          </a:p>
          <a:p>
            <a:pPr marL="1588" algn="ctr" fontAlgn="auto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defRPr/>
            </a:pPr>
            <a:r>
              <a:rPr lang="it-IT" sz="1100" b="1" kern="0" cap="all" dirty="0" smtClean="0">
                <a:solidFill>
                  <a:sysClr val="windowText" lastClr="000000">
                    <a:lumMod val="50000"/>
                    <a:lumOff val="50000"/>
                  </a:sysClr>
                </a:solidFill>
                <a:ea typeface="ＭＳ Ｐゴシック" pitchFamily="34" charset="-128"/>
                <a:cs typeface="Arial" charset="0"/>
              </a:rPr>
              <a:t>PERFORMANCE INFERIORI  </a:t>
            </a:r>
            <a:r>
              <a:rPr lang="it-IT" sz="1200" b="1" kern="0" cap="all" dirty="0" smtClean="0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Calibri"/>
                <a:ea typeface="ＭＳ Ｐゴシック" pitchFamily="34" charset="-128"/>
                <a:cs typeface="Arial" charset="0"/>
                <a:sym typeface="Wingdings" pitchFamily="2" charset="2"/>
              </a:rPr>
              <a:t> </a:t>
            </a:r>
            <a:r>
              <a:rPr lang="it-IT" sz="1400" b="1" u="sng" kern="0" cap="all" dirty="0" smtClean="0">
                <a:solidFill>
                  <a:srgbClr val="0070C0"/>
                </a:solidFill>
                <a:latin typeface="Calibri"/>
                <a:ea typeface="ＭＳ Ｐゴシック" pitchFamily="34" charset="-128"/>
                <a:cs typeface="Arial" charset="0"/>
                <a:sym typeface="Wingdings" pitchFamily="2" charset="2"/>
              </a:rPr>
              <a:t>INVESTIRE</a:t>
            </a:r>
            <a:endParaRPr lang="it-IT" sz="1200" b="1" u="sng" kern="0" dirty="0">
              <a:solidFill>
                <a:srgbClr val="0070C0"/>
              </a:solidFill>
              <a:latin typeface="Calibri"/>
              <a:ea typeface="ＭＳ Ｐゴシック" pitchFamily="34" charset="-128"/>
              <a:cs typeface="Arial" charset="0"/>
            </a:endParaRPr>
          </a:p>
        </p:txBody>
      </p:sp>
      <p:sp>
        <p:nvSpPr>
          <p:cNvPr id="39" name="Text Box 2052"/>
          <p:cNvSpPr txBox="1">
            <a:spLocks noChangeArrowheads="1"/>
          </p:cNvSpPr>
          <p:nvPr/>
        </p:nvSpPr>
        <p:spPr bwMode="auto">
          <a:xfrm>
            <a:off x="1648856" y="5613560"/>
            <a:ext cx="2862000" cy="468000"/>
          </a:xfrm>
          <a:prstGeom prst="rect">
            <a:avLst/>
          </a:prstGeom>
          <a:noFill/>
          <a:ln w="63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 lIns="0" rIns="0">
            <a:noAutofit/>
          </a:bodyPr>
          <a:lstStyle/>
          <a:p>
            <a:pPr marL="1588" algn="ctr" fontAlgn="auto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defRPr/>
            </a:pPr>
            <a:r>
              <a:rPr lang="it-IT" sz="1100" b="1" kern="0" cap="all" dirty="0" smtClean="0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Calibri"/>
                <a:ea typeface="ＭＳ Ｐゴシック" pitchFamily="34" charset="-128"/>
                <a:cs typeface="Arial" charset="0"/>
              </a:rPr>
              <a:t>ASPETTI MENO IMPORTANTI CON  PERFORMANCE INFERIORI </a:t>
            </a:r>
            <a:r>
              <a:rPr lang="it-IT" sz="1200" b="1" kern="0" cap="all" dirty="0" smtClean="0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Calibri"/>
                <a:ea typeface="ＭＳ Ｐゴシック" pitchFamily="34" charset="-128"/>
                <a:cs typeface="Arial" charset="0"/>
                <a:sym typeface="Wingdings" pitchFamily="2" charset="2"/>
              </a:rPr>
              <a:t> </a:t>
            </a:r>
            <a:r>
              <a:rPr lang="it-IT" sz="1400" b="1" u="sng" kern="0" cap="all" dirty="0" smtClean="0">
                <a:solidFill>
                  <a:srgbClr val="FF0000"/>
                </a:solidFill>
                <a:latin typeface="Calibri"/>
                <a:ea typeface="ＭＳ Ｐゴシック" pitchFamily="34" charset="-128"/>
                <a:cs typeface="Arial" charset="0"/>
                <a:sym typeface="Wingdings" pitchFamily="2" charset="2"/>
              </a:rPr>
              <a:t>CONTROLLARE</a:t>
            </a:r>
            <a:endParaRPr lang="it-IT" sz="1200" b="1" u="sng" kern="0" dirty="0">
              <a:solidFill>
                <a:srgbClr val="FF0000"/>
              </a:solidFill>
              <a:latin typeface="Calibri"/>
              <a:ea typeface="ＭＳ Ｐゴシック" pitchFamily="34" charset="-128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118" name="Object 14"/>
          <p:cNvGraphicFramePr>
            <a:graphicFrameLocks noChangeAspect="1"/>
          </p:cNvGraphicFramePr>
          <p:nvPr/>
        </p:nvGraphicFramePr>
        <p:xfrm>
          <a:off x="400050" y="4203700"/>
          <a:ext cx="8343900" cy="194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21" name="Worksheet" r:id="rId3" imgW="8343810" imgH="1943100" progId="Excel.Sheet.8">
                  <p:link updateAutomatic="1"/>
                </p:oleObj>
              </mc:Choice>
              <mc:Fallback>
                <p:oleObj name="Worksheet" r:id="rId3" imgW="8343810" imgH="1943100" progId="Excel.Sheet.8">
                  <p:link updateAutomatic="1"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4203700"/>
                        <a:ext cx="8343900" cy="194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Rapporto qualità prezzo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467544" y="878400"/>
            <a:ext cx="8208912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“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Pensando complessivamente alla qualità del servizio offerto rispetto al costo sostenuto, che voto dà ad Acquedotto del Fiora?” 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[scala 1-10, 1=pessimo e 10=ottimo]</a:t>
            </a:r>
            <a:endParaRPr lang="it-IT" sz="12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47114" name="Object 10"/>
          <p:cNvGraphicFramePr>
            <a:graphicFrameLocks noChangeAspect="1"/>
          </p:cNvGraphicFramePr>
          <p:nvPr/>
        </p:nvGraphicFramePr>
        <p:xfrm>
          <a:off x="900113" y="1158875"/>
          <a:ext cx="8442325" cy="553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22" name="Grafico" r:id="rId5" imgW="9382230" imgH="6153060" progId="Excel.Chart.8">
                  <p:link updateAutomatic="1"/>
                </p:oleObj>
              </mc:Choice>
              <mc:Fallback>
                <p:oleObj name="Grafico" r:id="rId5" imgW="9382230" imgH="6153060" progId="Excel.Chart.8">
                  <p:link updateAutomatic="1"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1158875"/>
                        <a:ext cx="8442325" cy="553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CasellaDiTesto 27"/>
          <p:cNvSpPr txBox="1"/>
          <p:nvPr/>
        </p:nvSpPr>
        <p:spPr bwMode="auto">
          <a:xfrm>
            <a:off x="2628379" y="3041238"/>
            <a:ext cx="1584326" cy="46935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insoddisfatti</a:t>
            </a:r>
            <a:r>
              <a:rPr lang="it-IT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 </a:t>
            </a:r>
          </a:p>
          <a:p>
            <a:pPr algn="ctr">
              <a:defRPr/>
            </a:pPr>
            <a:r>
              <a:rPr lang="it-IT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(% voto 1-5)</a:t>
            </a:r>
          </a:p>
        </p:txBody>
      </p:sp>
      <p:sp>
        <p:nvSpPr>
          <p:cNvPr id="29" name="CasellaDiTesto 28"/>
          <p:cNvSpPr txBox="1"/>
          <p:nvPr/>
        </p:nvSpPr>
        <p:spPr bwMode="auto">
          <a:xfrm>
            <a:off x="2628379" y="1698706"/>
            <a:ext cx="1584326" cy="5539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ts val="1400"/>
              </a:lnSpc>
              <a:spcBef>
                <a:spcPts val="600"/>
              </a:spcBef>
              <a:defRPr/>
            </a:pPr>
            <a:r>
              <a:rPr lang="it-IT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molto soddisfatti </a:t>
            </a:r>
          </a:p>
          <a:p>
            <a:pPr algn="ctr">
              <a:lnSpc>
                <a:spcPts val="200"/>
              </a:lnSpc>
              <a:spcBef>
                <a:spcPts val="600"/>
              </a:spcBef>
              <a:defRPr/>
            </a:pPr>
            <a:r>
              <a:rPr lang="it-IT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(% voto 8-10)</a:t>
            </a:r>
            <a:r>
              <a:rPr lang="it-IT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30" name="CasellaDiTesto 29"/>
          <p:cNvSpPr txBox="1"/>
          <p:nvPr/>
        </p:nvSpPr>
        <p:spPr bwMode="auto">
          <a:xfrm>
            <a:off x="2628379" y="2325818"/>
            <a:ext cx="1584326" cy="5539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ts val="1400"/>
              </a:lnSpc>
              <a:spcBef>
                <a:spcPts val="600"/>
              </a:spcBef>
              <a:defRPr/>
            </a:pPr>
            <a:r>
              <a:rPr lang="it-IT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mediamente  </a:t>
            </a:r>
            <a:r>
              <a:rPr lang="it-IT" sz="1400" b="1" dirty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soddisfatti </a:t>
            </a:r>
          </a:p>
          <a:p>
            <a:pPr algn="ctr">
              <a:lnSpc>
                <a:spcPts val="200"/>
              </a:lnSpc>
              <a:spcBef>
                <a:spcPts val="600"/>
              </a:spcBef>
              <a:defRPr/>
            </a:pPr>
            <a:r>
              <a:rPr lang="it-IT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(% voto 6-7)</a:t>
            </a:r>
            <a:r>
              <a:rPr lang="it-IT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cxnSp>
        <p:nvCxnSpPr>
          <p:cNvPr id="13" name="Connettore 1 12"/>
          <p:cNvCxnSpPr/>
          <p:nvPr/>
        </p:nvCxnSpPr>
        <p:spPr>
          <a:xfrm>
            <a:off x="2579069" y="4447870"/>
            <a:ext cx="1440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1 13"/>
          <p:cNvCxnSpPr/>
          <p:nvPr/>
        </p:nvCxnSpPr>
        <p:spPr>
          <a:xfrm>
            <a:off x="4411010" y="4447870"/>
            <a:ext cx="1440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1 14"/>
          <p:cNvCxnSpPr/>
          <p:nvPr/>
        </p:nvCxnSpPr>
        <p:spPr>
          <a:xfrm>
            <a:off x="6192160" y="4447870"/>
            <a:ext cx="2340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ttangolo arrotondato 16"/>
          <p:cNvSpPr/>
          <p:nvPr/>
        </p:nvSpPr>
        <p:spPr>
          <a:xfrm>
            <a:off x="3438000" y="6539477"/>
            <a:ext cx="2268000" cy="26064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txBody>
          <a:bodyPr wrap="square" lIns="0" tIns="0" rIns="0" bIns="0" anchor="ctr">
            <a:noAutofit/>
          </a:bodyPr>
          <a:lstStyle/>
          <a:p>
            <a:pPr lvl="0" algn="ctr"/>
            <a:r>
              <a:rPr lang="it-IT" sz="1100" i="1" kern="0" dirty="0">
                <a:solidFill>
                  <a:prstClr val="black"/>
                </a:solidFill>
              </a:rPr>
              <a:t>Base = </a:t>
            </a:r>
            <a:r>
              <a:rPr lang="it-IT" sz="1100" i="1" kern="0" dirty="0" smtClean="0">
                <a:solidFill>
                  <a:prstClr val="black"/>
                </a:solidFill>
              </a:rPr>
              <a:t>UTENZE DOMESTICHE DIRETTE</a:t>
            </a:r>
            <a:endParaRPr lang="it-IT" sz="1100" i="1" kern="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Rapporto qualità prezzo</a:t>
            </a:r>
            <a:endParaRPr lang="it-IT" dirty="0"/>
          </a:p>
        </p:txBody>
      </p:sp>
      <p:graphicFrame>
        <p:nvGraphicFramePr>
          <p:cNvPr id="48134" name="Object 6"/>
          <p:cNvGraphicFramePr>
            <a:graphicFrameLocks noChangeAspect="1"/>
          </p:cNvGraphicFramePr>
          <p:nvPr/>
        </p:nvGraphicFramePr>
        <p:xfrm>
          <a:off x="119063" y="617538"/>
          <a:ext cx="8910637" cy="583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6" name="Grafico" r:id="rId3" imgW="9382230" imgH="6153060" progId="Excel.Chart.8">
                  <p:link updateAutomatic="1"/>
                </p:oleObj>
              </mc:Choice>
              <mc:Fallback>
                <p:oleObj name="Grafico" r:id="rId3" imgW="9382230" imgH="6153060" progId="Excel.Chart.8">
                  <p:link updateAutomatic="1"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063" y="617538"/>
                        <a:ext cx="8910637" cy="583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Tabella 14"/>
          <p:cNvGraphicFramePr>
            <a:graphicFrameLocks noGrp="1"/>
          </p:cNvGraphicFramePr>
          <p:nvPr/>
        </p:nvGraphicFramePr>
        <p:xfrm>
          <a:off x="527836" y="5733256"/>
          <a:ext cx="831600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39500"/>
                <a:gridCol w="1039500"/>
                <a:gridCol w="1039500"/>
                <a:gridCol w="1039500"/>
                <a:gridCol w="1039500"/>
                <a:gridCol w="1039500"/>
                <a:gridCol w="1039500"/>
                <a:gridCol w="1039500"/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6,2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6" name="Rettangolo arrotondato 15"/>
          <p:cNvSpPr/>
          <p:nvPr/>
        </p:nvSpPr>
        <p:spPr>
          <a:xfrm>
            <a:off x="899592" y="5833759"/>
            <a:ext cx="288032" cy="180000"/>
          </a:xfrm>
          <a:prstGeom prst="roundRect">
            <a:avLst/>
          </a:prstGeom>
          <a:noFill/>
          <a:ln w="127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7" name="Rettangolo arrotondato 16"/>
          <p:cNvSpPr/>
          <p:nvPr/>
        </p:nvSpPr>
        <p:spPr>
          <a:xfrm>
            <a:off x="1936279" y="5833759"/>
            <a:ext cx="288032" cy="180000"/>
          </a:xfrm>
          <a:prstGeom prst="roundRect">
            <a:avLst/>
          </a:prstGeom>
          <a:noFill/>
          <a:ln w="127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8" name="Rettangolo arrotondato 17"/>
          <p:cNvSpPr/>
          <p:nvPr/>
        </p:nvSpPr>
        <p:spPr>
          <a:xfrm>
            <a:off x="2987824" y="5833759"/>
            <a:ext cx="288032" cy="180000"/>
          </a:xfrm>
          <a:prstGeom prst="roundRect">
            <a:avLst/>
          </a:prstGeom>
          <a:noFill/>
          <a:ln w="127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9" name="Rettangolo arrotondato 18"/>
          <p:cNvSpPr/>
          <p:nvPr/>
        </p:nvSpPr>
        <p:spPr>
          <a:xfrm>
            <a:off x="4022224" y="5833759"/>
            <a:ext cx="288032" cy="180000"/>
          </a:xfrm>
          <a:prstGeom prst="roundRect">
            <a:avLst/>
          </a:prstGeom>
          <a:noFill/>
          <a:ln w="127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0" name="Rettangolo arrotondato 19"/>
          <p:cNvSpPr/>
          <p:nvPr/>
        </p:nvSpPr>
        <p:spPr>
          <a:xfrm>
            <a:off x="5058911" y="5833759"/>
            <a:ext cx="288032" cy="180000"/>
          </a:xfrm>
          <a:prstGeom prst="roundRect">
            <a:avLst/>
          </a:prstGeom>
          <a:noFill/>
          <a:ln w="127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1" name="Rettangolo arrotondato 20"/>
          <p:cNvSpPr/>
          <p:nvPr/>
        </p:nvSpPr>
        <p:spPr>
          <a:xfrm>
            <a:off x="6095598" y="5833759"/>
            <a:ext cx="288032" cy="180000"/>
          </a:xfrm>
          <a:prstGeom prst="roundRect">
            <a:avLst/>
          </a:prstGeom>
          <a:noFill/>
          <a:ln w="127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2" name="Rettangolo arrotondato 21"/>
          <p:cNvSpPr/>
          <p:nvPr/>
        </p:nvSpPr>
        <p:spPr>
          <a:xfrm>
            <a:off x="7141428" y="5833759"/>
            <a:ext cx="288032" cy="180000"/>
          </a:xfrm>
          <a:prstGeom prst="roundRect">
            <a:avLst/>
          </a:prstGeom>
          <a:noFill/>
          <a:ln w="127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3" name="Rettangolo arrotondato 22"/>
          <p:cNvSpPr/>
          <p:nvPr/>
        </p:nvSpPr>
        <p:spPr>
          <a:xfrm>
            <a:off x="8178115" y="5833759"/>
            <a:ext cx="288032" cy="180000"/>
          </a:xfrm>
          <a:prstGeom prst="roundRect">
            <a:avLst/>
          </a:prstGeom>
          <a:noFill/>
          <a:ln w="127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4" name="CasellaDiTesto 23"/>
          <p:cNvSpPr txBox="1">
            <a:spLocks noChangeArrowheads="1"/>
          </p:cNvSpPr>
          <p:nvPr/>
        </p:nvSpPr>
        <p:spPr bwMode="auto">
          <a:xfrm>
            <a:off x="-35149" y="5733256"/>
            <a:ext cx="756000" cy="369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1100"/>
              </a:lnSpc>
              <a:spcBef>
                <a:spcPts val="600"/>
              </a:spcBef>
              <a:defRPr/>
            </a:pPr>
            <a:r>
              <a:rPr lang="it-IT" sz="900" dirty="0" smtClean="0">
                <a:solidFill>
                  <a:srgbClr val="002060"/>
                </a:solidFill>
                <a:latin typeface="+mj-lt"/>
                <a:ea typeface="Verdana" pitchFamily="34" charset="0"/>
                <a:cs typeface="Verdana" pitchFamily="34" charset="0"/>
              </a:rPr>
              <a:t>VOTO MEDIO</a:t>
            </a:r>
            <a:endParaRPr lang="it-IT" sz="900" i="1" dirty="0">
              <a:solidFill>
                <a:srgbClr val="002060"/>
              </a:solidFill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467544" y="878400"/>
            <a:ext cx="8208912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“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Pensando complessivamente alla qualità del servizio offerto rispetto al costo sostenuto, che voto dà ad Acquedotto del Fiora?” 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[scala 1-10, 1=pessimo e 10=ottimo]</a:t>
            </a:r>
            <a:endParaRPr lang="it-IT" sz="12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Rettangolo arrotondato 26"/>
          <p:cNvSpPr/>
          <p:nvPr/>
        </p:nvSpPr>
        <p:spPr>
          <a:xfrm>
            <a:off x="3438000" y="6539477"/>
            <a:ext cx="2268000" cy="26064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txBody>
          <a:bodyPr wrap="square" lIns="0" tIns="0" rIns="0" bIns="0" anchor="ctr">
            <a:noAutofit/>
          </a:bodyPr>
          <a:lstStyle/>
          <a:p>
            <a:pPr lvl="0" algn="ctr"/>
            <a:r>
              <a:rPr lang="it-IT" sz="1100" i="1" kern="0" dirty="0">
                <a:solidFill>
                  <a:prstClr val="black"/>
                </a:solidFill>
              </a:rPr>
              <a:t>Base = </a:t>
            </a:r>
            <a:r>
              <a:rPr lang="it-IT" sz="1100" i="1" kern="0" dirty="0" smtClean="0">
                <a:solidFill>
                  <a:prstClr val="black"/>
                </a:solidFill>
              </a:rPr>
              <a:t>UTENZE DOMESTICHE DIRETTE</a:t>
            </a:r>
            <a:endParaRPr lang="it-IT" sz="1100" i="1" kern="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Segnalazione guasti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634154" y="878400"/>
            <a:ext cx="7875692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“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Considerando complessivamente la relazione telefonica per la segnalazione guasti, che voto dà ad Acquedotto del Fiora?”</a:t>
            </a:r>
          </a:p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[scala 1-10, 1=pessimo e 10=ottimo]</a:t>
            </a:r>
            <a:endParaRPr lang="it-IT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49159" name="Object 7"/>
          <p:cNvGraphicFramePr>
            <a:graphicFrameLocks noChangeAspect="1"/>
          </p:cNvGraphicFramePr>
          <p:nvPr/>
        </p:nvGraphicFramePr>
        <p:xfrm>
          <a:off x="34925" y="1125538"/>
          <a:ext cx="8442325" cy="553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4" name="Grafico" r:id="rId3" imgW="9382230" imgH="6153060" progId="Excel.Chart.8">
                  <p:link updateAutomatic="1"/>
                </p:oleObj>
              </mc:Choice>
              <mc:Fallback>
                <p:oleObj name="Grafico" r:id="rId3" imgW="9382230" imgH="6153060" progId="Excel.Chart.8">
                  <p:link updateAutomatic="1"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" y="1125538"/>
                        <a:ext cx="8442325" cy="5532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61" name="Object 9"/>
          <p:cNvGraphicFramePr>
            <a:graphicFrameLocks noChangeAspect="1"/>
          </p:cNvGraphicFramePr>
          <p:nvPr/>
        </p:nvGraphicFramePr>
        <p:xfrm>
          <a:off x="807244" y="4077072"/>
          <a:ext cx="7529512" cy="491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5" name="Grafico" r:id="rId5" imgW="9382230" imgH="6153060" progId="Excel.Chart.8">
                  <p:link updateAutomatic="1"/>
                </p:oleObj>
              </mc:Choice>
              <mc:Fallback>
                <p:oleObj name="Grafico" r:id="rId5" imgW="9382230" imgH="6153060" progId="Excel.Chart.8">
                  <p:link updateAutomatic="1"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7244" y="4077072"/>
                        <a:ext cx="7529512" cy="4918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CasellaDiTesto 25"/>
          <p:cNvSpPr txBox="1">
            <a:spLocks noChangeArrowheads="1"/>
          </p:cNvSpPr>
          <p:nvPr/>
        </p:nvSpPr>
        <p:spPr bwMode="auto">
          <a:xfrm>
            <a:off x="3563888" y="3933056"/>
            <a:ext cx="2016224" cy="233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1100"/>
              </a:lnSpc>
              <a:spcBef>
                <a:spcPts val="600"/>
              </a:spcBef>
              <a:defRPr/>
            </a:pPr>
            <a:r>
              <a:rPr lang="it-IT" sz="1050" dirty="0" smtClean="0">
                <a:solidFill>
                  <a:srgbClr val="002060"/>
                </a:solidFill>
                <a:latin typeface="+mj-lt"/>
                <a:ea typeface="Verdana" pitchFamily="34" charset="0"/>
                <a:cs typeface="Verdana" pitchFamily="34" charset="0"/>
              </a:rPr>
              <a:t>VOTO MEDIO</a:t>
            </a:r>
            <a:endParaRPr lang="it-IT" sz="1050" i="1" dirty="0">
              <a:solidFill>
                <a:srgbClr val="002060"/>
              </a:solidFill>
              <a:latin typeface="+mj-lt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29" name="Gruppo 28"/>
          <p:cNvGrpSpPr/>
          <p:nvPr/>
        </p:nvGrpSpPr>
        <p:grpSpPr>
          <a:xfrm>
            <a:off x="6588224" y="5229200"/>
            <a:ext cx="616566" cy="436124"/>
            <a:chOff x="6732320" y="128207"/>
            <a:chExt cx="616566" cy="436124"/>
          </a:xfrm>
        </p:grpSpPr>
        <p:pic>
          <p:nvPicPr>
            <p:cNvPr id="30" name="Immagine 29" descr="graph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743078" y="137108"/>
              <a:ext cx="605808" cy="427223"/>
            </a:xfrm>
            <a:prstGeom prst="rect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</p:pic>
        <p:sp>
          <p:nvSpPr>
            <p:cNvPr id="31" name="CasellaDiTesto 30"/>
            <p:cNvSpPr txBox="1"/>
            <p:nvPr/>
          </p:nvSpPr>
          <p:spPr bwMode="auto">
            <a:xfrm>
              <a:off x="6732320" y="128207"/>
              <a:ext cx="612000" cy="196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rtlCol="0">
              <a:spAutoFit/>
            </a:bodyPr>
            <a:lstStyle/>
            <a:p>
              <a:pPr defTabSz="384175">
                <a:lnSpc>
                  <a:spcPts val="800"/>
                </a:lnSpc>
                <a:buClr>
                  <a:srgbClr val="FF3300"/>
                </a:buClr>
                <a:tabLst>
                  <a:tab pos="863600" algn="l"/>
                  <a:tab pos="1341438" algn="l"/>
                  <a:tab pos="1798638" algn="l"/>
                  <a:tab pos="2332038" algn="l"/>
                  <a:tab pos="2768600" algn="l"/>
                  <a:tab pos="3322638" algn="l"/>
                  <a:tab pos="3763963" algn="l"/>
                  <a:tab pos="4221163" algn="l"/>
                  <a:tab pos="4664075" algn="l"/>
                  <a:tab pos="5197475" algn="l"/>
                  <a:tab pos="5745163" algn="l"/>
                  <a:tab pos="6278563" algn="l"/>
                  <a:tab pos="6904038" algn="l"/>
                  <a:tab pos="7437438" algn="l"/>
                  <a:tab pos="7894638" algn="l"/>
                  <a:tab pos="7985125" algn="l"/>
                  <a:tab pos="8335963" algn="l"/>
                  <a:tab pos="8793163" algn="l"/>
                  <a:tab pos="8975725" algn="l"/>
                </a:tabLst>
              </a:pPr>
              <a:r>
                <a:rPr lang="it-IT" sz="800" dirty="0">
                  <a:solidFill>
                    <a:prstClr val="white">
                      <a:lumMod val="50000"/>
                    </a:prstClr>
                  </a:solidFill>
                </a:rPr>
                <a:t>Trend </a:t>
              </a:r>
            </a:p>
          </p:txBody>
        </p:sp>
      </p:grpSp>
      <p:sp>
        <p:nvSpPr>
          <p:cNvPr id="16" name="CasellaDiTesto 15"/>
          <p:cNvSpPr txBox="1"/>
          <p:nvPr/>
        </p:nvSpPr>
        <p:spPr bwMode="auto">
          <a:xfrm>
            <a:off x="1765350" y="3041238"/>
            <a:ext cx="1584326" cy="46935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insoddisfatti</a:t>
            </a:r>
            <a:r>
              <a:rPr lang="it-IT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 </a:t>
            </a:r>
          </a:p>
          <a:p>
            <a:pPr algn="ctr">
              <a:defRPr/>
            </a:pPr>
            <a:r>
              <a:rPr lang="it-IT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(% voto 1-5)</a:t>
            </a:r>
          </a:p>
        </p:txBody>
      </p:sp>
      <p:sp>
        <p:nvSpPr>
          <p:cNvPr id="17" name="CasellaDiTesto 16"/>
          <p:cNvSpPr txBox="1"/>
          <p:nvPr/>
        </p:nvSpPr>
        <p:spPr bwMode="auto">
          <a:xfrm>
            <a:off x="1765350" y="1698706"/>
            <a:ext cx="1584326" cy="5539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ts val="1400"/>
              </a:lnSpc>
              <a:spcBef>
                <a:spcPts val="600"/>
              </a:spcBef>
              <a:defRPr/>
            </a:pPr>
            <a:r>
              <a:rPr lang="it-IT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molto soddisfatti </a:t>
            </a:r>
          </a:p>
          <a:p>
            <a:pPr algn="ctr">
              <a:lnSpc>
                <a:spcPts val="200"/>
              </a:lnSpc>
              <a:spcBef>
                <a:spcPts val="600"/>
              </a:spcBef>
              <a:defRPr/>
            </a:pPr>
            <a:r>
              <a:rPr lang="it-IT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(% voto 8-10)</a:t>
            </a:r>
            <a:r>
              <a:rPr lang="it-IT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8" name="CasellaDiTesto 17"/>
          <p:cNvSpPr txBox="1"/>
          <p:nvPr/>
        </p:nvSpPr>
        <p:spPr bwMode="auto">
          <a:xfrm>
            <a:off x="1765350" y="2325818"/>
            <a:ext cx="1584326" cy="5539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ts val="1400"/>
              </a:lnSpc>
              <a:spcBef>
                <a:spcPts val="600"/>
              </a:spcBef>
              <a:defRPr/>
            </a:pPr>
            <a:r>
              <a:rPr lang="it-IT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mediamente  soddisfatti </a:t>
            </a:r>
          </a:p>
          <a:p>
            <a:pPr algn="ctr">
              <a:lnSpc>
                <a:spcPts val="200"/>
              </a:lnSpc>
              <a:spcBef>
                <a:spcPts val="600"/>
              </a:spcBef>
              <a:defRPr/>
            </a:pPr>
            <a:r>
              <a:rPr lang="it-IT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(% voto 6-7)</a:t>
            </a:r>
            <a:r>
              <a:rPr lang="it-IT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5" name="Rettangolo arrotondato 14"/>
          <p:cNvSpPr/>
          <p:nvPr/>
        </p:nvSpPr>
        <p:spPr>
          <a:xfrm>
            <a:off x="3618000" y="6539477"/>
            <a:ext cx="1908000" cy="26064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txBody>
          <a:bodyPr wrap="square" lIns="0" tIns="0" rIns="0" bIns="0" anchor="ctr">
            <a:noAutofit/>
          </a:bodyPr>
          <a:lstStyle/>
          <a:p>
            <a:pPr lvl="0" algn="ctr"/>
            <a:r>
              <a:rPr lang="it-IT" sz="1100" i="1" kern="0" dirty="0">
                <a:solidFill>
                  <a:prstClr val="black"/>
                </a:solidFill>
              </a:rPr>
              <a:t>Base = </a:t>
            </a:r>
            <a:r>
              <a:rPr lang="it-IT" sz="1100" i="1" kern="0" dirty="0" smtClean="0">
                <a:solidFill>
                  <a:prstClr val="black"/>
                </a:solidFill>
              </a:rPr>
              <a:t>UTENTI NUMERO VERDE</a:t>
            </a:r>
            <a:endParaRPr lang="it-IT" sz="1100" i="1" kern="0" dirty="0">
              <a:solidFill>
                <a:prstClr val="black"/>
              </a:solidFill>
            </a:endParaRPr>
          </a:p>
        </p:txBody>
      </p:sp>
      <p:sp>
        <p:nvSpPr>
          <p:cNvPr id="20" name="Rettangolo arrotondato 19"/>
          <p:cNvSpPr/>
          <p:nvPr/>
        </p:nvSpPr>
        <p:spPr>
          <a:xfrm>
            <a:off x="5256228" y="2636912"/>
            <a:ext cx="2844000" cy="1080120"/>
          </a:xfrm>
          <a:prstGeom prst="roundRect">
            <a:avLst/>
          </a:prstGeom>
          <a:ln>
            <a:solidFill>
              <a:srgbClr val="002060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36000" tIns="36000" rIns="36000" bIns="36000" rtlCol="0" anchor="ctr"/>
          <a:lstStyle/>
          <a:p>
            <a:pPr lvl="0" algn="ctr">
              <a:defRPr/>
            </a:pPr>
            <a:r>
              <a:rPr lang="it-IT" sz="1600" dirty="0" smtClean="0">
                <a:solidFill>
                  <a:srgbClr val="003366"/>
                </a:solidFill>
                <a:ea typeface="Verdana" pitchFamily="34" charset="0"/>
                <a:cs typeface="Verdana" pitchFamily="34" charset="0"/>
              </a:rPr>
              <a:t>Nell’</a:t>
            </a:r>
            <a:r>
              <a:rPr lang="it-IT" sz="1600" b="1" dirty="0" smtClean="0">
                <a:solidFill>
                  <a:srgbClr val="003366"/>
                </a:solidFill>
              </a:rPr>
              <a:t>83,5%</a:t>
            </a:r>
            <a:r>
              <a:rPr lang="it-IT" sz="1600" dirty="0" smtClean="0">
                <a:solidFill>
                  <a:srgbClr val="003366"/>
                </a:solidFill>
              </a:rPr>
              <a:t> delle segnalazioni</a:t>
            </a:r>
          </a:p>
          <a:p>
            <a:pPr lvl="0" algn="ctr">
              <a:defRPr/>
            </a:pPr>
            <a:r>
              <a:rPr lang="it-IT" sz="1600" dirty="0" smtClean="0">
                <a:solidFill>
                  <a:srgbClr val="003366"/>
                </a:solidFill>
              </a:rPr>
              <a:t> guasto, la società è intervenuta </a:t>
            </a:r>
          </a:p>
          <a:p>
            <a:pPr lvl="0" algn="ctr">
              <a:defRPr/>
            </a:pPr>
            <a:r>
              <a:rPr lang="it-IT" sz="1600" dirty="0" smtClean="0">
                <a:solidFill>
                  <a:srgbClr val="003366"/>
                </a:solidFill>
              </a:rPr>
              <a:t>per ripristinare il servizio</a:t>
            </a:r>
          </a:p>
          <a:p>
            <a:pPr lvl="0" algn="ctr">
              <a:spcBef>
                <a:spcPts val="300"/>
              </a:spcBef>
              <a:defRPr/>
            </a:pPr>
            <a:r>
              <a:rPr lang="it-IT" sz="1100" dirty="0" smtClean="0">
                <a:solidFill>
                  <a:srgbClr val="003366"/>
                </a:solidFill>
                <a:ea typeface="Verdana" pitchFamily="34" charset="0"/>
                <a:cs typeface="Verdana" pitchFamily="34" charset="0"/>
              </a:rPr>
              <a:t>[89,1%, 2° SEM. 2015]</a:t>
            </a:r>
            <a:endParaRPr lang="it-IT" b="1" dirty="0" smtClean="0">
              <a:solidFill>
                <a:srgbClr val="003366"/>
              </a:solidFill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Segnalazione guasti</a:t>
            </a:r>
            <a:endParaRPr lang="it-IT" dirty="0"/>
          </a:p>
        </p:txBody>
      </p:sp>
      <p:graphicFrame>
        <p:nvGraphicFramePr>
          <p:cNvPr id="50180" name="Object 4"/>
          <p:cNvGraphicFramePr>
            <a:graphicFrameLocks noChangeAspect="1"/>
          </p:cNvGraphicFramePr>
          <p:nvPr/>
        </p:nvGraphicFramePr>
        <p:xfrm>
          <a:off x="119063" y="981075"/>
          <a:ext cx="8910637" cy="583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2" name="Grafico" r:id="rId3" imgW="9382230" imgH="6153060" progId="Excel.Chart.8">
                  <p:link updateAutomatic="1"/>
                </p:oleObj>
              </mc:Choice>
              <mc:Fallback>
                <p:oleObj name="Grafico" r:id="rId3" imgW="9382230" imgH="6153060" progId="Excel.Chart.8">
                  <p:link updateAutomatic="1"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063" y="981075"/>
                        <a:ext cx="8910637" cy="583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asellaDiTesto 5"/>
          <p:cNvSpPr txBox="1"/>
          <p:nvPr/>
        </p:nvSpPr>
        <p:spPr>
          <a:xfrm>
            <a:off x="634154" y="878400"/>
            <a:ext cx="7875692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“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Considerando complessivamente la relazione telefonica per la segnalazione guasti, che voto dà ad Acquedotto del Fiora?”</a:t>
            </a:r>
          </a:p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[scala 1-10, 1=pessimo e 10=ottimo]</a:t>
            </a:r>
            <a:endParaRPr lang="it-IT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Rettangolo arrotondato 6"/>
          <p:cNvSpPr/>
          <p:nvPr/>
        </p:nvSpPr>
        <p:spPr>
          <a:xfrm>
            <a:off x="3618000" y="6539477"/>
            <a:ext cx="1908000" cy="26064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txBody>
          <a:bodyPr wrap="square" lIns="0" tIns="0" rIns="0" bIns="0" anchor="ctr">
            <a:noAutofit/>
          </a:bodyPr>
          <a:lstStyle/>
          <a:p>
            <a:pPr lvl="0" algn="ctr"/>
            <a:r>
              <a:rPr lang="it-IT" sz="1100" i="1" kern="0" dirty="0">
                <a:solidFill>
                  <a:prstClr val="black"/>
                </a:solidFill>
              </a:rPr>
              <a:t>Base = </a:t>
            </a:r>
            <a:r>
              <a:rPr lang="it-IT" sz="1100" i="1" kern="0" dirty="0" smtClean="0">
                <a:solidFill>
                  <a:prstClr val="black"/>
                </a:solidFill>
              </a:rPr>
              <a:t>UTENTI NUMERO VERDE</a:t>
            </a:r>
            <a:endParaRPr lang="it-IT" sz="1100" i="1" kern="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asellaDiTesto 29"/>
          <p:cNvSpPr txBox="1"/>
          <p:nvPr/>
        </p:nvSpPr>
        <p:spPr>
          <a:xfrm>
            <a:off x="5472495" y="980728"/>
            <a:ext cx="3707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“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Quali dei seguenti aspetti sono i più importanti?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”</a:t>
            </a:r>
            <a:endParaRPr lang="it-IT" sz="1200" dirty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(max 2 risposte)</a:t>
            </a:r>
            <a:endParaRPr lang="it-IT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51204" name="Object 4"/>
          <p:cNvGraphicFramePr>
            <a:graphicFrameLocks noChangeAspect="1"/>
          </p:cNvGraphicFramePr>
          <p:nvPr/>
        </p:nvGraphicFramePr>
        <p:xfrm>
          <a:off x="-1158058" y="1700808"/>
          <a:ext cx="8442325" cy="553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140" name="Grafico" r:id="rId3" imgW="9382230" imgH="6153060" progId="Excel.Chart.8">
                  <p:link updateAutomatic="1"/>
                </p:oleObj>
              </mc:Choice>
              <mc:Fallback>
                <p:oleObj name="Grafico" r:id="rId3" imgW="9382230" imgH="6153060" progId="Excel.Chart.8">
                  <p:link updateAutomatic="1"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158058" y="1700808"/>
                        <a:ext cx="8442325" cy="553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Indicatori di performance</a:t>
            </a:r>
            <a:endParaRPr lang="it-IT" dirty="0"/>
          </a:p>
        </p:txBody>
      </p:sp>
      <p:sp>
        <p:nvSpPr>
          <p:cNvPr id="24" name="CasellaDiTesto 23"/>
          <p:cNvSpPr txBox="1"/>
          <p:nvPr/>
        </p:nvSpPr>
        <p:spPr>
          <a:xfrm>
            <a:off x="5706447" y="2102773"/>
            <a:ext cx="32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cap="all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IMPORTANZA </a:t>
            </a:r>
            <a:r>
              <a:rPr lang="it-IT" sz="1200" cap="all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(% </a:t>
            </a:r>
            <a:r>
              <a:rPr lang="it-IT" sz="1200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di citazione</a:t>
            </a:r>
            <a:r>
              <a:rPr lang="it-IT" sz="1200" cap="all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)</a:t>
            </a:r>
          </a:p>
        </p:txBody>
      </p:sp>
      <p:sp>
        <p:nvSpPr>
          <p:cNvPr id="28" name="CasellaDiTesto 27"/>
          <p:cNvSpPr txBox="1"/>
          <p:nvPr/>
        </p:nvSpPr>
        <p:spPr>
          <a:xfrm>
            <a:off x="1439832" y="2102773"/>
            <a:ext cx="32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cap="all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Soddisfatti </a:t>
            </a:r>
            <a:r>
              <a:rPr lang="it-IT" sz="1200" cap="all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(% </a:t>
            </a:r>
            <a:r>
              <a:rPr lang="it-IT" sz="1200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voto 6-10)</a:t>
            </a:r>
            <a:endParaRPr lang="it-IT" sz="1200" cap="all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29" name="CasellaDiTesto 28"/>
          <p:cNvSpPr txBox="1"/>
          <p:nvPr/>
        </p:nvSpPr>
        <p:spPr>
          <a:xfrm>
            <a:off x="899592" y="980728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“</a:t>
            </a:r>
            <a:r>
              <a:rPr lang="it-IT" sz="1200" dirty="0">
                <a:solidFill>
                  <a:schemeClr val="bg1">
                    <a:lumMod val="50000"/>
                  </a:schemeClr>
                </a:solidFill>
              </a:rPr>
              <a:t>Per ognuno degli aspetti, quanto è stato soddisfatto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?” </a:t>
            </a:r>
            <a:endParaRPr lang="it-IT" sz="1200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it-IT" sz="1200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[scala 1-10, 1=pessimo e 10=ottimo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]</a:t>
            </a:r>
            <a:endParaRPr lang="it-IT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1" name="CasellaDiTesto 30"/>
          <p:cNvSpPr txBox="1">
            <a:spLocks noChangeArrowheads="1"/>
          </p:cNvSpPr>
          <p:nvPr/>
        </p:nvSpPr>
        <p:spPr bwMode="auto">
          <a:xfrm>
            <a:off x="4642284" y="2124574"/>
            <a:ext cx="1044032" cy="233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1100"/>
              </a:lnSpc>
              <a:spcBef>
                <a:spcPts val="600"/>
              </a:spcBef>
              <a:defRPr/>
            </a:pPr>
            <a:r>
              <a:rPr lang="it-IT" sz="900" dirty="0">
                <a:solidFill>
                  <a:srgbClr val="002060"/>
                </a:solidFill>
                <a:ea typeface="Verdana" pitchFamily="34" charset="0"/>
                <a:cs typeface="Verdana" pitchFamily="34" charset="0"/>
              </a:rPr>
              <a:t>VOTO MEDIO</a:t>
            </a:r>
            <a:endParaRPr lang="it-IT" sz="900" i="1" dirty="0">
              <a:solidFill>
                <a:srgbClr val="002060"/>
              </a:solidFill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32" name="Connettore 1 31"/>
          <p:cNvCxnSpPr/>
          <p:nvPr/>
        </p:nvCxnSpPr>
        <p:spPr>
          <a:xfrm>
            <a:off x="5598332" y="1052736"/>
            <a:ext cx="0" cy="4752000"/>
          </a:xfrm>
          <a:prstGeom prst="line">
            <a:avLst/>
          </a:prstGeom>
          <a:ln cap="rnd">
            <a:solidFill>
              <a:schemeClr val="bg1">
                <a:lumMod val="75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e 34"/>
          <p:cNvSpPr/>
          <p:nvPr/>
        </p:nvSpPr>
        <p:spPr>
          <a:xfrm>
            <a:off x="7146447" y="3268398"/>
            <a:ext cx="360000" cy="360000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glow rad="63500">
              <a:srgbClr val="9FB4E4">
                <a:alpha val="40000"/>
              </a:srgbClr>
            </a:glow>
          </a:effectLst>
        </p:spPr>
        <p:txBody>
          <a:bodyPr wrap="square" lIns="3600" tIns="3600" rIns="3600" bIns="3600" rtlCol="0" anchor="ctr">
            <a:noAutofit/>
          </a:bodyPr>
          <a:lstStyle/>
          <a:p>
            <a:pPr algn="ctr"/>
            <a:r>
              <a:rPr lang="it-IT" sz="1100" b="1" kern="0" dirty="0" smtClean="0">
                <a:solidFill>
                  <a:prstClr val="white"/>
                </a:solidFill>
              </a:rPr>
              <a:t>8,5</a:t>
            </a:r>
            <a:endParaRPr lang="it-IT" sz="1100" b="1" kern="0" dirty="0">
              <a:solidFill>
                <a:prstClr val="white"/>
              </a:solidFill>
            </a:endParaRPr>
          </a:p>
        </p:txBody>
      </p:sp>
      <p:sp>
        <p:nvSpPr>
          <p:cNvPr id="36" name="Ovale 35"/>
          <p:cNvSpPr/>
          <p:nvPr/>
        </p:nvSpPr>
        <p:spPr>
          <a:xfrm>
            <a:off x="7002447" y="4858148"/>
            <a:ext cx="648000" cy="648000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glow rad="63500">
              <a:srgbClr val="9FB4E4">
                <a:alpha val="40000"/>
              </a:srgbClr>
            </a:glow>
          </a:effectLst>
        </p:spPr>
        <p:txBody>
          <a:bodyPr wrap="square" lIns="3600" tIns="3600" rIns="3600" bIns="3600" rtlCol="0" anchor="ctr">
            <a:noAutofit/>
          </a:bodyPr>
          <a:lstStyle/>
          <a:p>
            <a:pPr algn="ctr"/>
            <a:r>
              <a:rPr lang="it-IT" sz="1600" b="1" kern="0" dirty="0" smtClean="0">
                <a:solidFill>
                  <a:prstClr val="white"/>
                </a:solidFill>
              </a:rPr>
              <a:t>47,0</a:t>
            </a:r>
            <a:endParaRPr lang="it-IT" sz="1600" b="1" kern="0" dirty="0">
              <a:solidFill>
                <a:prstClr val="white"/>
              </a:solidFill>
            </a:endParaRPr>
          </a:p>
        </p:txBody>
      </p:sp>
      <p:sp>
        <p:nvSpPr>
          <p:cNvPr id="37" name="Ovale 36"/>
          <p:cNvSpPr/>
          <p:nvPr/>
        </p:nvSpPr>
        <p:spPr>
          <a:xfrm>
            <a:off x="6966447" y="3944140"/>
            <a:ext cx="720000" cy="720000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glow rad="63500">
              <a:srgbClr val="9FB4E4">
                <a:alpha val="40000"/>
              </a:srgbClr>
            </a:glow>
          </a:effectLst>
        </p:spPr>
        <p:txBody>
          <a:bodyPr wrap="square" lIns="3600" tIns="3600" rIns="3600" bIns="3600" rtlCol="0" anchor="ctr">
            <a:noAutofit/>
          </a:bodyPr>
          <a:lstStyle/>
          <a:p>
            <a:pPr algn="ctr"/>
            <a:r>
              <a:rPr lang="it-IT" b="1" kern="0" dirty="0" smtClean="0">
                <a:solidFill>
                  <a:prstClr val="white"/>
                </a:solidFill>
              </a:rPr>
              <a:t>56,0</a:t>
            </a:r>
            <a:endParaRPr lang="it-IT" b="1" kern="0" dirty="0">
              <a:solidFill>
                <a:prstClr val="white"/>
              </a:solidFill>
            </a:endParaRPr>
          </a:p>
        </p:txBody>
      </p:sp>
      <p:sp>
        <p:nvSpPr>
          <p:cNvPr id="38" name="Ovale 37"/>
          <p:cNvSpPr/>
          <p:nvPr/>
        </p:nvSpPr>
        <p:spPr>
          <a:xfrm>
            <a:off x="7074447" y="2332254"/>
            <a:ext cx="504000" cy="504000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glow rad="63500">
              <a:srgbClr val="9FB4E4">
                <a:alpha val="40000"/>
              </a:srgbClr>
            </a:glow>
          </a:effectLst>
        </p:spPr>
        <p:txBody>
          <a:bodyPr wrap="square" lIns="3600" tIns="3600" rIns="3600" bIns="3600" rtlCol="0" anchor="ctr">
            <a:noAutofit/>
          </a:bodyPr>
          <a:lstStyle/>
          <a:p>
            <a:pPr algn="ctr"/>
            <a:r>
              <a:rPr lang="it-IT" sz="1300" b="1" kern="0" dirty="0" smtClean="0">
                <a:solidFill>
                  <a:prstClr val="white"/>
                </a:solidFill>
              </a:rPr>
              <a:t>29,0</a:t>
            </a:r>
            <a:endParaRPr lang="it-IT" sz="1300" b="1" kern="0" dirty="0">
              <a:solidFill>
                <a:prstClr val="white"/>
              </a:solidFill>
            </a:endParaRPr>
          </a:p>
        </p:txBody>
      </p:sp>
      <p:graphicFrame>
        <p:nvGraphicFramePr>
          <p:cNvPr id="40" name="Tabella 39"/>
          <p:cNvGraphicFramePr>
            <a:graphicFrameLocks noGrp="1"/>
          </p:cNvGraphicFramePr>
          <p:nvPr/>
        </p:nvGraphicFramePr>
        <p:xfrm>
          <a:off x="-18292" y="2301875"/>
          <a:ext cx="1980000" cy="3564000"/>
        </p:xfrm>
        <a:graphic>
          <a:graphicData uri="http://schemas.openxmlformats.org/drawingml/2006/table">
            <a:tbl>
              <a:tblPr/>
              <a:tblGrid>
                <a:gridCol w="1980000"/>
              </a:tblGrid>
              <a:tr h="8910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TEMPI DI ATTESA </a:t>
                      </a:r>
                    </a:p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AL TELEFONO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910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FACILITÀ DI SEGUIRE IL RISPONDITORE AUTOMATICO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910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CHIAREZZA </a:t>
                      </a:r>
                    </a:p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INFORMAZIONI FORNITE DALL'OPERATORE</a:t>
                      </a:r>
                      <a:endParaRPr lang="it-IT" sz="14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910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CORTESIA E </a:t>
                      </a:r>
                    </a:p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DISPONIBILITÀ </a:t>
                      </a:r>
                    </a:p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OPERATORE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1" name="Rettangolo arrotondato 40"/>
          <p:cNvSpPr/>
          <p:nvPr/>
        </p:nvSpPr>
        <p:spPr>
          <a:xfrm>
            <a:off x="4948300" y="2463122"/>
            <a:ext cx="432000" cy="252000"/>
          </a:xfrm>
          <a:prstGeom prst="roundRect">
            <a:avLst/>
          </a:prstGeom>
          <a:solidFill>
            <a:srgbClr val="0070C0"/>
          </a:solidFill>
          <a:effectLst>
            <a:glow rad="63500">
              <a:srgbClr val="AEBAD5">
                <a:satMod val="175000"/>
                <a:alpha val="40000"/>
              </a:srgbClr>
            </a:glow>
            <a:softEdge rad="12700"/>
          </a:effectLst>
        </p:spPr>
        <p:txBody>
          <a:bodyPr wrap="square" lIns="3600" tIns="3600" rIns="3600" bIns="3600" rtlCol="0" anchor="ctr">
            <a:noAutofit/>
          </a:bodyPr>
          <a:lstStyle/>
          <a:p>
            <a:pPr algn="ctr"/>
            <a:r>
              <a:rPr lang="it-IT" sz="1400" kern="0" dirty="0" smtClean="0">
                <a:solidFill>
                  <a:prstClr val="white"/>
                </a:solidFill>
              </a:rPr>
              <a:t>7,5</a:t>
            </a:r>
            <a:endParaRPr lang="it-IT" sz="1400" kern="0" dirty="0">
              <a:solidFill>
                <a:prstClr val="white"/>
              </a:solidFill>
            </a:endParaRPr>
          </a:p>
        </p:txBody>
      </p:sp>
      <p:sp>
        <p:nvSpPr>
          <p:cNvPr id="42" name="Rettangolo arrotondato 41"/>
          <p:cNvSpPr/>
          <p:nvPr/>
        </p:nvSpPr>
        <p:spPr>
          <a:xfrm>
            <a:off x="4948300" y="3321833"/>
            <a:ext cx="432000" cy="252000"/>
          </a:xfrm>
          <a:prstGeom prst="roundRect">
            <a:avLst/>
          </a:prstGeom>
          <a:solidFill>
            <a:srgbClr val="0070C0"/>
          </a:solidFill>
          <a:effectLst>
            <a:glow rad="63500">
              <a:srgbClr val="AEBAD5">
                <a:satMod val="175000"/>
                <a:alpha val="40000"/>
              </a:srgbClr>
            </a:glow>
            <a:softEdge rad="12700"/>
          </a:effectLst>
        </p:spPr>
        <p:txBody>
          <a:bodyPr wrap="square" lIns="3600" tIns="3600" rIns="3600" bIns="3600" rtlCol="0" anchor="ctr">
            <a:noAutofit/>
          </a:bodyPr>
          <a:lstStyle/>
          <a:p>
            <a:pPr algn="ctr"/>
            <a:r>
              <a:rPr lang="it-IT" sz="1400" kern="0" dirty="0" smtClean="0">
                <a:solidFill>
                  <a:prstClr val="white"/>
                </a:solidFill>
              </a:rPr>
              <a:t>7,8</a:t>
            </a:r>
            <a:endParaRPr lang="it-IT" sz="1400" kern="0" dirty="0">
              <a:solidFill>
                <a:prstClr val="white"/>
              </a:solidFill>
            </a:endParaRPr>
          </a:p>
        </p:txBody>
      </p:sp>
      <p:sp>
        <p:nvSpPr>
          <p:cNvPr id="43" name="Rettangolo arrotondato 42"/>
          <p:cNvSpPr/>
          <p:nvPr/>
        </p:nvSpPr>
        <p:spPr>
          <a:xfrm>
            <a:off x="4948300" y="4195679"/>
            <a:ext cx="432000" cy="252000"/>
          </a:xfrm>
          <a:prstGeom prst="roundRect">
            <a:avLst/>
          </a:prstGeom>
          <a:solidFill>
            <a:srgbClr val="0070C0"/>
          </a:solidFill>
          <a:effectLst>
            <a:glow rad="63500">
              <a:srgbClr val="AEBAD5">
                <a:satMod val="175000"/>
                <a:alpha val="40000"/>
              </a:srgbClr>
            </a:glow>
            <a:softEdge rad="12700"/>
          </a:effectLst>
        </p:spPr>
        <p:txBody>
          <a:bodyPr wrap="square" lIns="3600" tIns="3600" rIns="3600" bIns="3600" rtlCol="0" anchor="ctr">
            <a:noAutofit/>
          </a:bodyPr>
          <a:lstStyle/>
          <a:p>
            <a:pPr algn="ctr"/>
            <a:r>
              <a:rPr lang="it-IT" sz="1400" kern="0" dirty="0" smtClean="0">
                <a:solidFill>
                  <a:prstClr val="white"/>
                </a:solidFill>
              </a:rPr>
              <a:t>8,1</a:t>
            </a:r>
            <a:endParaRPr lang="it-IT" sz="1400" kern="0" dirty="0">
              <a:solidFill>
                <a:prstClr val="white"/>
              </a:solidFill>
            </a:endParaRPr>
          </a:p>
        </p:txBody>
      </p:sp>
      <p:sp>
        <p:nvSpPr>
          <p:cNvPr id="44" name="Rettangolo arrotondato 43"/>
          <p:cNvSpPr/>
          <p:nvPr/>
        </p:nvSpPr>
        <p:spPr>
          <a:xfrm>
            <a:off x="4948300" y="5046328"/>
            <a:ext cx="432000" cy="252000"/>
          </a:xfrm>
          <a:prstGeom prst="roundRect">
            <a:avLst/>
          </a:prstGeom>
          <a:solidFill>
            <a:srgbClr val="0070C0"/>
          </a:solidFill>
          <a:effectLst>
            <a:glow rad="63500">
              <a:srgbClr val="AEBAD5">
                <a:satMod val="175000"/>
                <a:alpha val="40000"/>
              </a:srgbClr>
            </a:glow>
            <a:softEdge rad="12700"/>
          </a:effectLst>
        </p:spPr>
        <p:txBody>
          <a:bodyPr wrap="square" lIns="3600" tIns="3600" rIns="3600" bIns="3600" rtlCol="0" anchor="ctr">
            <a:noAutofit/>
          </a:bodyPr>
          <a:lstStyle/>
          <a:p>
            <a:pPr algn="ctr"/>
            <a:r>
              <a:rPr lang="it-IT" sz="1400" kern="0" dirty="0" smtClean="0">
                <a:solidFill>
                  <a:prstClr val="white"/>
                </a:solidFill>
              </a:rPr>
              <a:t>8,2</a:t>
            </a:r>
            <a:endParaRPr lang="it-IT" sz="1400" kern="0" dirty="0">
              <a:solidFill>
                <a:prstClr val="white"/>
              </a:solidFill>
            </a:endParaRPr>
          </a:p>
        </p:txBody>
      </p:sp>
      <p:sp>
        <p:nvSpPr>
          <p:cNvPr id="20" name="Rettangolo arrotondato 19"/>
          <p:cNvSpPr/>
          <p:nvPr/>
        </p:nvSpPr>
        <p:spPr>
          <a:xfrm>
            <a:off x="3618000" y="6539477"/>
            <a:ext cx="1908000" cy="26064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txBody>
          <a:bodyPr wrap="square" lIns="0" tIns="0" rIns="0" bIns="0" anchor="ctr">
            <a:noAutofit/>
          </a:bodyPr>
          <a:lstStyle/>
          <a:p>
            <a:pPr lvl="0" algn="ctr"/>
            <a:r>
              <a:rPr lang="it-IT" sz="1100" i="1" kern="0" dirty="0">
                <a:solidFill>
                  <a:prstClr val="black"/>
                </a:solidFill>
              </a:rPr>
              <a:t>Base = </a:t>
            </a:r>
            <a:r>
              <a:rPr lang="it-IT" sz="1100" i="1" kern="0" dirty="0" smtClean="0">
                <a:solidFill>
                  <a:prstClr val="black"/>
                </a:solidFill>
              </a:rPr>
              <a:t>UTENTI NUMERO VERDE</a:t>
            </a:r>
            <a:endParaRPr lang="it-IT" sz="1100" i="1" kern="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235" name="Object 11"/>
          <p:cNvGraphicFramePr>
            <a:graphicFrameLocks noChangeAspect="1"/>
          </p:cNvGraphicFramePr>
          <p:nvPr/>
        </p:nvGraphicFramePr>
        <p:xfrm>
          <a:off x="500997" y="4076700"/>
          <a:ext cx="7504113" cy="4916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8" name="Grafico" r:id="rId3" imgW="9382230" imgH="6153060" progId="Excel.Chart.8">
                  <p:link updateAutomatic="1"/>
                </p:oleObj>
              </mc:Choice>
              <mc:Fallback>
                <p:oleObj name="Grafico" r:id="rId3" imgW="9382230" imgH="6153060" progId="Excel.Chart.8">
                  <p:link updateAutomatic="1"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997" y="4076700"/>
                        <a:ext cx="7504113" cy="4916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Intervento tecnico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1278000" y="878400"/>
            <a:ext cx="6588000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“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Considerando complessivamente l’intervento tecnico ricevuto, che voto dà ad Acquedotto del Fiora?” </a:t>
            </a:r>
          </a:p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[scala 1-10, 1=pessimo e 10=ottimo]</a:t>
            </a:r>
            <a:endParaRPr lang="it-IT" sz="12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it-IT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52234" name="Object 10"/>
          <p:cNvGraphicFramePr>
            <a:graphicFrameLocks noChangeAspect="1"/>
          </p:cNvGraphicFramePr>
          <p:nvPr/>
        </p:nvGraphicFramePr>
        <p:xfrm>
          <a:off x="35496" y="1158875"/>
          <a:ext cx="8442325" cy="553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9" name="Grafico" r:id="rId5" imgW="9382230" imgH="6153060" progId="Excel.Chart.8">
                  <p:link updateAutomatic="1"/>
                </p:oleObj>
              </mc:Choice>
              <mc:Fallback>
                <p:oleObj name="Grafico" r:id="rId5" imgW="9382230" imgH="6153060" progId="Excel.Chart.8">
                  <p:link updateAutomatic="1"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96" y="1158875"/>
                        <a:ext cx="8442325" cy="553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CasellaDiTesto 29"/>
          <p:cNvSpPr txBox="1">
            <a:spLocks noChangeArrowheads="1"/>
          </p:cNvSpPr>
          <p:nvPr/>
        </p:nvSpPr>
        <p:spPr bwMode="auto">
          <a:xfrm>
            <a:off x="3563888" y="3933056"/>
            <a:ext cx="2016224" cy="233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1100"/>
              </a:lnSpc>
              <a:spcBef>
                <a:spcPts val="600"/>
              </a:spcBef>
              <a:defRPr/>
            </a:pPr>
            <a:r>
              <a:rPr lang="it-IT" sz="1050" dirty="0" smtClean="0">
                <a:solidFill>
                  <a:srgbClr val="002060"/>
                </a:solidFill>
                <a:latin typeface="+mj-lt"/>
                <a:ea typeface="Verdana" pitchFamily="34" charset="0"/>
                <a:cs typeface="Verdana" pitchFamily="34" charset="0"/>
              </a:rPr>
              <a:t>VOTO MEDIO</a:t>
            </a:r>
            <a:endParaRPr lang="it-IT" sz="1050" i="1" dirty="0">
              <a:solidFill>
                <a:srgbClr val="002060"/>
              </a:solidFill>
              <a:latin typeface="+mj-lt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34" name="Gruppo 33"/>
          <p:cNvGrpSpPr/>
          <p:nvPr/>
        </p:nvGrpSpPr>
        <p:grpSpPr>
          <a:xfrm>
            <a:off x="6563716" y="5157192"/>
            <a:ext cx="616566" cy="436124"/>
            <a:chOff x="6732320" y="128207"/>
            <a:chExt cx="616566" cy="436124"/>
          </a:xfrm>
        </p:grpSpPr>
        <p:pic>
          <p:nvPicPr>
            <p:cNvPr id="35" name="Immagine 34" descr="graph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743078" y="137108"/>
              <a:ext cx="605808" cy="427223"/>
            </a:xfrm>
            <a:prstGeom prst="rect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</p:pic>
        <p:sp>
          <p:nvSpPr>
            <p:cNvPr id="36" name="CasellaDiTesto 35"/>
            <p:cNvSpPr txBox="1"/>
            <p:nvPr/>
          </p:nvSpPr>
          <p:spPr bwMode="auto">
            <a:xfrm>
              <a:off x="6732320" y="128207"/>
              <a:ext cx="612000" cy="196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rtlCol="0">
              <a:spAutoFit/>
            </a:bodyPr>
            <a:lstStyle/>
            <a:p>
              <a:pPr defTabSz="384175">
                <a:lnSpc>
                  <a:spcPts val="800"/>
                </a:lnSpc>
                <a:buClr>
                  <a:srgbClr val="FF3300"/>
                </a:buClr>
                <a:tabLst>
                  <a:tab pos="863600" algn="l"/>
                  <a:tab pos="1341438" algn="l"/>
                  <a:tab pos="1798638" algn="l"/>
                  <a:tab pos="2332038" algn="l"/>
                  <a:tab pos="2768600" algn="l"/>
                  <a:tab pos="3322638" algn="l"/>
                  <a:tab pos="3763963" algn="l"/>
                  <a:tab pos="4221163" algn="l"/>
                  <a:tab pos="4664075" algn="l"/>
                  <a:tab pos="5197475" algn="l"/>
                  <a:tab pos="5745163" algn="l"/>
                  <a:tab pos="6278563" algn="l"/>
                  <a:tab pos="6904038" algn="l"/>
                  <a:tab pos="7437438" algn="l"/>
                  <a:tab pos="7894638" algn="l"/>
                  <a:tab pos="7985125" algn="l"/>
                  <a:tab pos="8335963" algn="l"/>
                  <a:tab pos="8793163" algn="l"/>
                  <a:tab pos="8975725" algn="l"/>
                </a:tabLst>
              </a:pPr>
              <a:r>
                <a:rPr lang="it-IT" sz="800" dirty="0">
                  <a:solidFill>
                    <a:prstClr val="white">
                      <a:lumMod val="50000"/>
                    </a:prstClr>
                  </a:solidFill>
                </a:rPr>
                <a:t>Trend </a:t>
              </a:r>
            </a:p>
          </p:txBody>
        </p:sp>
      </p:grpSp>
      <p:sp>
        <p:nvSpPr>
          <p:cNvPr id="37" name="CasellaDiTesto 36"/>
          <p:cNvSpPr txBox="1"/>
          <p:nvPr/>
        </p:nvSpPr>
        <p:spPr bwMode="auto">
          <a:xfrm>
            <a:off x="1765350" y="3041238"/>
            <a:ext cx="1584326" cy="46935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insoddisfatti</a:t>
            </a:r>
            <a:r>
              <a:rPr lang="it-IT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 </a:t>
            </a:r>
          </a:p>
          <a:p>
            <a:pPr algn="ctr">
              <a:defRPr/>
            </a:pPr>
            <a:r>
              <a:rPr lang="it-IT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(% voto 1-5)</a:t>
            </a:r>
          </a:p>
        </p:txBody>
      </p:sp>
      <p:sp>
        <p:nvSpPr>
          <p:cNvPr id="38" name="CasellaDiTesto 37"/>
          <p:cNvSpPr txBox="1"/>
          <p:nvPr/>
        </p:nvSpPr>
        <p:spPr bwMode="auto">
          <a:xfrm>
            <a:off x="1765350" y="1698706"/>
            <a:ext cx="1584326" cy="5539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ts val="1400"/>
              </a:lnSpc>
              <a:spcBef>
                <a:spcPts val="600"/>
              </a:spcBef>
              <a:defRPr/>
            </a:pPr>
            <a:r>
              <a:rPr lang="it-IT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molto soddisfatti </a:t>
            </a:r>
          </a:p>
          <a:p>
            <a:pPr algn="ctr">
              <a:lnSpc>
                <a:spcPts val="200"/>
              </a:lnSpc>
              <a:spcBef>
                <a:spcPts val="600"/>
              </a:spcBef>
              <a:defRPr/>
            </a:pPr>
            <a:r>
              <a:rPr lang="it-IT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(% voto 8-10)</a:t>
            </a:r>
            <a:r>
              <a:rPr lang="it-IT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39" name="CasellaDiTesto 38"/>
          <p:cNvSpPr txBox="1"/>
          <p:nvPr/>
        </p:nvSpPr>
        <p:spPr bwMode="auto">
          <a:xfrm>
            <a:off x="1765350" y="2325818"/>
            <a:ext cx="1584326" cy="5539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ts val="1400"/>
              </a:lnSpc>
              <a:spcBef>
                <a:spcPts val="600"/>
              </a:spcBef>
              <a:defRPr/>
            </a:pPr>
            <a:r>
              <a:rPr lang="it-IT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mediamente  soddisfatti </a:t>
            </a:r>
          </a:p>
          <a:p>
            <a:pPr algn="ctr">
              <a:lnSpc>
                <a:spcPts val="200"/>
              </a:lnSpc>
              <a:spcBef>
                <a:spcPts val="600"/>
              </a:spcBef>
              <a:defRPr/>
            </a:pPr>
            <a:r>
              <a:rPr lang="it-IT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(% voto 6-7)</a:t>
            </a:r>
            <a:r>
              <a:rPr lang="it-IT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5" name="Rettangolo arrotondato 14"/>
          <p:cNvSpPr/>
          <p:nvPr/>
        </p:nvSpPr>
        <p:spPr>
          <a:xfrm>
            <a:off x="3312000" y="6539477"/>
            <a:ext cx="2520000" cy="26064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txBody>
          <a:bodyPr wrap="square" lIns="0" tIns="0" rIns="0" bIns="0" anchor="ctr">
            <a:noAutofit/>
          </a:bodyPr>
          <a:lstStyle/>
          <a:p>
            <a:pPr lvl="0" algn="ctr"/>
            <a:r>
              <a:rPr lang="it-IT" sz="1100" i="1" kern="0" dirty="0">
                <a:solidFill>
                  <a:prstClr val="black"/>
                </a:solidFill>
              </a:rPr>
              <a:t>Base = </a:t>
            </a:r>
            <a:r>
              <a:rPr lang="it-IT" sz="1100" i="1" kern="0" dirty="0" smtClean="0">
                <a:solidFill>
                  <a:prstClr val="black"/>
                </a:solidFill>
              </a:rPr>
              <a:t>HANNO RICEVUTO UN INTERVENTO</a:t>
            </a:r>
            <a:endParaRPr lang="it-IT" sz="1100" i="1" kern="0" dirty="0">
              <a:solidFill>
                <a:prstClr val="black"/>
              </a:solidFill>
            </a:endParaRPr>
          </a:p>
        </p:txBody>
      </p:sp>
      <p:sp>
        <p:nvSpPr>
          <p:cNvPr id="16" name="Rettangolo arrotondato 15"/>
          <p:cNvSpPr/>
          <p:nvPr/>
        </p:nvSpPr>
        <p:spPr>
          <a:xfrm>
            <a:off x="5256000" y="2636912"/>
            <a:ext cx="2844000" cy="1080120"/>
          </a:xfrm>
          <a:prstGeom prst="roundRect">
            <a:avLst/>
          </a:prstGeom>
          <a:ln>
            <a:solidFill>
              <a:srgbClr val="002060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36000" tIns="36000" rIns="36000" bIns="36000" rtlCol="0" anchor="ctr"/>
          <a:lstStyle/>
          <a:p>
            <a:pPr lvl="0" algn="ctr">
              <a:defRPr/>
            </a:pPr>
            <a:r>
              <a:rPr lang="it-IT" sz="1600" dirty="0" smtClean="0">
                <a:solidFill>
                  <a:srgbClr val="003366"/>
                </a:solidFill>
                <a:ea typeface="Verdana" pitchFamily="34" charset="0"/>
                <a:cs typeface="Verdana" pitchFamily="34" charset="0"/>
              </a:rPr>
              <a:t>Il</a:t>
            </a:r>
            <a:r>
              <a:rPr lang="it-IT" sz="1600" dirty="0" smtClean="0">
                <a:solidFill>
                  <a:srgbClr val="003366"/>
                </a:solidFill>
              </a:rPr>
              <a:t> </a:t>
            </a:r>
            <a:r>
              <a:rPr lang="it-IT" sz="1600" b="1" dirty="0" smtClean="0">
                <a:solidFill>
                  <a:srgbClr val="003366"/>
                </a:solidFill>
              </a:rPr>
              <a:t>95,5%</a:t>
            </a:r>
            <a:r>
              <a:rPr lang="it-IT" sz="1600" dirty="0" smtClean="0">
                <a:solidFill>
                  <a:srgbClr val="003366"/>
                </a:solidFill>
              </a:rPr>
              <a:t> del campione </a:t>
            </a:r>
          </a:p>
          <a:p>
            <a:pPr lvl="0" algn="ctr">
              <a:defRPr/>
            </a:pPr>
            <a:r>
              <a:rPr lang="it-IT" sz="1600" dirty="0" smtClean="0">
                <a:solidFill>
                  <a:srgbClr val="003366"/>
                </a:solidFill>
              </a:rPr>
              <a:t>è riuscito a risolvere il problema </a:t>
            </a:r>
          </a:p>
          <a:p>
            <a:pPr lvl="0" algn="ctr">
              <a:defRPr/>
            </a:pPr>
            <a:r>
              <a:rPr lang="it-IT" sz="1600" dirty="0" smtClean="0">
                <a:solidFill>
                  <a:srgbClr val="003366"/>
                </a:solidFill>
              </a:rPr>
              <a:t>tramite l’intervento tecnico</a:t>
            </a:r>
          </a:p>
          <a:p>
            <a:pPr lvl="0" algn="ctr">
              <a:defRPr/>
            </a:pPr>
            <a:r>
              <a:rPr lang="it-IT" sz="1100" dirty="0" smtClean="0">
                <a:solidFill>
                  <a:srgbClr val="003366"/>
                </a:solidFill>
                <a:ea typeface="Verdana" pitchFamily="34" charset="0"/>
                <a:cs typeface="Verdana" pitchFamily="34" charset="0"/>
              </a:rPr>
              <a:t>[92,5%, 2° SEM. 2015]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252" name="Object 4"/>
          <p:cNvGraphicFramePr>
            <a:graphicFrameLocks noChangeAspect="1"/>
          </p:cNvGraphicFramePr>
          <p:nvPr/>
        </p:nvGraphicFramePr>
        <p:xfrm>
          <a:off x="119063" y="981075"/>
          <a:ext cx="8910637" cy="583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4" name="Grafico" r:id="rId3" imgW="9382230" imgH="6153060" progId="Excel.Chart.8">
                  <p:link updateAutomatic="1"/>
                </p:oleObj>
              </mc:Choice>
              <mc:Fallback>
                <p:oleObj name="Grafico" r:id="rId3" imgW="9382230" imgH="6153060" progId="Excel.Chart.8">
                  <p:link updateAutomatic="1"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063" y="981075"/>
                        <a:ext cx="8910637" cy="583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Intervento tecnico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1278000" y="878400"/>
            <a:ext cx="6588000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“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Considerando complessivamente l’intervento tecnico ricevuto, che voto dà ad Acquedotto del Fiora?” </a:t>
            </a:r>
          </a:p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[scala 1-10, 1=pessimo e 10=ottimo]</a:t>
            </a:r>
            <a:endParaRPr lang="it-IT" sz="12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it-IT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Rettangolo arrotondato 5"/>
          <p:cNvSpPr/>
          <p:nvPr/>
        </p:nvSpPr>
        <p:spPr>
          <a:xfrm>
            <a:off x="3312000" y="6539477"/>
            <a:ext cx="2520000" cy="26064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txBody>
          <a:bodyPr wrap="square" lIns="0" tIns="0" rIns="0" bIns="0" anchor="ctr">
            <a:noAutofit/>
          </a:bodyPr>
          <a:lstStyle/>
          <a:p>
            <a:pPr lvl="0" algn="ctr"/>
            <a:r>
              <a:rPr lang="it-IT" sz="1100" i="1" kern="0" dirty="0">
                <a:solidFill>
                  <a:prstClr val="black"/>
                </a:solidFill>
              </a:rPr>
              <a:t>Base = </a:t>
            </a:r>
            <a:r>
              <a:rPr lang="it-IT" sz="1100" i="1" kern="0" dirty="0" smtClean="0">
                <a:solidFill>
                  <a:prstClr val="black"/>
                </a:solidFill>
              </a:rPr>
              <a:t>HANNO RICEVUTO UN INTERVENTO</a:t>
            </a:r>
            <a:endParaRPr lang="it-IT" sz="1100" i="1" kern="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-36512" y="115200"/>
            <a:ext cx="8892000" cy="579600"/>
          </a:xfrm>
        </p:spPr>
        <p:txBody>
          <a:bodyPr/>
          <a:lstStyle/>
          <a:p>
            <a:r>
              <a:rPr lang="it-IT" dirty="0"/>
              <a:t> L</a:t>
            </a:r>
            <a:r>
              <a:rPr lang="it-IT" dirty="0" smtClean="0"/>
              <a:t>a Customer Satisfaction in Acea</a:t>
            </a:r>
            <a:endParaRPr lang="it-IT" dirty="0"/>
          </a:p>
        </p:txBody>
      </p:sp>
      <p:sp>
        <p:nvSpPr>
          <p:cNvPr id="9" name="Rectangle 205"/>
          <p:cNvSpPr>
            <a:spLocks noChangeArrowheads="1"/>
          </p:cNvSpPr>
          <p:nvPr/>
        </p:nvSpPr>
        <p:spPr bwMode="auto">
          <a:xfrm>
            <a:off x="323528" y="980728"/>
            <a:ext cx="8568952" cy="512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just"/>
            <a:endParaRPr lang="it-IT" sz="14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r>
              <a:rPr lang="it-IT" sz="14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Il Gruppo Acea ha fatto della strategia dell’attenzione verso il cliente un processo fondamentale dell’agire d’impresa, sviluppando una politica di ascolto dei propri clienti, attraverso rilevazioni periodiche di Customer </a:t>
            </a:r>
            <a:r>
              <a:rPr lang="it-IT" sz="14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Satisfaction</a:t>
            </a:r>
            <a:r>
              <a:rPr lang="it-IT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r>
              <a:rPr lang="it-IT" sz="14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it-IT" sz="14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spcBef>
                <a:spcPts val="1800"/>
              </a:spcBef>
            </a:pPr>
            <a:r>
              <a:rPr lang="it-IT" sz="1400" dirty="0" smtClean="0">
                <a:solidFill>
                  <a:srgbClr val="000000"/>
                </a:solidFill>
                <a:latin typeface="Verdana"/>
              </a:rPr>
              <a:t>Coerentemente con l’ampliamento dei business, il Gruppo ha esteso le rilevazioni alle Società acquisite sul territorio nazionale. </a:t>
            </a:r>
          </a:p>
          <a:p>
            <a:pPr algn="just"/>
            <a:r>
              <a:rPr lang="it-IT" sz="1400" dirty="0" smtClean="0">
                <a:solidFill>
                  <a:srgbClr val="000000"/>
                </a:solidFill>
                <a:latin typeface="Verdana"/>
              </a:rPr>
              <a:t>Le Società oggetto d’indagine in Italia per l</a:t>
            </a:r>
            <a:r>
              <a:rPr lang="it-IT" sz="1400" i="1" dirty="0" smtClean="0">
                <a:solidFill>
                  <a:srgbClr val="000000"/>
                </a:solidFill>
                <a:latin typeface="Verdana"/>
              </a:rPr>
              <a:t>’Area Idrico </a:t>
            </a:r>
            <a:r>
              <a:rPr lang="it-IT" sz="1400" dirty="0" smtClean="0">
                <a:solidFill>
                  <a:srgbClr val="000000"/>
                </a:solidFill>
                <a:latin typeface="Verdana"/>
              </a:rPr>
              <a:t>sono: </a:t>
            </a:r>
            <a:r>
              <a:rPr lang="it-IT" sz="1400" b="1" dirty="0" err="1" smtClean="0">
                <a:solidFill>
                  <a:srgbClr val="4F81BD"/>
                </a:solidFill>
                <a:latin typeface="Verdana"/>
              </a:rPr>
              <a:t>Ato</a:t>
            </a:r>
            <a:r>
              <a:rPr lang="it-IT" sz="1400" b="1" dirty="0" smtClean="0">
                <a:solidFill>
                  <a:srgbClr val="4F81BD"/>
                </a:solidFill>
                <a:latin typeface="Verdana"/>
              </a:rPr>
              <a:t> 2 Roma </a:t>
            </a:r>
            <a:r>
              <a:rPr lang="it-IT" sz="1400" dirty="0" smtClean="0">
                <a:solidFill>
                  <a:srgbClr val="000000"/>
                </a:solidFill>
                <a:latin typeface="Verdana"/>
              </a:rPr>
              <a:t>e i Comuni acquisiti nella </a:t>
            </a:r>
            <a:r>
              <a:rPr lang="it-IT" sz="1400" b="1" dirty="0" smtClean="0">
                <a:solidFill>
                  <a:srgbClr val="4F81BD"/>
                </a:solidFill>
                <a:latin typeface="Verdana"/>
              </a:rPr>
              <a:t>Provincia di Roma</a:t>
            </a:r>
            <a:r>
              <a:rPr lang="it-IT" sz="1400" dirty="0" smtClean="0">
                <a:solidFill>
                  <a:srgbClr val="000000"/>
                </a:solidFill>
                <a:latin typeface="Verdana"/>
              </a:rPr>
              <a:t>,</a:t>
            </a:r>
            <a:r>
              <a:rPr lang="it-IT" sz="1400" b="1" dirty="0" smtClean="0">
                <a:solidFill>
                  <a:srgbClr val="000000"/>
                </a:solidFill>
                <a:latin typeface="Verdana"/>
              </a:rPr>
              <a:t> </a:t>
            </a:r>
            <a:r>
              <a:rPr lang="it-IT" sz="1400" b="1" dirty="0" err="1" smtClean="0">
                <a:solidFill>
                  <a:srgbClr val="4F81BD"/>
                </a:solidFill>
                <a:latin typeface="Verdana"/>
              </a:rPr>
              <a:t>Ato</a:t>
            </a:r>
            <a:r>
              <a:rPr lang="it-IT" sz="1400" b="1" dirty="0" smtClean="0">
                <a:solidFill>
                  <a:srgbClr val="4F81BD"/>
                </a:solidFill>
                <a:latin typeface="Verdana"/>
              </a:rPr>
              <a:t> 5</a:t>
            </a:r>
            <a:r>
              <a:rPr lang="it-IT" sz="1400" dirty="0" smtClean="0">
                <a:solidFill>
                  <a:srgbClr val="000000"/>
                </a:solidFill>
                <a:latin typeface="Verdana"/>
              </a:rPr>
              <a:t>,</a:t>
            </a:r>
            <a:r>
              <a:rPr lang="it-IT" sz="1400" b="1" dirty="0" smtClean="0">
                <a:solidFill>
                  <a:srgbClr val="000000"/>
                </a:solidFill>
                <a:latin typeface="Verdana"/>
              </a:rPr>
              <a:t> </a:t>
            </a:r>
            <a:r>
              <a:rPr lang="it-IT" sz="1400" b="1" dirty="0" err="1" smtClean="0">
                <a:solidFill>
                  <a:srgbClr val="4F81BD"/>
                </a:solidFill>
                <a:latin typeface="Verdana"/>
              </a:rPr>
              <a:t>Gori</a:t>
            </a:r>
            <a:r>
              <a:rPr lang="it-IT" sz="1400" dirty="0" smtClean="0">
                <a:solidFill>
                  <a:srgbClr val="000000"/>
                </a:solidFill>
                <a:latin typeface="Verdana"/>
              </a:rPr>
              <a:t>,</a:t>
            </a:r>
            <a:r>
              <a:rPr lang="it-IT" sz="1400" b="1" dirty="0" smtClean="0">
                <a:solidFill>
                  <a:srgbClr val="000000"/>
                </a:solidFill>
                <a:latin typeface="Verdana"/>
              </a:rPr>
              <a:t> </a:t>
            </a:r>
            <a:r>
              <a:rPr lang="it-IT" sz="1400" b="1" dirty="0" smtClean="0">
                <a:solidFill>
                  <a:srgbClr val="4F81BD"/>
                </a:solidFill>
                <a:latin typeface="Verdana"/>
              </a:rPr>
              <a:t>Umbra Acque</a:t>
            </a:r>
            <a:r>
              <a:rPr lang="it-IT" sz="1400" dirty="0" smtClean="0">
                <a:solidFill>
                  <a:srgbClr val="000000"/>
                </a:solidFill>
                <a:latin typeface="Verdana"/>
              </a:rPr>
              <a:t>,</a:t>
            </a:r>
            <a:r>
              <a:rPr lang="it-IT" sz="1400" b="1" dirty="0" smtClean="0">
                <a:solidFill>
                  <a:srgbClr val="000000"/>
                </a:solidFill>
                <a:latin typeface="Verdana"/>
              </a:rPr>
              <a:t> </a:t>
            </a:r>
            <a:r>
              <a:rPr lang="it-IT" sz="1400" b="1" dirty="0" smtClean="0">
                <a:solidFill>
                  <a:srgbClr val="4F81BD"/>
                </a:solidFill>
                <a:latin typeface="Verdana"/>
              </a:rPr>
              <a:t>Acquedotto del Fiora</a:t>
            </a:r>
            <a:r>
              <a:rPr lang="it-IT" sz="1400" dirty="0" smtClean="0">
                <a:solidFill>
                  <a:srgbClr val="000000"/>
                </a:solidFill>
                <a:latin typeface="Verdana"/>
              </a:rPr>
              <a:t>,</a:t>
            </a:r>
            <a:r>
              <a:rPr lang="it-IT" sz="1400" b="1" dirty="0" smtClean="0">
                <a:solidFill>
                  <a:srgbClr val="000000"/>
                </a:solidFill>
                <a:latin typeface="Verdana"/>
              </a:rPr>
              <a:t> </a:t>
            </a:r>
            <a:r>
              <a:rPr lang="it-IT" sz="1400" b="1" dirty="0" smtClean="0">
                <a:solidFill>
                  <a:srgbClr val="4F81BD"/>
                </a:solidFill>
                <a:latin typeface="Verdana"/>
              </a:rPr>
              <a:t>Acque</a:t>
            </a:r>
            <a:r>
              <a:rPr lang="it-IT" sz="1400" dirty="0" smtClean="0">
                <a:solidFill>
                  <a:srgbClr val="000000"/>
                </a:solidFill>
                <a:latin typeface="Verdana"/>
              </a:rPr>
              <a:t>,</a:t>
            </a:r>
            <a:r>
              <a:rPr lang="it-IT" sz="1400" b="1" dirty="0" smtClean="0">
                <a:solidFill>
                  <a:srgbClr val="000000"/>
                </a:solidFill>
                <a:latin typeface="Verdana"/>
              </a:rPr>
              <a:t> </a:t>
            </a:r>
            <a:r>
              <a:rPr lang="it-IT" sz="1400" b="1" dirty="0" err="1" smtClean="0">
                <a:solidFill>
                  <a:srgbClr val="4F81BD"/>
                </a:solidFill>
                <a:latin typeface="Verdana"/>
              </a:rPr>
              <a:t>Publiacqua</a:t>
            </a:r>
            <a:r>
              <a:rPr lang="it-IT" sz="1400" dirty="0" smtClean="0">
                <a:solidFill>
                  <a:srgbClr val="000000"/>
                </a:solidFill>
                <a:latin typeface="Verdana"/>
              </a:rPr>
              <a:t>, </a:t>
            </a:r>
            <a:r>
              <a:rPr lang="it-IT" sz="1400" b="1" dirty="0" smtClean="0">
                <a:solidFill>
                  <a:srgbClr val="4F81BD"/>
                </a:solidFill>
                <a:latin typeface="Verdana"/>
              </a:rPr>
              <a:t>Crea Gestioni</a:t>
            </a:r>
            <a:r>
              <a:rPr lang="it-IT" sz="1400" dirty="0" smtClean="0">
                <a:solidFill>
                  <a:srgbClr val="000000"/>
                </a:solidFill>
                <a:latin typeface="Verdana"/>
              </a:rPr>
              <a:t> e</a:t>
            </a:r>
            <a:r>
              <a:rPr lang="it-IT" sz="1400" b="1" dirty="0" smtClean="0">
                <a:solidFill>
                  <a:srgbClr val="000000"/>
                </a:solidFill>
                <a:latin typeface="Verdana"/>
              </a:rPr>
              <a:t> </a:t>
            </a:r>
            <a:r>
              <a:rPr lang="it-IT" sz="1400" b="1" dirty="0" err="1" smtClean="0">
                <a:solidFill>
                  <a:srgbClr val="4F81BD"/>
                </a:solidFill>
                <a:latin typeface="Verdana"/>
              </a:rPr>
              <a:t>Sogea</a:t>
            </a:r>
            <a:r>
              <a:rPr lang="it-IT" sz="1400" dirty="0" smtClean="0">
                <a:solidFill>
                  <a:srgbClr val="000000"/>
                </a:solidFill>
                <a:latin typeface="Verdana"/>
              </a:rPr>
              <a:t>,</a:t>
            </a:r>
            <a:r>
              <a:rPr lang="it-IT" sz="1400" b="1" dirty="0" smtClean="0">
                <a:solidFill>
                  <a:srgbClr val="000000"/>
                </a:solidFill>
                <a:latin typeface="Verdana"/>
              </a:rPr>
              <a:t> </a:t>
            </a:r>
            <a:r>
              <a:rPr lang="it-IT" sz="1400" dirty="0" smtClean="0">
                <a:solidFill>
                  <a:srgbClr val="000000"/>
                </a:solidFill>
                <a:latin typeface="Verdana"/>
              </a:rPr>
              <a:t>mentre per l’</a:t>
            </a:r>
            <a:r>
              <a:rPr lang="it-IT" sz="1400" i="1" dirty="0" smtClean="0">
                <a:solidFill>
                  <a:srgbClr val="000000"/>
                </a:solidFill>
                <a:latin typeface="Verdana"/>
              </a:rPr>
              <a:t>Area Energia</a:t>
            </a:r>
            <a:r>
              <a:rPr lang="it-IT" sz="1400" dirty="0" smtClean="0">
                <a:solidFill>
                  <a:srgbClr val="000000"/>
                </a:solidFill>
                <a:latin typeface="Verdana"/>
              </a:rPr>
              <a:t>:</a:t>
            </a:r>
            <a:r>
              <a:rPr lang="it-IT" sz="1400" b="1" i="1" dirty="0" smtClean="0">
                <a:solidFill>
                  <a:srgbClr val="000000"/>
                </a:solidFill>
                <a:latin typeface="Verdana"/>
              </a:rPr>
              <a:t> </a:t>
            </a:r>
            <a:r>
              <a:rPr lang="it-IT" sz="1400" b="1" dirty="0" err="1" smtClean="0">
                <a:solidFill>
                  <a:srgbClr val="4F81BD"/>
                </a:solidFill>
                <a:latin typeface="Verdana"/>
              </a:rPr>
              <a:t>Acea</a:t>
            </a:r>
            <a:r>
              <a:rPr lang="it-IT" sz="1400" b="1" dirty="0" smtClean="0">
                <a:solidFill>
                  <a:srgbClr val="4F81BD"/>
                </a:solidFill>
                <a:latin typeface="Verdana"/>
              </a:rPr>
              <a:t> Energia</a:t>
            </a:r>
            <a:r>
              <a:rPr lang="it-IT" sz="1400" dirty="0" smtClean="0">
                <a:solidFill>
                  <a:srgbClr val="000000"/>
                </a:solidFill>
                <a:latin typeface="Verdana"/>
              </a:rPr>
              <a:t>,</a:t>
            </a:r>
            <a:r>
              <a:rPr lang="it-IT" sz="1400" b="1" dirty="0" smtClean="0">
                <a:solidFill>
                  <a:srgbClr val="000000"/>
                </a:solidFill>
                <a:latin typeface="Verdana"/>
              </a:rPr>
              <a:t> </a:t>
            </a:r>
            <a:r>
              <a:rPr lang="it-IT" sz="1400" b="1" dirty="0" err="1" smtClean="0">
                <a:solidFill>
                  <a:srgbClr val="4F81BD"/>
                </a:solidFill>
                <a:latin typeface="Verdana"/>
              </a:rPr>
              <a:t>Acea</a:t>
            </a:r>
            <a:r>
              <a:rPr lang="it-IT" sz="1400" b="1" dirty="0" smtClean="0">
                <a:solidFill>
                  <a:srgbClr val="4F81BD"/>
                </a:solidFill>
                <a:latin typeface="Verdana"/>
              </a:rPr>
              <a:t> Distribuzione </a:t>
            </a:r>
            <a:r>
              <a:rPr lang="it-IT" sz="1400" dirty="0" smtClean="0">
                <a:solidFill>
                  <a:srgbClr val="000000"/>
                </a:solidFill>
                <a:latin typeface="Verdana"/>
              </a:rPr>
              <a:t>e</a:t>
            </a:r>
            <a:r>
              <a:rPr lang="it-IT" sz="1400" b="1" dirty="0" smtClean="0">
                <a:solidFill>
                  <a:srgbClr val="000000"/>
                </a:solidFill>
                <a:latin typeface="Verdana"/>
              </a:rPr>
              <a:t> </a:t>
            </a:r>
            <a:r>
              <a:rPr lang="it-IT" sz="1400" b="1" dirty="0" smtClean="0">
                <a:solidFill>
                  <a:srgbClr val="4F81BD"/>
                </a:solidFill>
                <a:latin typeface="Verdana"/>
              </a:rPr>
              <a:t>Illuminazione</a:t>
            </a:r>
            <a:r>
              <a:rPr lang="it-IT" sz="1400" b="1" dirty="0" smtClean="0">
                <a:solidFill>
                  <a:srgbClr val="FF9900"/>
                </a:solidFill>
                <a:latin typeface="Verdana"/>
              </a:rPr>
              <a:t> </a:t>
            </a:r>
            <a:r>
              <a:rPr lang="it-IT" sz="1400" b="1" dirty="0" smtClean="0">
                <a:solidFill>
                  <a:srgbClr val="4F81BD"/>
                </a:solidFill>
                <a:latin typeface="Verdana"/>
              </a:rPr>
              <a:t>Pubblica</a:t>
            </a:r>
            <a:r>
              <a:rPr lang="it-IT" sz="1400" b="1" dirty="0" smtClean="0">
                <a:solidFill>
                  <a:srgbClr val="FF9900"/>
                </a:solidFill>
                <a:latin typeface="Verdana"/>
              </a:rPr>
              <a:t> </a:t>
            </a:r>
            <a:r>
              <a:rPr lang="it-IT" sz="1400" dirty="0" smtClean="0">
                <a:solidFill>
                  <a:srgbClr val="000000"/>
                </a:solidFill>
                <a:latin typeface="Verdana"/>
              </a:rPr>
              <a:t>(Roma).</a:t>
            </a:r>
            <a:endParaRPr lang="it-IT" sz="1400" b="1" dirty="0" smtClean="0">
              <a:solidFill>
                <a:srgbClr val="4F81BD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spcBef>
                <a:spcPts val="1800"/>
              </a:spcBef>
              <a:buClr>
                <a:srgbClr val="C0504D">
                  <a:lumMod val="60000"/>
                  <a:lumOff val="40000"/>
                </a:srgbClr>
              </a:buClr>
              <a:defRPr/>
            </a:pPr>
            <a:r>
              <a:rPr lang="it-IT" sz="14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Per il biennio 2015-2016, la Società </a:t>
            </a:r>
            <a:r>
              <a:rPr lang="it-IT" sz="1400" b="1" dirty="0" smtClean="0">
                <a:solidFill>
                  <a:srgbClr val="4F81B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Pragma Srl </a:t>
            </a:r>
            <a:r>
              <a:rPr lang="it-IT" sz="14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si occuperà della impostazione tecnica della ricerca, della raccolta dati e dell’analisi dei risultati: ogni annualità prevede circa 40.000 interviste su territorio nazionale -  con cadenza semestrale.</a:t>
            </a:r>
          </a:p>
          <a:p>
            <a:pPr algn="just">
              <a:spcBef>
                <a:spcPts val="1800"/>
              </a:spcBef>
              <a:buClr>
                <a:srgbClr val="C0504D">
                  <a:lumMod val="60000"/>
                  <a:lumOff val="40000"/>
                </a:srgbClr>
              </a:buClr>
              <a:defRPr/>
            </a:pPr>
            <a:r>
              <a:rPr lang="it-IT" sz="1400" dirty="0" smtClean="0">
                <a:solidFill>
                  <a:srgbClr val="000000"/>
                </a:solidFill>
                <a:latin typeface="Verdana"/>
              </a:rPr>
              <a:t>L’attività di coordinamento all’interno di ACEA è svolta da ACEA Affari Istituzionali ed è diretta da </a:t>
            </a:r>
            <a:r>
              <a:rPr lang="it-IT" sz="1400" i="1" dirty="0" smtClean="0">
                <a:solidFill>
                  <a:srgbClr val="000000"/>
                </a:solidFill>
                <a:latin typeface="Verdana"/>
              </a:rPr>
              <a:t>Pietro </a:t>
            </a:r>
            <a:r>
              <a:rPr lang="it-IT" sz="1400" i="1" dirty="0" err="1" smtClean="0">
                <a:solidFill>
                  <a:srgbClr val="000000"/>
                </a:solidFill>
                <a:latin typeface="Verdana"/>
              </a:rPr>
              <a:t>Giannotti</a:t>
            </a:r>
            <a:r>
              <a:rPr lang="it-IT" sz="1400" i="1" dirty="0" smtClean="0">
                <a:solidFill>
                  <a:srgbClr val="000000"/>
                </a:solidFill>
                <a:latin typeface="Verdana"/>
              </a:rPr>
              <a:t> </a:t>
            </a:r>
            <a:r>
              <a:rPr lang="it-IT" sz="1400" dirty="0" smtClean="0">
                <a:solidFill>
                  <a:srgbClr val="000000"/>
                </a:solidFill>
                <a:latin typeface="Verdana"/>
              </a:rPr>
              <a:t>e da </a:t>
            </a:r>
            <a:r>
              <a:rPr lang="it-IT" sz="1400" i="1" dirty="0" smtClean="0">
                <a:solidFill>
                  <a:srgbClr val="000000"/>
                </a:solidFill>
                <a:latin typeface="Verdana"/>
              </a:rPr>
              <a:t>Valentina Muffatto</a:t>
            </a:r>
            <a:r>
              <a:rPr lang="it-IT" sz="1400" dirty="0" smtClean="0">
                <a:solidFill>
                  <a:srgbClr val="000000"/>
                </a:solidFill>
                <a:latin typeface="Verdana"/>
              </a:rPr>
              <a:t>, in costante collaborazione con le Società interessate. </a:t>
            </a:r>
          </a:p>
          <a:p>
            <a:pPr algn="just">
              <a:spcBef>
                <a:spcPts val="1800"/>
              </a:spcBef>
              <a:buClr>
                <a:srgbClr val="C0504D">
                  <a:lumMod val="60000"/>
                  <a:lumOff val="40000"/>
                </a:srgbClr>
              </a:buClr>
              <a:defRPr/>
            </a:pPr>
            <a:r>
              <a:rPr lang="it-IT" sz="14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Il </a:t>
            </a:r>
            <a:r>
              <a:rPr lang="it-IT" sz="14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presente documento restituisce </a:t>
            </a:r>
            <a:r>
              <a:rPr lang="it-IT" sz="14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 </a:t>
            </a:r>
            <a:r>
              <a:rPr lang="it-IT" sz="14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risultati dell’indagine di </a:t>
            </a:r>
            <a:r>
              <a:rPr lang="it-IT" sz="1400" b="1" dirty="0">
                <a:solidFill>
                  <a:srgbClr val="4F81B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Customer Satisfaction </a:t>
            </a:r>
            <a:r>
              <a:rPr lang="it-IT" sz="1400" b="1" dirty="0" smtClean="0">
                <a:solidFill>
                  <a:srgbClr val="4F81B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rispetto al </a:t>
            </a:r>
            <a:r>
              <a:rPr lang="it-IT" sz="1400" b="1" dirty="0">
                <a:solidFill>
                  <a:srgbClr val="4F81B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servizio offerto dalla Società </a:t>
            </a:r>
            <a:r>
              <a:rPr lang="it-IT" sz="1400" b="1" dirty="0" smtClean="0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ACQUEDOTTO DEL FIORA SpA </a:t>
            </a:r>
            <a:r>
              <a:rPr lang="it-IT" sz="1400" b="1" dirty="0" smtClean="0">
                <a:solidFill>
                  <a:srgbClr val="4F81B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nel primo </a:t>
            </a:r>
            <a:r>
              <a:rPr lang="it-IT" sz="1400" b="1" dirty="0">
                <a:solidFill>
                  <a:srgbClr val="4F81B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semestre del </a:t>
            </a:r>
            <a:r>
              <a:rPr lang="it-IT" sz="1400" b="1" dirty="0" smtClean="0">
                <a:solidFill>
                  <a:srgbClr val="4F81B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2016</a:t>
            </a:r>
            <a:r>
              <a:rPr lang="it-IT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r>
              <a:rPr lang="it-IT" sz="14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it-IT" sz="14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spcBef>
                <a:spcPts val="1200"/>
              </a:spcBef>
              <a:buClr>
                <a:srgbClr val="C0504D">
                  <a:lumMod val="60000"/>
                  <a:lumOff val="40000"/>
                </a:srgbClr>
              </a:buClr>
              <a:defRPr/>
            </a:pPr>
            <a:endParaRPr lang="it-IT" sz="1400" dirty="0" smtClean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742950" lvl="1" indent="-285750" algn="just">
              <a:spcBef>
                <a:spcPct val="50000"/>
              </a:spcBef>
              <a:buClr>
                <a:srgbClr val="1F497D">
                  <a:lumMod val="60000"/>
                  <a:lumOff val="40000"/>
                </a:srgbClr>
              </a:buClr>
            </a:pPr>
            <a:endParaRPr lang="it-IT" sz="14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277" name="Object 5"/>
          <p:cNvGraphicFramePr>
            <a:graphicFrameLocks noChangeAspect="1"/>
          </p:cNvGraphicFramePr>
          <p:nvPr/>
        </p:nvGraphicFramePr>
        <p:xfrm>
          <a:off x="-1127783" y="1546225"/>
          <a:ext cx="8442325" cy="553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79" name="Grafico" r:id="rId3" imgW="9382230" imgH="6153060" progId="Excel.Chart.8">
                  <p:link updateAutomatic="1"/>
                </p:oleObj>
              </mc:Choice>
              <mc:Fallback>
                <p:oleObj name="Grafico" r:id="rId3" imgW="9382230" imgH="6153060" progId="Excel.Chart.8">
                  <p:link updateAutomatic="1"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127783" y="1546225"/>
                        <a:ext cx="8442325" cy="553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Indicatori di performance</a:t>
            </a:r>
            <a:endParaRPr lang="it-IT" dirty="0"/>
          </a:p>
        </p:txBody>
      </p:sp>
      <p:sp>
        <p:nvSpPr>
          <p:cNvPr id="24" name="CasellaDiTesto 23"/>
          <p:cNvSpPr txBox="1"/>
          <p:nvPr/>
        </p:nvSpPr>
        <p:spPr>
          <a:xfrm>
            <a:off x="5706447" y="1948190"/>
            <a:ext cx="32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cap="all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IMPORTANZA </a:t>
            </a:r>
            <a:r>
              <a:rPr lang="it-IT" sz="1200" cap="all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(% </a:t>
            </a:r>
            <a:r>
              <a:rPr lang="it-IT" sz="1200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di citazione</a:t>
            </a:r>
            <a:r>
              <a:rPr lang="it-IT" sz="1200" cap="all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)</a:t>
            </a:r>
          </a:p>
        </p:txBody>
      </p:sp>
      <p:sp>
        <p:nvSpPr>
          <p:cNvPr id="28" name="CasellaDiTesto 27"/>
          <p:cNvSpPr txBox="1"/>
          <p:nvPr/>
        </p:nvSpPr>
        <p:spPr>
          <a:xfrm>
            <a:off x="1439832" y="1948190"/>
            <a:ext cx="32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cap="all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Soddisfatti </a:t>
            </a:r>
            <a:r>
              <a:rPr lang="it-IT" sz="1200" cap="all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(% </a:t>
            </a:r>
            <a:r>
              <a:rPr lang="it-IT" sz="1200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voto 6-10)</a:t>
            </a:r>
            <a:endParaRPr lang="it-IT" sz="1200" cap="all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29" name="CasellaDiTesto 28"/>
          <p:cNvSpPr txBox="1"/>
          <p:nvPr/>
        </p:nvSpPr>
        <p:spPr>
          <a:xfrm>
            <a:off x="899592" y="980728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“</a:t>
            </a:r>
            <a:r>
              <a:rPr lang="it-IT" sz="1200" dirty="0">
                <a:solidFill>
                  <a:schemeClr val="bg1">
                    <a:lumMod val="50000"/>
                  </a:schemeClr>
                </a:solidFill>
              </a:rPr>
              <a:t>Per ognuno degli aspetti, quanto è stato soddisfatto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?” </a:t>
            </a:r>
            <a:endParaRPr lang="it-IT" sz="1200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it-IT" sz="1200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[scala 1-10, 1=pessimo e 10=ottimo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]</a:t>
            </a:r>
            <a:endParaRPr lang="it-IT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CasellaDiTesto 29"/>
          <p:cNvSpPr txBox="1"/>
          <p:nvPr/>
        </p:nvSpPr>
        <p:spPr>
          <a:xfrm>
            <a:off x="5472495" y="980728"/>
            <a:ext cx="3707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“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Quali dei seguenti aspetti sono i più importanti?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”</a:t>
            </a:r>
            <a:endParaRPr lang="it-IT" sz="1200" dirty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(max 2 risposte)</a:t>
            </a:r>
            <a:endParaRPr lang="it-IT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1" name="CasellaDiTesto 30"/>
          <p:cNvSpPr txBox="1">
            <a:spLocks noChangeArrowheads="1"/>
          </p:cNvSpPr>
          <p:nvPr/>
        </p:nvSpPr>
        <p:spPr bwMode="auto">
          <a:xfrm>
            <a:off x="4643070" y="1969991"/>
            <a:ext cx="1044032" cy="233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1100"/>
              </a:lnSpc>
              <a:spcBef>
                <a:spcPts val="600"/>
              </a:spcBef>
              <a:defRPr/>
            </a:pPr>
            <a:r>
              <a:rPr lang="it-IT" sz="900" dirty="0">
                <a:solidFill>
                  <a:srgbClr val="002060"/>
                </a:solidFill>
                <a:ea typeface="Verdana" pitchFamily="34" charset="0"/>
                <a:cs typeface="Verdana" pitchFamily="34" charset="0"/>
              </a:rPr>
              <a:t>VOTO MEDIO</a:t>
            </a:r>
            <a:endParaRPr lang="it-IT" sz="900" i="1" dirty="0">
              <a:solidFill>
                <a:srgbClr val="002060"/>
              </a:solidFill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32" name="Connettore 1 31"/>
          <p:cNvCxnSpPr/>
          <p:nvPr/>
        </p:nvCxnSpPr>
        <p:spPr>
          <a:xfrm>
            <a:off x="5598332" y="1052736"/>
            <a:ext cx="0" cy="4752000"/>
          </a:xfrm>
          <a:prstGeom prst="line">
            <a:avLst/>
          </a:prstGeom>
          <a:ln cap="rnd">
            <a:solidFill>
              <a:schemeClr val="bg1">
                <a:lumMod val="75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e 32"/>
          <p:cNvSpPr/>
          <p:nvPr/>
        </p:nvSpPr>
        <p:spPr>
          <a:xfrm>
            <a:off x="7110447" y="3079234"/>
            <a:ext cx="432000" cy="432000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glow rad="63500">
              <a:srgbClr val="9FB4E4">
                <a:alpha val="40000"/>
              </a:srgbClr>
            </a:glow>
          </a:effectLst>
        </p:spPr>
        <p:txBody>
          <a:bodyPr wrap="square" lIns="3600" tIns="3600" rIns="3600" bIns="3600" rtlCol="0" anchor="ctr">
            <a:noAutofit/>
          </a:bodyPr>
          <a:lstStyle/>
          <a:p>
            <a:pPr algn="ctr"/>
            <a:r>
              <a:rPr lang="it-IT" sz="1100" b="1" kern="0" dirty="0" smtClean="0">
                <a:solidFill>
                  <a:prstClr val="white"/>
                </a:solidFill>
              </a:rPr>
              <a:t>21,0</a:t>
            </a:r>
            <a:endParaRPr lang="it-IT" sz="1100" b="1" kern="0" dirty="0">
              <a:solidFill>
                <a:prstClr val="white"/>
              </a:solidFill>
            </a:endParaRPr>
          </a:p>
        </p:txBody>
      </p:sp>
      <p:sp>
        <p:nvSpPr>
          <p:cNvPr id="34" name="Ovale 33"/>
          <p:cNvSpPr/>
          <p:nvPr/>
        </p:nvSpPr>
        <p:spPr>
          <a:xfrm>
            <a:off x="6966447" y="2176638"/>
            <a:ext cx="720000" cy="720000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glow rad="63500">
              <a:srgbClr val="9FB4E4">
                <a:alpha val="40000"/>
              </a:srgbClr>
            </a:glow>
          </a:effectLst>
        </p:spPr>
        <p:txBody>
          <a:bodyPr wrap="square" lIns="3600" tIns="3600" rIns="3600" bIns="3600" rtlCol="0" anchor="ctr">
            <a:noAutofit/>
          </a:bodyPr>
          <a:lstStyle/>
          <a:p>
            <a:pPr algn="ctr"/>
            <a:r>
              <a:rPr lang="it-IT" b="1" kern="0" dirty="0" smtClean="0">
                <a:solidFill>
                  <a:prstClr val="white"/>
                </a:solidFill>
              </a:rPr>
              <a:t>64,0</a:t>
            </a:r>
            <a:endParaRPr lang="it-IT" b="1" kern="0" dirty="0">
              <a:solidFill>
                <a:prstClr val="white"/>
              </a:solidFill>
            </a:endParaRPr>
          </a:p>
        </p:txBody>
      </p:sp>
      <p:sp>
        <p:nvSpPr>
          <p:cNvPr id="35" name="Ovale 34"/>
          <p:cNvSpPr/>
          <p:nvPr/>
        </p:nvSpPr>
        <p:spPr>
          <a:xfrm>
            <a:off x="7020447" y="4720007"/>
            <a:ext cx="612000" cy="612000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glow rad="63500">
              <a:srgbClr val="9FB4E4">
                <a:alpha val="40000"/>
              </a:srgbClr>
            </a:glow>
          </a:effectLst>
        </p:spPr>
        <p:txBody>
          <a:bodyPr wrap="square" lIns="3600" tIns="3600" rIns="3600" bIns="3600" rtlCol="0" anchor="ctr">
            <a:noAutofit/>
          </a:bodyPr>
          <a:lstStyle/>
          <a:p>
            <a:pPr algn="ctr"/>
            <a:r>
              <a:rPr lang="it-IT" sz="1500" b="1" kern="0" dirty="0" smtClean="0">
                <a:solidFill>
                  <a:prstClr val="white"/>
                </a:solidFill>
              </a:rPr>
              <a:t>39,0</a:t>
            </a:r>
            <a:endParaRPr lang="it-IT" sz="1500" b="1" kern="0" dirty="0">
              <a:solidFill>
                <a:prstClr val="white"/>
              </a:solidFill>
            </a:endParaRPr>
          </a:p>
        </p:txBody>
      </p:sp>
      <p:graphicFrame>
        <p:nvGraphicFramePr>
          <p:cNvPr id="37" name="Tabella 36"/>
          <p:cNvGraphicFramePr>
            <a:graphicFrameLocks noGrp="1"/>
          </p:cNvGraphicFramePr>
          <p:nvPr/>
        </p:nvGraphicFramePr>
        <p:xfrm>
          <a:off x="-18292" y="2147292"/>
          <a:ext cx="1980000" cy="3564000"/>
        </p:xfrm>
        <a:graphic>
          <a:graphicData uri="http://schemas.openxmlformats.org/drawingml/2006/table">
            <a:tbl>
              <a:tblPr/>
              <a:tblGrid>
                <a:gridCol w="1980000"/>
              </a:tblGrid>
              <a:tr h="8910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RAPIDITÀ DI INTERVENTO DOPO</a:t>
                      </a:r>
                      <a:r>
                        <a:rPr lang="it-IT" sz="14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LA RICHIESTA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910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RISPETTO ORARI APPUNTAMENTI DA </a:t>
                      </a:r>
                    </a:p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PARTE DEI TECNICI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910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CORTESIA E </a:t>
                      </a:r>
                    </a:p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DISPONIBILITÀ </a:t>
                      </a:r>
                    </a:p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DEI TECNICI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910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COMPRENSIONE DEL PROBLEMA E CAPACITÀ </a:t>
                      </a:r>
                      <a:r>
                        <a:rPr lang="it-IT" sz="14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DI</a:t>
                      </a:r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RISPOSTA/RISOLUZIONE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8" name="Rettangolo arrotondato 37"/>
          <p:cNvSpPr/>
          <p:nvPr/>
        </p:nvSpPr>
        <p:spPr>
          <a:xfrm>
            <a:off x="4949086" y="2308539"/>
            <a:ext cx="432000" cy="252000"/>
          </a:xfrm>
          <a:prstGeom prst="roundRect">
            <a:avLst/>
          </a:prstGeom>
          <a:solidFill>
            <a:srgbClr val="0070C0"/>
          </a:solidFill>
          <a:effectLst>
            <a:glow rad="63500">
              <a:srgbClr val="AEBAD5">
                <a:satMod val="175000"/>
                <a:alpha val="40000"/>
              </a:srgbClr>
            </a:glow>
            <a:softEdge rad="12700"/>
          </a:effectLst>
        </p:spPr>
        <p:txBody>
          <a:bodyPr wrap="square" lIns="3600" tIns="3600" rIns="3600" bIns="3600" rtlCol="0" anchor="ctr">
            <a:noAutofit/>
          </a:bodyPr>
          <a:lstStyle/>
          <a:p>
            <a:pPr algn="ctr"/>
            <a:r>
              <a:rPr lang="it-IT" sz="1400" kern="0" dirty="0" smtClean="0">
                <a:solidFill>
                  <a:prstClr val="white"/>
                </a:solidFill>
              </a:rPr>
              <a:t>8,1</a:t>
            </a:r>
            <a:endParaRPr lang="it-IT" sz="1400" kern="0" dirty="0">
              <a:solidFill>
                <a:prstClr val="white"/>
              </a:solidFill>
            </a:endParaRPr>
          </a:p>
        </p:txBody>
      </p:sp>
      <p:sp>
        <p:nvSpPr>
          <p:cNvPr id="39" name="Rettangolo arrotondato 38"/>
          <p:cNvSpPr/>
          <p:nvPr/>
        </p:nvSpPr>
        <p:spPr>
          <a:xfrm>
            <a:off x="4949086" y="3167250"/>
            <a:ext cx="432000" cy="252000"/>
          </a:xfrm>
          <a:prstGeom prst="roundRect">
            <a:avLst/>
          </a:prstGeom>
          <a:solidFill>
            <a:srgbClr val="0070C0"/>
          </a:solidFill>
          <a:effectLst>
            <a:glow rad="63500">
              <a:srgbClr val="AEBAD5">
                <a:satMod val="175000"/>
                <a:alpha val="40000"/>
              </a:srgbClr>
            </a:glow>
            <a:softEdge rad="12700"/>
          </a:effectLst>
        </p:spPr>
        <p:txBody>
          <a:bodyPr wrap="square" lIns="3600" tIns="3600" rIns="3600" bIns="3600" rtlCol="0" anchor="ctr">
            <a:noAutofit/>
          </a:bodyPr>
          <a:lstStyle/>
          <a:p>
            <a:pPr algn="ctr"/>
            <a:r>
              <a:rPr lang="it-IT" sz="1400" kern="0" dirty="0" smtClean="0">
                <a:solidFill>
                  <a:prstClr val="white"/>
                </a:solidFill>
              </a:rPr>
              <a:t>8,4</a:t>
            </a:r>
            <a:endParaRPr lang="it-IT" sz="1400" kern="0" dirty="0">
              <a:solidFill>
                <a:prstClr val="white"/>
              </a:solidFill>
            </a:endParaRPr>
          </a:p>
        </p:txBody>
      </p:sp>
      <p:sp>
        <p:nvSpPr>
          <p:cNvPr id="40" name="Rettangolo arrotondato 39"/>
          <p:cNvSpPr/>
          <p:nvPr/>
        </p:nvSpPr>
        <p:spPr>
          <a:xfrm>
            <a:off x="4949086" y="4041096"/>
            <a:ext cx="432000" cy="252000"/>
          </a:xfrm>
          <a:prstGeom prst="roundRect">
            <a:avLst/>
          </a:prstGeom>
          <a:solidFill>
            <a:srgbClr val="0070C0"/>
          </a:solidFill>
          <a:effectLst>
            <a:glow rad="63500">
              <a:srgbClr val="AEBAD5">
                <a:satMod val="175000"/>
                <a:alpha val="40000"/>
              </a:srgbClr>
            </a:glow>
            <a:softEdge rad="12700"/>
          </a:effectLst>
        </p:spPr>
        <p:txBody>
          <a:bodyPr wrap="square" lIns="3600" tIns="3600" rIns="3600" bIns="3600" rtlCol="0" anchor="ctr">
            <a:noAutofit/>
          </a:bodyPr>
          <a:lstStyle/>
          <a:p>
            <a:pPr algn="ctr"/>
            <a:r>
              <a:rPr lang="it-IT" sz="1400" kern="0" dirty="0" smtClean="0">
                <a:solidFill>
                  <a:prstClr val="white"/>
                </a:solidFill>
              </a:rPr>
              <a:t>8,5</a:t>
            </a:r>
            <a:endParaRPr lang="it-IT" sz="1400" kern="0" dirty="0">
              <a:solidFill>
                <a:prstClr val="white"/>
              </a:solidFill>
            </a:endParaRPr>
          </a:p>
        </p:txBody>
      </p:sp>
      <p:sp>
        <p:nvSpPr>
          <p:cNvPr id="41" name="Rettangolo arrotondato 40"/>
          <p:cNvSpPr/>
          <p:nvPr/>
        </p:nvSpPr>
        <p:spPr>
          <a:xfrm>
            <a:off x="4949086" y="4891745"/>
            <a:ext cx="432000" cy="252000"/>
          </a:xfrm>
          <a:prstGeom prst="roundRect">
            <a:avLst/>
          </a:prstGeom>
          <a:solidFill>
            <a:srgbClr val="0070C0"/>
          </a:solidFill>
          <a:effectLst>
            <a:glow rad="63500">
              <a:srgbClr val="AEBAD5">
                <a:satMod val="175000"/>
                <a:alpha val="40000"/>
              </a:srgbClr>
            </a:glow>
            <a:softEdge rad="12700"/>
          </a:effectLst>
        </p:spPr>
        <p:txBody>
          <a:bodyPr wrap="square" lIns="3600" tIns="3600" rIns="3600" bIns="3600" rtlCol="0" anchor="ctr">
            <a:noAutofit/>
          </a:bodyPr>
          <a:lstStyle/>
          <a:p>
            <a:pPr algn="ctr"/>
            <a:r>
              <a:rPr lang="it-IT" sz="1400" kern="0" dirty="0" smtClean="0">
                <a:solidFill>
                  <a:prstClr val="white"/>
                </a:solidFill>
              </a:rPr>
              <a:t>8,4</a:t>
            </a:r>
            <a:endParaRPr lang="it-IT" sz="1400" kern="0" dirty="0">
              <a:solidFill>
                <a:prstClr val="white"/>
              </a:solidFill>
            </a:endParaRPr>
          </a:p>
        </p:txBody>
      </p:sp>
      <p:sp>
        <p:nvSpPr>
          <p:cNvPr id="42" name="Ovale 41"/>
          <p:cNvSpPr/>
          <p:nvPr/>
        </p:nvSpPr>
        <p:spPr>
          <a:xfrm>
            <a:off x="7128447" y="3958741"/>
            <a:ext cx="396000" cy="396000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glow rad="63500">
              <a:srgbClr val="9FB4E4">
                <a:alpha val="40000"/>
              </a:srgbClr>
            </a:glow>
          </a:effectLst>
        </p:spPr>
        <p:txBody>
          <a:bodyPr wrap="square" lIns="3600" tIns="3600" rIns="3600" bIns="3600" rtlCol="0" anchor="ctr">
            <a:noAutofit/>
          </a:bodyPr>
          <a:lstStyle/>
          <a:p>
            <a:pPr algn="ctr"/>
            <a:r>
              <a:rPr lang="it-IT" sz="1100" b="1" kern="0" dirty="0" smtClean="0">
                <a:solidFill>
                  <a:prstClr val="white"/>
                </a:solidFill>
              </a:rPr>
              <a:t>18,0</a:t>
            </a:r>
            <a:endParaRPr lang="it-IT" sz="1100" b="1" kern="0" dirty="0">
              <a:solidFill>
                <a:prstClr val="white"/>
              </a:solidFill>
            </a:endParaRPr>
          </a:p>
        </p:txBody>
      </p:sp>
      <p:sp>
        <p:nvSpPr>
          <p:cNvPr id="22" name="Rettangolo arrotondato 21"/>
          <p:cNvSpPr/>
          <p:nvPr/>
        </p:nvSpPr>
        <p:spPr>
          <a:xfrm>
            <a:off x="3312000" y="6539477"/>
            <a:ext cx="2520000" cy="26064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txBody>
          <a:bodyPr wrap="square" lIns="0" tIns="0" rIns="0" bIns="0" anchor="ctr">
            <a:noAutofit/>
          </a:bodyPr>
          <a:lstStyle/>
          <a:p>
            <a:pPr lvl="0" algn="ctr"/>
            <a:r>
              <a:rPr lang="it-IT" sz="1100" i="1" kern="0" dirty="0">
                <a:solidFill>
                  <a:prstClr val="black"/>
                </a:solidFill>
              </a:rPr>
              <a:t>Base = </a:t>
            </a:r>
            <a:r>
              <a:rPr lang="it-IT" sz="1100" i="1" kern="0" dirty="0" smtClean="0">
                <a:solidFill>
                  <a:prstClr val="black"/>
                </a:solidFill>
              </a:rPr>
              <a:t>HANNO RICEVUTO UN INTERVENTO</a:t>
            </a:r>
            <a:endParaRPr lang="it-IT" sz="1100" i="1" kern="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8379" name="Object 11"/>
          <p:cNvGraphicFramePr>
            <a:graphicFrameLocks noChangeAspect="1"/>
          </p:cNvGraphicFramePr>
          <p:nvPr/>
        </p:nvGraphicFramePr>
        <p:xfrm>
          <a:off x="747145" y="4078659"/>
          <a:ext cx="7504112" cy="4916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84" name="Grafico" r:id="rId4" imgW="9382230" imgH="6153060" progId="Excel.Chart.8">
                  <p:link updateAutomatic="1"/>
                </p:oleObj>
              </mc:Choice>
              <mc:Fallback>
                <p:oleObj name="Grafico" r:id="rId4" imgW="9382230" imgH="6153060" progId="Excel.Chart.8">
                  <p:link updateAutomatic="1"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7145" y="4078659"/>
                        <a:ext cx="7504112" cy="4916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Numero Verde Commerciale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503548" y="878400"/>
            <a:ext cx="8136904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“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Considerando complessivamente il servizio ricevuto telefonando al Numero Verde, che voto dà ad Acquedotto del Fiora?” 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[scala 1-10, 1=pessimo e 10=ottimo]</a:t>
            </a:r>
            <a:endParaRPr lang="it-IT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58381" name="Object 13"/>
          <p:cNvGraphicFramePr>
            <a:graphicFrameLocks noChangeAspect="1"/>
          </p:cNvGraphicFramePr>
          <p:nvPr/>
        </p:nvGraphicFramePr>
        <p:xfrm>
          <a:off x="898525" y="1158875"/>
          <a:ext cx="8442325" cy="553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85" name="Grafico" r:id="rId6" imgW="9382230" imgH="6153060" progId="Excel.Chart.8">
                  <p:link updateAutomatic="1"/>
                </p:oleObj>
              </mc:Choice>
              <mc:Fallback>
                <p:oleObj name="Grafico" r:id="rId6" imgW="9382230" imgH="6153060" progId="Excel.Chart.8">
                  <p:link updateAutomatic="1"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8525" y="1158875"/>
                        <a:ext cx="8442325" cy="553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CasellaDiTesto 27"/>
          <p:cNvSpPr txBox="1">
            <a:spLocks noChangeArrowheads="1"/>
          </p:cNvSpPr>
          <p:nvPr/>
        </p:nvSpPr>
        <p:spPr bwMode="auto">
          <a:xfrm>
            <a:off x="3563888" y="3933056"/>
            <a:ext cx="2016224" cy="233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1100"/>
              </a:lnSpc>
              <a:spcBef>
                <a:spcPts val="600"/>
              </a:spcBef>
              <a:defRPr/>
            </a:pPr>
            <a:r>
              <a:rPr lang="it-IT" sz="1050" dirty="0" smtClean="0">
                <a:solidFill>
                  <a:srgbClr val="002060"/>
                </a:solidFill>
                <a:latin typeface="+mj-lt"/>
                <a:ea typeface="Verdana" pitchFamily="34" charset="0"/>
                <a:cs typeface="Verdana" pitchFamily="34" charset="0"/>
              </a:rPr>
              <a:t>VOTO MEDIO</a:t>
            </a:r>
            <a:endParaRPr lang="it-IT" sz="1050" i="1" dirty="0">
              <a:solidFill>
                <a:srgbClr val="002060"/>
              </a:solidFill>
              <a:latin typeface="+mj-lt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39" name="Gruppo 38"/>
          <p:cNvGrpSpPr/>
          <p:nvPr/>
        </p:nvGrpSpPr>
        <p:grpSpPr>
          <a:xfrm>
            <a:off x="6564474" y="5229200"/>
            <a:ext cx="616566" cy="436124"/>
            <a:chOff x="6732320" y="128207"/>
            <a:chExt cx="616566" cy="436124"/>
          </a:xfrm>
        </p:grpSpPr>
        <p:pic>
          <p:nvPicPr>
            <p:cNvPr id="40" name="Immagine 39" descr="graph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743078" y="137108"/>
              <a:ext cx="605808" cy="427223"/>
            </a:xfrm>
            <a:prstGeom prst="rect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</p:pic>
        <p:sp>
          <p:nvSpPr>
            <p:cNvPr id="41" name="CasellaDiTesto 40"/>
            <p:cNvSpPr txBox="1"/>
            <p:nvPr/>
          </p:nvSpPr>
          <p:spPr bwMode="auto">
            <a:xfrm>
              <a:off x="6732320" y="128207"/>
              <a:ext cx="612000" cy="196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rtlCol="0">
              <a:spAutoFit/>
            </a:bodyPr>
            <a:lstStyle/>
            <a:p>
              <a:pPr defTabSz="384175">
                <a:lnSpc>
                  <a:spcPts val="800"/>
                </a:lnSpc>
                <a:buClr>
                  <a:srgbClr val="FF3300"/>
                </a:buClr>
                <a:tabLst>
                  <a:tab pos="863600" algn="l"/>
                  <a:tab pos="1341438" algn="l"/>
                  <a:tab pos="1798638" algn="l"/>
                  <a:tab pos="2332038" algn="l"/>
                  <a:tab pos="2768600" algn="l"/>
                  <a:tab pos="3322638" algn="l"/>
                  <a:tab pos="3763963" algn="l"/>
                  <a:tab pos="4221163" algn="l"/>
                  <a:tab pos="4664075" algn="l"/>
                  <a:tab pos="5197475" algn="l"/>
                  <a:tab pos="5745163" algn="l"/>
                  <a:tab pos="6278563" algn="l"/>
                  <a:tab pos="6904038" algn="l"/>
                  <a:tab pos="7437438" algn="l"/>
                  <a:tab pos="7894638" algn="l"/>
                  <a:tab pos="7985125" algn="l"/>
                  <a:tab pos="8335963" algn="l"/>
                  <a:tab pos="8793163" algn="l"/>
                  <a:tab pos="8975725" algn="l"/>
                </a:tabLst>
              </a:pPr>
              <a:r>
                <a:rPr lang="it-IT" sz="800" dirty="0">
                  <a:solidFill>
                    <a:prstClr val="white">
                      <a:lumMod val="50000"/>
                    </a:prstClr>
                  </a:solidFill>
                </a:rPr>
                <a:t>Trend </a:t>
              </a:r>
            </a:p>
          </p:txBody>
        </p:sp>
      </p:grpSp>
      <p:sp>
        <p:nvSpPr>
          <p:cNvPr id="45" name="CasellaDiTesto 44"/>
          <p:cNvSpPr txBox="1"/>
          <p:nvPr/>
        </p:nvSpPr>
        <p:spPr bwMode="auto">
          <a:xfrm>
            <a:off x="2628379" y="3041238"/>
            <a:ext cx="1584326" cy="46935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insoddisfatti</a:t>
            </a:r>
            <a:r>
              <a:rPr lang="it-IT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 </a:t>
            </a:r>
          </a:p>
          <a:p>
            <a:pPr algn="ctr">
              <a:defRPr/>
            </a:pPr>
            <a:r>
              <a:rPr lang="it-IT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(% voto 1-5)</a:t>
            </a:r>
          </a:p>
        </p:txBody>
      </p:sp>
      <p:sp>
        <p:nvSpPr>
          <p:cNvPr id="46" name="CasellaDiTesto 45"/>
          <p:cNvSpPr txBox="1"/>
          <p:nvPr/>
        </p:nvSpPr>
        <p:spPr bwMode="auto">
          <a:xfrm>
            <a:off x="2628379" y="1698706"/>
            <a:ext cx="1584326" cy="5539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ts val="1400"/>
              </a:lnSpc>
              <a:spcBef>
                <a:spcPts val="600"/>
              </a:spcBef>
              <a:defRPr/>
            </a:pPr>
            <a:r>
              <a:rPr lang="it-IT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molto soddisfatti </a:t>
            </a:r>
          </a:p>
          <a:p>
            <a:pPr algn="ctr">
              <a:lnSpc>
                <a:spcPts val="200"/>
              </a:lnSpc>
              <a:spcBef>
                <a:spcPts val="600"/>
              </a:spcBef>
              <a:defRPr/>
            </a:pPr>
            <a:r>
              <a:rPr lang="it-IT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(% voto 8-10)</a:t>
            </a:r>
            <a:r>
              <a:rPr lang="it-IT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47" name="CasellaDiTesto 46"/>
          <p:cNvSpPr txBox="1"/>
          <p:nvPr/>
        </p:nvSpPr>
        <p:spPr bwMode="auto">
          <a:xfrm>
            <a:off x="2628379" y="2325818"/>
            <a:ext cx="1584326" cy="5539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ts val="1400"/>
              </a:lnSpc>
              <a:spcBef>
                <a:spcPts val="600"/>
              </a:spcBef>
              <a:defRPr/>
            </a:pPr>
            <a:r>
              <a:rPr lang="it-IT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mediamente  soddisfatti </a:t>
            </a:r>
          </a:p>
          <a:p>
            <a:pPr algn="ctr">
              <a:lnSpc>
                <a:spcPts val="200"/>
              </a:lnSpc>
              <a:spcBef>
                <a:spcPts val="600"/>
              </a:spcBef>
              <a:defRPr/>
            </a:pPr>
            <a:r>
              <a:rPr lang="it-IT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(% voto 6-7)</a:t>
            </a:r>
            <a:r>
              <a:rPr lang="it-IT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4" name="Rettangolo arrotondato 13"/>
          <p:cNvSpPr/>
          <p:nvPr/>
        </p:nvSpPr>
        <p:spPr>
          <a:xfrm>
            <a:off x="3618000" y="6539477"/>
            <a:ext cx="1908000" cy="26064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txBody>
          <a:bodyPr wrap="square" lIns="0" tIns="0" rIns="0" bIns="0" anchor="ctr">
            <a:noAutofit/>
          </a:bodyPr>
          <a:lstStyle/>
          <a:p>
            <a:pPr lvl="0" algn="ctr"/>
            <a:r>
              <a:rPr lang="it-IT" sz="1100" i="1" kern="0" dirty="0">
                <a:solidFill>
                  <a:prstClr val="black"/>
                </a:solidFill>
              </a:rPr>
              <a:t>Base = </a:t>
            </a:r>
            <a:r>
              <a:rPr lang="it-IT" sz="1100" i="1" kern="0" dirty="0" smtClean="0">
                <a:solidFill>
                  <a:prstClr val="black"/>
                </a:solidFill>
              </a:rPr>
              <a:t>UTENTI NUMERO VERDE</a:t>
            </a:r>
            <a:endParaRPr lang="it-IT" sz="1100" i="1" kern="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Numero Verde Commerciale</a:t>
            </a:r>
          </a:p>
        </p:txBody>
      </p:sp>
      <p:graphicFrame>
        <p:nvGraphicFramePr>
          <p:cNvPr id="59396" name="Object 4"/>
          <p:cNvGraphicFramePr>
            <a:graphicFrameLocks noChangeAspect="1"/>
          </p:cNvGraphicFramePr>
          <p:nvPr/>
        </p:nvGraphicFramePr>
        <p:xfrm>
          <a:off x="119063" y="981075"/>
          <a:ext cx="8910637" cy="583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398" name="Grafico" r:id="rId3" imgW="9382230" imgH="6153060" progId="Excel.Chart.8">
                  <p:link updateAutomatic="1"/>
                </p:oleObj>
              </mc:Choice>
              <mc:Fallback>
                <p:oleObj name="Grafico" r:id="rId3" imgW="9382230" imgH="6153060" progId="Excel.Chart.8">
                  <p:link updateAutomatic="1"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063" y="981075"/>
                        <a:ext cx="8910637" cy="583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asellaDiTesto 5"/>
          <p:cNvSpPr txBox="1"/>
          <p:nvPr/>
        </p:nvSpPr>
        <p:spPr>
          <a:xfrm>
            <a:off x="503548" y="878400"/>
            <a:ext cx="8136904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“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Considerando complessivamente il servizio ricevuto telefonando al Numero Verde, che voto dà ad Acquedotto del Fiora?” 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[scala 1-10, 1=pessimo e 10=ottimo]</a:t>
            </a:r>
            <a:endParaRPr lang="it-IT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Rettangolo arrotondato 6"/>
          <p:cNvSpPr/>
          <p:nvPr/>
        </p:nvSpPr>
        <p:spPr>
          <a:xfrm>
            <a:off x="3618000" y="6539477"/>
            <a:ext cx="1908000" cy="26064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txBody>
          <a:bodyPr wrap="square" lIns="0" tIns="0" rIns="0" bIns="0" anchor="ctr">
            <a:noAutofit/>
          </a:bodyPr>
          <a:lstStyle/>
          <a:p>
            <a:pPr lvl="0" algn="ctr"/>
            <a:r>
              <a:rPr lang="it-IT" sz="1100" i="1" kern="0" dirty="0">
                <a:solidFill>
                  <a:prstClr val="black"/>
                </a:solidFill>
              </a:rPr>
              <a:t>Base = </a:t>
            </a:r>
            <a:r>
              <a:rPr lang="it-IT" sz="1100" i="1" kern="0" dirty="0" smtClean="0">
                <a:solidFill>
                  <a:prstClr val="black"/>
                </a:solidFill>
              </a:rPr>
              <a:t>UTENTI NUMERO VERDE</a:t>
            </a:r>
            <a:endParaRPr lang="it-IT" sz="1100" i="1" kern="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0421" name="Object 5"/>
          <p:cNvGraphicFramePr>
            <a:graphicFrameLocks noChangeAspect="1"/>
          </p:cNvGraphicFramePr>
          <p:nvPr/>
        </p:nvGraphicFramePr>
        <p:xfrm>
          <a:off x="-978855" y="1460500"/>
          <a:ext cx="8442326" cy="553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23" name="Grafico" r:id="rId3" imgW="9382230" imgH="6153060" progId="Excel.Chart.8">
                  <p:link updateAutomatic="1"/>
                </p:oleObj>
              </mc:Choice>
              <mc:Fallback>
                <p:oleObj name="Grafico" r:id="rId3" imgW="9382230" imgH="6153060" progId="Excel.Chart.8">
                  <p:link updateAutomatic="1"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978855" y="1460500"/>
                        <a:ext cx="8442326" cy="553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Indicatori di performance</a:t>
            </a:r>
            <a:endParaRPr lang="it-IT" dirty="0"/>
          </a:p>
        </p:txBody>
      </p:sp>
      <p:sp>
        <p:nvSpPr>
          <p:cNvPr id="23" name="Ovale 22"/>
          <p:cNvSpPr/>
          <p:nvPr/>
        </p:nvSpPr>
        <p:spPr>
          <a:xfrm>
            <a:off x="7092447" y="2970217"/>
            <a:ext cx="468000" cy="468000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glow rad="63500">
              <a:srgbClr val="9FB4E4">
                <a:alpha val="40000"/>
              </a:srgbClr>
            </a:glow>
          </a:effectLst>
        </p:spPr>
        <p:txBody>
          <a:bodyPr wrap="square" lIns="3600" tIns="3600" rIns="3600" bIns="3600" rtlCol="0" anchor="ctr">
            <a:noAutofit/>
          </a:bodyPr>
          <a:lstStyle/>
          <a:p>
            <a:pPr algn="ctr"/>
            <a:r>
              <a:rPr lang="it-IT" sz="1300" b="1" kern="0" dirty="0" smtClean="0">
                <a:solidFill>
                  <a:prstClr val="white"/>
                </a:solidFill>
              </a:rPr>
              <a:t>24,5</a:t>
            </a:r>
            <a:endParaRPr lang="it-IT" sz="1300" b="1" kern="0" dirty="0">
              <a:solidFill>
                <a:prstClr val="white"/>
              </a:solidFill>
            </a:endParaRPr>
          </a:p>
        </p:txBody>
      </p:sp>
      <p:sp>
        <p:nvSpPr>
          <p:cNvPr id="24" name="Ovale 23"/>
          <p:cNvSpPr/>
          <p:nvPr/>
        </p:nvSpPr>
        <p:spPr>
          <a:xfrm>
            <a:off x="7164447" y="2175632"/>
            <a:ext cx="324000" cy="324000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glow rad="63500">
              <a:srgbClr val="9FB4E4">
                <a:alpha val="40000"/>
              </a:srgbClr>
            </a:glow>
          </a:effectLst>
        </p:spPr>
        <p:txBody>
          <a:bodyPr wrap="square" lIns="3600" tIns="3600" rIns="3600" bIns="3600" rtlCol="0" anchor="ctr">
            <a:noAutofit/>
          </a:bodyPr>
          <a:lstStyle/>
          <a:p>
            <a:pPr algn="ctr"/>
            <a:r>
              <a:rPr lang="it-IT" sz="1050" b="1" kern="0" dirty="0" smtClean="0">
                <a:solidFill>
                  <a:prstClr val="white"/>
                </a:solidFill>
              </a:rPr>
              <a:t>3,5</a:t>
            </a:r>
            <a:endParaRPr lang="it-IT" sz="1050" b="1" kern="0" dirty="0">
              <a:solidFill>
                <a:prstClr val="white"/>
              </a:solidFill>
            </a:endParaRPr>
          </a:p>
        </p:txBody>
      </p:sp>
      <p:sp>
        <p:nvSpPr>
          <p:cNvPr id="27" name="Ovale 26"/>
          <p:cNvSpPr/>
          <p:nvPr/>
        </p:nvSpPr>
        <p:spPr>
          <a:xfrm>
            <a:off x="7002447" y="5490569"/>
            <a:ext cx="648000" cy="648000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glow rad="63500">
              <a:srgbClr val="9FB4E4">
                <a:alpha val="40000"/>
              </a:srgbClr>
            </a:glow>
          </a:effectLst>
        </p:spPr>
        <p:txBody>
          <a:bodyPr wrap="square" lIns="3600" tIns="3600" rIns="3600" bIns="3600" rtlCol="0" anchor="ctr">
            <a:noAutofit/>
          </a:bodyPr>
          <a:lstStyle/>
          <a:p>
            <a:pPr algn="ctr"/>
            <a:r>
              <a:rPr lang="it-IT" sz="1600" b="1" kern="0" dirty="0" smtClean="0">
                <a:solidFill>
                  <a:prstClr val="white"/>
                </a:solidFill>
              </a:rPr>
              <a:t>46,0</a:t>
            </a:r>
            <a:endParaRPr lang="it-IT" sz="1600" b="1" kern="0" dirty="0">
              <a:solidFill>
                <a:prstClr val="white"/>
              </a:solidFill>
            </a:endParaRPr>
          </a:p>
        </p:txBody>
      </p:sp>
      <p:sp>
        <p:nvSpPr>
          <p:cNvPr id="31" name="Ovale 30"/>
          <p:cNvSpPr/>
          <p:nvPr/>
        </p:nvSpPr>
        <p:spPr>
          <a:xfrm>
            <a:off x="7074447" y="4682424"/>
            <a:ext cx="504000" cy="504000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glow rad="63500">
              <a:srgbClr val="9FB4E4">
                <a:alpha val="40000"/>
              </a:srgbClr>
            </a:glow>
          </a:effectLst>
        </p:spPr>
        <p:txBody>
          <a:bodyPr wrap="square" lIns="3600" tIns="3600" rIns="3600" bIns="3600" rtlCol="0" anchor="ctr">
            <a:noAutofit/>
          </a:bodyPr>
          <a:lstStyle/>
          <a:p>
            <a:pPr algn="ctr"/>
            <a:r>
              <a:rPr lang="it-IT" sz="1400" b="1" kern="0" dirty="0" smtClean="0">
                <a:solidFill>
                  <a:prstClr val="white"/>
                </a:solidFill>
              </a:rPr>
              <a:t>29,0</a:t>
            </a:r>
            <a:endParaRPr lang="it-IT" sz="1400" b="1" kern="0" dirty="0">
              <a:solidFill>
                <a:prstClr val="white"/>
              </a:solidFill>
            </a:endParaRPr>
          </a:p>
        </p:txBody>
      </p:sp>
      <p:sp>
        <p:nvSpPr>
          <p:cNvPr id="32" name="Ovale 31"/>
          <p:cNvSpPr/>
          <p:nvPr/>
        </p:nvSpPr>
        <p:spPr>
          <a:xfrm>
            <a:off x="6966447" y="3717112"/>
            <a:ext cx="720000" cy="720000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glow rad="63500">
              <a:srgbClr val="9FB4E4">
                <a:alpha val="40000"/>
              </a:srgbClr>
            </a:glow>
          </a:effectLst>
        </p:spPr>
        <p:txBody>
          <a:bodyPr wrap="square" lIns="3600" tIns="3600" rIns="3600" bIns="3600" rtlCol="0" anchor="ctr">
            <a:noAutofit/>
          </a:bodyPr>
          <a:lstStyle/>
          <a:p>
            <a:pPr algn="ctr"/>
            <a:r>
              <a:rPr lang="it-IT" b="1" kern="0" dirty="0" smtClean="0">
                <a:solidFill>
                  <a:prstClr val="white"/>
                </a:solidFill>
              </a:rPr>
              <a:t>53,5</a:t>
            </a:r>
            <a:endParaRPr lang="it-IT" b="1" kern="0" dirty="0">
              <a:solidFill>
                <a:prstClr val="white"/>
              </a:solidFill>
            </a:endParaRPr>
          </a:p>
        </p:txBody>
      </p:sp>
      <p:sp>
        <p:nvSpPr>
          <p:cNvPr id="43" name="CasellaDiTesto 42"/>
          <p:cNvSpPr txBox="1"/>
          <p:nvPr/>
        </p:nvSpPr>
        <p:spPr>
          <a:xfrm>
            <a:off x="5706447" y="1862465"/>
            <a:ext cx="32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cap="all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IMPORTANZA </a:t>
            </a:r>
            <a:r>
              <a:rPr lang="it-IT" sz="1200" cap="all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(% </a:t>
            </a:r>
            <a:r>
              <a:rPr lang="it-IT" sz="1200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di citazione</a:t>
            </a:r>
            <a:r>
              <a:rPr lang="it-IT" sz="1200" cap="all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)</a:t>
            </a:r>
          </a:p>
        </p:txBody>
      </p:sp>
      <p:sp>
        <p:nvSpPr>
          <p:cNvPr id="44" name="CasellaDiTesto 43"/>
          <p:cNvSpPr txBox="1"/>
          <p:nvPr/>
        </p:nvSpPr>
        <p:spPr>
          <a:xfrm>
            <a:off x="1439832" y="1862465"/>
            <a:ext cx="32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cap="all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Soddisfatti </a:t>
            </a:r>
            <a:r>
              <a:rPr lang="it-IT" sz="1200" cap="all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(% </a:t>
            </a:r>
            <a:r>
              <a:rPr lang="it-IT" sz="1200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voto 6-10)</a:t>
            </a:r>
            <a:endParaRPr lang="it-IT" sz="1200" cap="all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45" name="CasellaDiTesto 44"/>
          <p:cNvSpPr txBox="1"/>
          <p:nvPr/>
        </p:nvSpPr>
        <p:spPr>
          <a:xfrm>
            <a:off x="899592" y="895003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“</a:t>
            </a:r>
            <a:r>
              <a:rPr lang="it-IT" sz="1200" dirty="0">
                <a:solidFill>
                  <a:schemeClr val="bg1">
                    <a:lumMod val="50000"/>
                  </a:schemeClr>
                </a:solidFill>
              </a:rPr>
              <a:t>Per ognuno degli aspetti, quanto è stato soddisfatto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?” </a:t>
            </a:r>
            <a:endParaRPr lang="it-IT" sz="1200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it-IT" sz="1200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[scala 1-10, 1=pessimo e 10=ottimo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]</a:t>
            </a:r>
            <a:endParaRPr lang="it-IT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6" name="CasellaDiTesto 45"/>
          <p:cNvSpPr txBox="1"/>
          <p:nvPr/>
        </p:nvSpPr>
        <p:spPr>
          <a:xfrm>
            <a:off x="5472495" y="895003"/>
            <a:ext cx="3707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“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Quali dei seguenti aspetti sono i più importanti?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”</a:t>
            </a:r>
            <a:endParaRPr lang="it-IT" sz="1200" dirty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(max 2 risposte)</a:t>
            </a:r>
            <a:endParaRPr lang="it-IT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7" name="CasellaDiTesto 46"/>
          <p:cNvSpPr txBox="1">
            <a:spLocks noChangeArrowheads="1"/>
          </p:cNvSpPr>
          <p:nvPr/>
        </p:nvSpPr>
        <p:spPr bwMode="auto">
          <a:xfrm>
            <a:off x="4643070" y="1884266"/>
            <a:ext cx="1044032" cy="233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1100"/>
              </a:lnSpc>
              <a:spcBef>
                <a:spcPts val="600"/>
              </a:spcBef>
              <a:defRPr/>
            </a:pPr>
            <a:r>
              <a:rPr lang="it-IT" sz="900" dirty="0">
                <a:solidFill>
                  <a:srgbClr val="002060"/>
                </a:solidFill>
                <a:ea typeface="Verdana" pitchFamily="34" charset="0"/>
                <a:cs typeface="Verdana" pitchFamily="34" charset="0"/>
              </a:rPr>
              <a:t>VOTO MEDIO</a:t>
            </a:r>
            <a:endParaRPr lang="it-IT" sz="900" i="1" dirty="0">
              <a:solidFill>
                <a:srgbClr val="002060"/>
              </a:solidFill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48" name="Connettore 1 47"/>
          <p:cNvCxnSpPr/>
          <p:nvPr/>
        </p:nvCxnSpPr>
        <p:spPr>
          <a:xfrm>
            <a:off x="5598332" y="967011"/>
            <a:ext cx="0" cy="5076000"/>
          </a:xfrm>
          <a:prstGeom prst="line">
            <a:avLst/>
          </a:prstGeom>
          <a:ln cap="rnd">
            <a:solidFill>
              <a:schemeClr val="bg1">
                <a:lumMod val="75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ttangolo arrotondato 48"/>
          <p:cNvSpPr/>
          <p:nvPr/>
        </p:nvSpPr>
        <p:spPr>
          <a:xfrm>
            <a:off x="4949086" y="2222814"/>
            <a:ext cx="432000" cy="252000"/>
          </a:xfrm>
          <a:prstGeom prst="roundRect">
            <a:avLst/>
          </a:prstGeom>
          <a:solidFill>
            <a:srgbClr val="0070C0"/>
          </a:solidFill>
          <a:effectLst>
            <a:glow rad="63500">
              <a:srgbClr val="AEBAD5">
                <a:satMod val="175000"/>
                <a:alpha val="40000"/>
              </a:srgbClr>
            </a:glow>
            <a:softEdge rad="12700"/>
          </a:effectLst>
        </p:spPr>
        <p:txBody>
          <a:bodyPr wrap="square" lIns="3600" tIns="3600" rIns="3600" bIns="3600" rtlCol="0" anchor="ctr">
            <a:noAutofit/>
          </a:bodyPr>
          <a:lstStyle/>
          <a:p>
            <a:pPr algn="ctr"/>
            <a:r>
              <a:rPr lang="it-IT" sz="1400" kern="0" dirty="0" smtClean="0">
                <a:solidFill>
                  <a:prstClr val="white"/>
                </a:solidFill>
              </a:rPr>
              <a:t>7,9</a:t>
            </a:r>
            <a:endParaRPr lang="it-IT" sz="1400" kern="0" dirty="0">
              <a:solidFill>
                <a:prstClr val="white"/>
              </a:solidFill>
            </a:endParaRPr>
          </a:p>
        </p:txBody>
      </p:sp>
      <p:sp>
        <p:nvSpPr>
          <p:cNvPr id="50" name="Rettangolo arrotondato 49"/>
          <p:cNvSpPr/>
          <p:nvPr/>
        </p:nvSpPr>
        <p:spPr>
          <a:xfrm>
            <a:off x="4949086" y="3081525"/>
            <a:ext cx="432000" cy="252000"/>
          </a:xfrm>
          <a:prstGeom prst="roundRect">
            <a:avLst/>
          </a:prstGeom>
          <a:solidFill>
            <a:srgbClr val="0070C0"/>
          </a:solidFill>
          <a:effectLst>
            <a:glow rad="63500">
              <a:srgbClr val="AEBAD5">
                <a:satMod val="175000"/>
                <a:alpha val="40000"/>
              </a:srgbClr>
            </a:glow>
            <a:softEdge rad="12700"/>
          </a:effectLst>
        </p:spPr>
        <p:txBody>
          <a:bodyPr wrap="square" lIns="3600" tIns="3600" rIns="3600" bIns="3600" rtlCol="0" anchor="ctr">
            <a:noAutofit/>
          </a:bodyPr>
          <a:lstStyle/>
          <a:p>
            <a:pPr algn="ctr"/>
            <a:r>
              <a:rPr lang="it-IT" sz="1400" kern="0" dirty="0" smtClean="0">
                <a:solidFill>
                  <a:prstClr val="white"/>
                </a:solidFill>
              </a:rPr>
              <a:t>7,9</a:t>
            </a:r>
            <a:endParaRPr lang="it-IT" sz="1400" kern="0" dirty="0">
              <a:solidFill>
                <a:prstClr val="white"/>
              </a:solidFill>
            </a:endParaRPr>
          </a:p>
        </p:txBody>
      </p:sp>
      <p:sp>
        <p:nvSpPr>
          <p:cNvPr id="51" name="Rettangolo arrotondato 50"/>
          <p:cNvSpPr/>
          <p:nvPr/>
        </p:nvSpPr>
        <p:spPr>
          <a:xfrm>
            <a:off x="4949086" y="3955371"/>
            <a:ext cx="432000" cy="252000"/>
          </a:xfrm>
          <a:prstGeom prst="roundRect">
            <a:avLst/>
          </a:prstGeom>
          <a:solidFill>
            <a:srgbClr val="0070C0"/>
          </a:solidFill>
          <a:effectLst>
            <a:glow rad="63500">
              <a:srgbClr val="AEBAD5">
                <a:satMod val="175000"/>
                <a:alpha val="40000"/>
              </a:srgbClr>
            </a:glow>
            <a:softEdge rad="12700"/>
          </a:effectLst>
        </p:spPr>
        <p:txBody>
          <a:bodyPr wrap="square" lIns="3600" tIns="3600" rIns="3600" bIns="3600" rtlCol="0" anchor="ctr">
            <a:noAutofit/>
          </a:bodyPr>
          <a:lstStyle/>
          <a:p>
            <a:pPr algn="ctr"/>
            <a:r>
              <a:rPr lang="it-IT" sz="1400" kern="0" dirty="0" smtClean="0">
                <a:solidFill>
                  <a:prstClr val="white"/>
                </a:solidFill>
              </a:rPr>
              <a:t>8,3</a:t>
            </a:r>
            <a:endParaRPr lang="it-IT" sz="1400" kern="0" dirty="0">
              <a:solidFill>
                <a:prstClr val="white"/>
              </a:solidFill>
            </a:endParaRPr>
          </a:p>
        </p:txBody>
      </p:sp>
      <p:sp>
        <p:nvSpPr>
          <p:cNvPr id="52" name="Rettangolo arrotondato 51"/>
          <p:cNvSpPr/>
          <p:nvPr/>
        </p:nvSpPr>
        <p:spPr>
          <a:xfrm>
            <a:off x="4949086" y="4806020"/>
            <a:ext cx="432000" cy="252000"/>
          </a:xfrm>
          <a:prstGeom prst="roundRect">
            <a:avLst/>
          </a:prstGeom>
          <a:solidFill>
            <a:srgbClr val="0070C0"/>
          </a:solidFill>
          <a:effectLst>
            <a:glow rad="63500">
              <a:srgbClr val="AEBAD5">
                <a:satMod val="175000"/>
                <a:alpha val="40000"/>
              </a:srgbClr>
            </a:glow>
            <a:softEdge rad="12700"/>
          </a:effectLst>
        </p:spPr>
        <p:txBody>
          <a:bodyPr wrap="square" lIns="3600" tIns="3600" rIns="3600" bIns="3600" rtlCol="0" anchor="ctr">
            <a:noAutofit/>
          </a:bodyPr>
          <a:lstStyle/>
          <a:p>
            <a:pPr algn="ctr"/>
            <a:r>
              <a:rPr lang="it-IT" sz="1400" kern="0" dirty="0" smtClean="0">
                <a:solidFill>
                  <a:prstClr val="white"/>
                </a:solidFill>
              </a:rPr>
              <a:t>8,4</a:t>
            </a:r>
            <a:endParaRPr lang="it-IT" sz="1400" kern="0" dirty="0">
              <a:solidFill>
                <a:prstClr val="white"/>
              </a:solidFill>
            </a:endParaRPr>
          </a:p>
        </p:txBody>
      </p:sp>
      <p:sp>
        <p:nvSpPr>
          <p:cNvPr id="53" name="Rettangolo arrotondato 52"/>
          <p:cNvSpPr/>
          <p:nvPr/>
        </p:nvSpPr>
        <p:spPr>
          <a:xfrm>
            <a:off x="4949086" y="5686086"/>
            <a:ext cx="432000" cy="252000"/>
          </a:xfrm>
          <a:prstGeom prst="roundRect">
            <a:avLst/>
          </a:prstGeom>
          <a:solidFill>
            <a:srgbClr val="0070C0"/>
          </a:solidFill>
          <a:effectLst>
            <a:glow rad="63500">
              <a:srgbClr val="AEBAD5">
                <a:satMod val="175000"/>
                <a:alpha val="40000"/>
              </a:srgbClr>
            </a:glow>
            <a:softEdge rad="12700"/>
          </a:effectLst>
        </p:spPr>
        <p:txBody>
          <a:bodyPr wrap="square" lIns="3600" tIns="3600" rIns="3600" bIns="3600" rtlCol="0" anchor="ctr">
            <a:noAutofit/>
          </a:bodyPr>
          <a:lstStyle/>
          <a:p>
            <a:pPr algn="ctr"/>
            <a:r>
              <a:rPr lang="it-IT" sz="1400" kern="0" dirty="0" smtClean="0">
                <a:solidFill>
                  <a:prstClr val="white"/>
                </a:solidFill>
              </a:rPr>
              <a:t>8,2</a:t>
            </a:r>
            <a:endParaRPr lang="it-IT" sz="1400" kern="0" dirty="0">
              <a:solidFill>
                <a:prstClr val="white"/>
              </a:solidFill>
            </a:endParaRPr>
          </a:p>
        </p:txBody>
      </p:sp>
      <p:graphicFrame>
        <p:nvGraphicFramePr>
          <p:cNvPr id="54" name="Tabella 53"/>
          <p:cNvGraphicFramePr>
            <a:graphicFrameLocks noGrp="1"/>
          </p:cNvGraphicFramePr>
          <p:nvPr/>
        </p:nvGraphicFramePr>
        <p:xfrm>
          <a:off x="71720" y="2095020"/>
          <a:ext cx="1980000" cy="4366103"/>
        </p:xfrm>
        <a:graphic>
          <a:graphicData uri="http://schemas.openxmlformats.org/drawingml/2006/table">
            <a:tbl>
              <a:tblPr/>
              <a:tblGrid>
                <a:gridCol w="1980000"/>
              </a:tblGrid>
              <a:tr h="8856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FACILITÀ DI SEGUIRE </a:t>
                      </a:r>
                    </a:p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IL RISPONDITORE AUTOMATICO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856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TEMPI DI ATTESA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856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COMPETENZA DELL'OPERATORE 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23703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CORTESIA E DISPONIBILITÀ DELL'OPERATORE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856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CHIAREZZA INFORMAZIONI FORNITE DALL'OPERATORE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10800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2" name="Rettangolo arrotondato 21"/>
          <p:cNvSpPr/>
          <p:nvPr/>
        </p:nvSpPr>
        <p:spPr>
          <a:xfrm>
            <a:off x="3618000" y="6539477"/>
            <a:ext cx="1908000" cy="26064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txBody>
          <a:bodyPr wrap="square" lIns="0" tIns="0" rIns="0" bIns="0" anchor="ctr">
            <a:noAutofit/>
          </a:bodyPr>
          <a:lstStyle/>
          <a:p>
            <a:pPr lvl="0" algn="ctr"/>
            <a:r>
              <a:rPr lang="it-IT" sz="1100" i="1" kern="0" dirty="0">
                <a:solidFill>
                  <a:prstClr val="black"/>
                </a:solidFill>
              </a:rPr>
              <a:t>Base = </a:t>
            </a:r>
            <a:r>
              <a:rPr lang="it-IT" sz="1100" i="1" kern="0" dirty="0" smtClean="0">
                <a:solidFill>
                  <a:prstClr val="black"/>
                </a:solidFill>
              </a:rPr>
              <a:t>UTENTI NUMERO VERDE</a:t>
            </a:r>
            <a:endParaRPr lang="it-IT" sz="1100" i="1" kern="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01" name="Picture 1"/>
          <p:cNvPicPr>
            <a:picLocks noChangeAspect="1" noChangeArrowheads="1"/>
          </p:cNvPicPr>
          <p:nvPr/>
        </p:nvPicPr>
        <p:blipFill>
          <a:blip r:embed="rId2" cstate="print"/>
          <a:srcRect l="5445" t="21046" r="33928" b="12227"/>
          <a:stretch>
            <a:fillRect/>
          </a:stretch>
        </p:blipFill>
        <p:spPr bwMode="auto">
          <a:xfrm>
            <a:off x="1553452" y="1129772"/>
            <a:ext cx="5976824" cy="4480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Text Box 30"/>
          <p:cNvSpPr txBox="1">
            <a:spLocks noChangeArrowheads="1"/>
          </p:cNvSpPr>
          <p:nvPr/>
        </p:nvSpPr>
        <p:spPr bwMode="auto">
          <a:xfrm>
            <a:off x="1344505" y="1772816"/>
            <a:ext cx="36036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600" b="1" dirty="0">
                <a:solidFill>
                  <a:srgbClr val="333333"/>
                </a:solidFill>
                <a:latin typeface="Tahoma" pitchFamily="34" charset="0"/>
                <a:cs typeface="Tahoma" pitchFamily="34" charset="0"/>
              </a:rPr>
              <a:t>+</a:t>
            </a:r>
          </a:p>
        </p:txBody>
      </p:sp>
      <p:sp>
        <p:nvSpPr>
          <p:cNvPr id="23" name="Text Box 31"/>
          <p:cNvSpPr txBox="1">
            <a:spLocks noChangeArrowheads="1"/>
          </p:cNvSpPr>
          <p:nvPr/>
        </p:nvSpPr>
        <p:spPr bwMode="auto">
          <a:xfrm>
            <a:off x="1325455" y="4779986"/>
            <a:ext cx="36036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600" b="1" dirty="0">
                <a:solidFill>
                  <a:srgbClr val="333333"/>
                </a:solidFill>
                <a:latin typeface="Tahoma" pitchFamily="34" charset="0"/>
                <a:cs typeface="Tahoma" pitchFamily="34" charset="0"/>
              </a:rPr>
              <a:t>-</a:t>
            </a:r>
          </a:p>
        </p:txBody>
      </p:sp>
      <p:sp>
        <p:nvSpPr>
          <p:cNvPr id="24" name="Text Box 32"/>
          <p:cNvSpPr txBox="1">
            <a:spLocks noChangeArrowheads="1"/>
          </p:cNvSpPr>
          <p:nvPr/>
        </p:nvSpPr>
        <p:spPr bwMode="auto">
          <a:xfrm>
            <a:off x="2542380" y="6022478"/>
            <a:ext cx="5048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600" b="1" dirty="0">
                <a:solidFill>
                  <a:srgbClr val="333333"/>
                </a:solidFill>
                <a:latin typeface="Tahoma" pitchFamily="34" charset="0"/>
                <a:cs typeface="Tahoma" pitchFamily="34" charset="0"/>
              </a:rPr>
              <a:t>-</a:t>
            </a:r>
          </a:p>
        </p:txBody>
      </p:sp>
      <p:sp>
        <p:nvSpPr>
          <p:cNvPr id="25" name="Text Box 33"/>
          <p:cNvSpPr txBox="1">
            <a:spLocks noChangeArrowheads="1"/>
          </p:cNvSpPr>
          <p:nvPr/>
        </p:nvSpPr>
        <p:spPr bwMode="auto">
          <a:xfrm>
            <a:off x="5904705" y="6022478"/>
            <a:ext cx="50323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600" b="1" dirty="0">
                <a:solidFill>
                  <a:srgbClr val="333333"/>
                </a:solidFill>
                <a:latin typeface="Tahoma" pitchFamily="34" charset="0"/>
                <a:cs typeface="Tahoma" pitchFamily="34" charset="0"/>
              </a:rPr>
              <a:t>+</a:t>
            </a:r>
          </a:p>
        </p:txBody>
      </p:sp>
      <p:sp>
        <p:nvSpPr>
          <p:cNvPr id="29" name="Text Box 1039"/>
          <p:cNvSpPr txBox="1">
            <a:spLocks noChangeArrowheads="1"/>
          </p:cNvSpPr>
          <p:nvPr/>
        </p:nvSpPr>
        <p:spPr bwMode="auto">
          <a:xfrm rot="16200000">
            <a:off x="563505" y="3130634"/>
            <a:ext cx="1800200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fontAlgn="auto" hangingPunct="0">
              <a:spcBef>
                <a:spcPts val="600"/>
              </a:spcBef>
              <a:spcAft>
                <a:spcPts val="0"/>
              </a:spcAft>
              <a:defRPr/>
            </a:pPr>
            <a:r>
              <a:rPr lang="it-IT" sz="1400" b="1" kern="0" dirty="0" smtClean="0">
                <a:solidFill>
                  <a:srgbClr val="333333"/>
                </a:solidFill>
              </a:rPr>
              <a:t>SODDISFAZIONE</a:t>
            </a:r>
            <a:endParaRPr lang="it-IT" sz="1400" b="1" kern="0" dirty="0">
              <a:solidFill>
                <a:srgbClr val="333333"/>
              </a:solidFill>
            </a:endParaRPr>
          </a:p>
          <a:p>
            <a:pPr algn="ctr" eaLnBrk="0" fontAlgn="auto" hangingPunct="0">
              <a:spcBef>
                <a:spcPts val="600"/>
              </a:spcBef>
              <a:spcAft>
                <a:spcPts val="0"/>
              </a:spcAft>
              <a:defRPr/>
            </a:pPr>
            <a:endParaRPr lang="it-IT" sz="1400" b="1" kern="0" dirty="0">
              <a:solidFill>
                <a:srgbClr val="333333"/>
              </a:solidFill>
            </a:endParaRPr>
          </a:p>
        </p:txBody>
      </p:sp>
      <p:sp>
        <p:nvSpPr>
          <p:cNvPr id="30" name="Line 1049"/>
          <p:cNvSpPr>
            <a:spLocks noChangeShapeType="1"/>
          </p:cNvSpPr>
          <p:nvPr/>
        </p:nvSpPr>
        <p:spPr bwMode="auto">
          <a:xfrm flipV="1">
            <a:off x="1515955" y="2324100"/>
            <a:ext cx="0" cy="2209800"/>
          </a:xfrm>
          <a:prstGeom prst="line">
            <a:avLst/>
          </a:prstGeom>
          <a:noFill/>
          <a:ln w="38100">
            <a:solidFill>
              <a:srgbClr val="002060"/>
            </a:solidFill>
            <a:round/>
            <a:headEnd/>
            <a:tailEnd type="triangle" w="med" len="med"/>
          </a:ln>
        </p:spPr>
        <p:txBody>
          <a:bodyPr wrap="none" lIns="90000" tIns="46800" rIns="90000" bIns="4680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800" kern="0" dirty="0">
              <a:solidFill>
                <a:sysClr val="windowText" lastClr="000000"/>
              </a:solidFill>
            </a:endParaRPr>
          </a:p>
        </p:txBody>
      </p:sp>
      <p:sp>
        <p:nvSpPr>
          <p:cNvPr id="31" name="Line 1050"/>
          <p:cNvSpPr>
            <a:spLocks noChangeShapeType="1"/>
          </p:cNvSpPr>
          <p:nvPr/>
        </p:nvSpPr>
        <p:spPr bwMode="auto">
          <a:xfrm flipV="1">
            <a:off x="3495104" y="6188544"/>
            <a:ext cx="2057400" cy="0"/>
          </a:xfrm>
          <a:prstGeom prst="line">
            <a:avLst/>
          </a:prstGeom>
          <a:noFill/>
          <a:ln w="38100">
            <a:solidFill>
              <a:srgbClr val="002060"/>
            </a:solidFill>
            <a:round/>
            <a:headEnd/>
            <a:tailEnd type="triangle" w="med" len="med"/>
          </a:ln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800" kern="0" dirty="0">
              <a:solidFill>
                <a:sysClr val="windowText" lastClr="000000"/>
              </a:solidFill>
            </a:endParaRPr>
          </a:p>
        </p:txBody>
      </p:sp>
      <p:sp>
        <p:nvSpPr>
          <p:cNvPr id="32" name="Text Box 1038"/>
          <p:cNvSpPr txBox="1">
            <a:spLocks noChangeArrowheads="1"/>
          </p:cNvSpPr>
          <p:nvPr/>
        </p:nvSpPr>
        <p:spPr bwMode="auto">
          <a:xfrm>
            <a:off x="2148111" y="6177481"/>
            <a:ext cx="47513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b="1" kern="0" dirty="0" smtClean="0">
                <a:solidFill>
                  <a:srgbClr val="333333"/>
                </a:solidFill>
              </a:rPr>
              <a:t>IMPORTANZA</a:t>
            </a:r>
            <a:endParaRPr lang="it-IT" sz="1400" b="1" kern="0" dirty="0">
              <a:solidFill>
                <a:srgbClr val="000000"/>
              </a:solidFill>
            </a:endParaRPr>
          </a:p>
        </p:txBody>
      </p:sp>
      <p:sp>
        <p:nvSpPr>
          <p:cNvPr id="33" name="Text Box 2052"/>
          <p:cNvSpPr txBox="1">
            <a:spLocks noChangeArrowheads="1"/>
          </p:cNvSpPr>
          <p:nvPr/>
        </p:nvSpPr>
        <p:spPr bwMode="auto">
          <a:xfrm>
            <a:off x="4524248" y="790408"/>
            <a:ext cx="2862000" cy="468000"/>
          </a:xfrm>
          <a:prstGeom prst="rect">
            <a:avLst/>
          </a:prstGeom>
          <a:noFill/>
          <a:ln w="6350">
            <a:solidFill>
              <a:srgbClr val="009900"/>
            </a:solidFill>
            <a:miter lim="800000"/>
            <a:headEnd/>
            <a:tailEnd/>
          </a:ln>
          <a:effectLst/>
        </p:spPr>
        <p:txBody>
          <a:bodyPr wrap="square">
            <a:noAutofit/>
          </a:bodyPr>
          <a:lstStyle/>
          <a:p>
            <a:pPr marL="1588" algn="ctr" fontAlgn="auto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defRPr/>
            </a:pPr>
            <a:r>
              <a:rPr lang="it-IT" sz="1100" b="1" kern="0" cap="all" dirty="0" smtClean="0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Calibri"/>
                <a:ea typeface="ＭＳ Ｐゴシック" pitchFamily="34" charset="-128"/>
                <a:cs typeface="Arial" charset="0"/>
              </a:rPr>
              <a:t>ASPETTI IMPORTANTI CON </a:t>
            </a:r>
          </a:p>
          <a:p>
            <a:pPr marL="1588" algn="ctr" fontAlgn="auto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defRPr/>
            </a:pPr>
            <a:r>
              <a:rPr lang="it-IT" sz="1100" b="1" kern="0" cap="all" dirty="0" smtClean="0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Calibri"/>
                <a:ea typeface="ＭＳ Ｐゴシック" pitchFamily="34" charset="-128"/>
                <a:cs typeface="Arial" charset="0"/>
              </a:rPr>
              <a:t>PERFORMANCE BUONE  </a:t>
            </a:r>
            <a:r>
              <a:rPr lang="it-IT" sz="1200" b="1" kern="0" cap="all" dirty="0" smtClean="0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Calibri"/>
                <a:ea typeface="ＭＳ Ｐゴシック" pitchFamily="34" charset="-128"/>
                <a:cs typeface="Arial" charset="0"/>
                <a:sym typeface="Wingdings" pitchFamily="2" charset="2"/>
              </a:rPr>
              <a:t> </a:t>
            </a:r>
            <a:r>
              <a:rPr lang="it-IT" sz="1400" b="1" u="sng" kern="0" cap="all" dirty="0" smtClean="0">
                <a:solidFill>
                  <a:srgbClr val="009900"/>
                </a:solidFill>
                <a:latin typeface="Calibri"/>
                <a:ea typeface="ＭＳ Ｐゴシック" pitchFamily="34" charset="-128"/>
                <a:cs typeface="Arial" charset="0"/>
                <a:sym typeface="Wingdings" pitchFamily="2" charset="2"/>
              </a:rPr>
              <a:t>COMUNICARE</a:t>
            </a:r>
            <a:endParaRPr lang="it-IT" sz="1200" b="1" u="sng" kern="0" dirty="0">
              <a:solidFill>
                <a:srgbClr val="009900"/>
              </a:solidFill>
              <a:latin typeface="Calibri"/>
              <a:ea typeface="ＭＳ Ｐゴシック" pitchFamily="34" charset="-128"/>
              <a:cs typeface="Arial" charset="0"/>
            </a:endParaRPr>
          </a:p>
        </p:txBody>
      </p:sp>
      <p:sp>
        <p:nvSpPr>
          <p:cNvPr id="54" name="Rectangle 23"/>
          <p:cNvSpPr>
            <a:spLocks noChangeArrowheads="1"/>
          </p:cNvSpPr>
          <p:nvPr/>
        </p:nvSpPr>
        <p:spPr bwMode="auto">
          <a:xfrm>
            <a:off x="2339405" y="3431457"/>
            <a:ext cx="2160587" cy="2270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r" defTabSz="449263">
              <a:buClr>
                <a:srgbClr val="000000"/>
              </a:buClr>
              <a:buSzPct val="100000"/>
              <a:buFont typeface="Times" pitchFamily="18" charset="0"/>
              <a:buNone/>
              <a:defRPr/>
            </a:pPr>
            <a:r>
              <a:rPr lang="it-IT" sz="900" dirty="0">
                <a:solidFill>
                  <a:schemeClr val="tx1"/>
                </a:solidFill>
                <a:latin typeface="+mn-lt"/>
              </a:rPr>
              <a:t>Soddisfazione </a:t>
            </a:r>
            <a:r>
              <a:rPr lang="it-IT" sz="900" dirty="0" smtClean="0">
                <a:solidFill>
                  <a:schemeClr val="tx1"/>
                </a:solidFill>
                <a:latin typeface="+mn-lt"/>
              </a:rPr>
              <a:t>media: </a:t>
            </a:r>
            <a:r>
              <a:rPr lang="it-IT" sz="900" b="1" dirty="0" smtClean="0">
                <a:solidFill>
                  <a:schemeClr val="tx1"/>
                </a:solidFill>
                <a:latin typeface="+mn-lt"/>
              </a:rPr>
              <a:t>91,9%</a:t>
            </a:r>
            <a:endParaRPr lang="it-IT" sz="9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5" name="Rectangle 23"/>
          <p:cNvSpPr>
            <a:spLocks noChangeArrowheads="1"/>
          </p:cNvSpPr>
          <p:nvPr/>
        </p:nvSpPr>
        <p:spPr bwMode="auto">
          <a:xfrm rot="16200000">
            <a:off x="3853939" y="1963767"/>
            <a:ext cx="1506538" cy="14446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r" defTabSz="449263">
              <a:buClr>
                <a:srgbClr val="000000"/>
              </a:buClr>
              <a:buSzPct val="100000"/>
              <a:buFont typeface="Times" pitchFamily="18" charset="0"/>
              <a:buNone/>
              <a:defRPr/>
            </a:pPr>
            <a:r>
              <a:rPr lang="it-IT" sz="900" dirty="0">
                <a:solidFill>
                  <a:schemeClr val="tx1"/>
                </a:solidFill>
                <a:latin typeface="+mn-lt"/>
              </a:rPr>
              <a:t>Importanza media: </a:t>
            </a:r>
            <a:r>
              <a:rPr lang="it-IT" sz="900" b="1" dirty="0" smtClean="0">
                <a:solidFill>
                  <a:schemeClr val="tx1"/>
                </a:solidFill>
                <a:latin typeface="+mn-lt"/>
              </a:rPr>
              <a:t>20,0%</a:t>
            </a:r>
            <a:endParaRPr lang="it-IT" sz="9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7" name="Text Box 2052"/>
          <p:cNvSpPr txBox="1">
            <a:spLocks noChangeArrowheads="1"/>
          </p:cNvSpPr>
          <p:nvPr/>
        </p:nvSpPr>
        <p:spPr bwMode="auto">
          <a:xfrm>
            <a:off x="1648856" y="790408"/>
            <a:ext cx="2862000" cy="468000"/>
          </a:xfrm>
          <a:prstGeom prst="rect">
            <a:avLst/>
          </a:prstGeom>
          <a:noFill/>
          <a:ln w="6350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square" lIns="0" rIns="0">
            <a:noAutofit/>
          </a:bodyPr>
          <a:lstStyle/>
          <a:p>
            <a:pPr marL="1588" algn="ctr" fontAlgn="auto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defRPr/>
            </a:pPr>
            <a:r>
              <a:rPr lang="it-IT" sz="1100" b="1" kern="0" cap="all" dirty="0" smtClean="0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Calibri"/>
                <a:ea typeface="ＭＳ Ｐゴシック" pitchFamily="34" charset="-128"/>
                <a:cs typeface="Arial" charset="0"/>
              </a:rPr>
              <a:t>ASPETTI MENO IMPORTANTI</a:t>
            </a:r>
            <a:r>
              <a:rPr lang="it-IT" sz="1100" b="1" kern="0" dirty="0" smtClean="0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Calibri"/>
                <a:ea typeface="ＭＳ Ｐゴシック" pitchFamily="34" charset="-128"/>
                <a:cs typeface="Arial" charset="0"/>
              </a:rPr>
              <a:t> </a:t>
            </a:r>
            <a:r>
              <a:rPr lang="it-IT" sz="1100" b="1" kern="0" cap="all" dirty="0" smtClean="0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Calibri"/>
                <a:ea typeface="ＭＳ Ｐゴシック" pitchFamily="34" charset="-128"/>
                <a:cs typeface="Arial" charset="0"/>
              </a:rPr>
              <a:t>CON PERFORMANCE BUONE</a:t>
            </a:r>
            <a:r>
              <a:rPr lang="it-IT" sz="1200" b="1" kern="0" cap="all" dirty="0" smtClean="0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Calibri"/>
                <a:ea typeface="ＭＳ Ｐゴシック" pitchFamily="34" charset="-128"/>
                <a:cs typeface="Arial" charset="0"/>
              </a:rPr>
              <a:t> </a:t>
            </a:r>
            <a:r>
              <a:rPr lang="it-IT" sz="1200" b="1" kern="0" cap="all" dirty="0" smtClean="0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Calibri"/>
                <a:ea typeface="ＭＳ Ｐゴシック" pitchFamily="34" charset="-128"/>
                <a:cs typeface="Arial" charset="0"/>
                <a:sym typeface="Wingdings" pitchFamily="2" charset="2"/>
              </a:rPr>
              <a:t> </a:t>
            </a:r>
            <a:r>
              <a:rPr lang="it-IT" sz="1400" b="1" u="sng" kern="0" cap="all" dirty="0" smtClean="0">
                <a:solidFill>
                  <a:srgbClr val="FF9900"/>
                </a:solidFill>
                <a:latin typeface="Calibri"/>
                <a:ea typeface="ＭＳ Ｐゴシック" pitchFamily="34" charset="-128"/>
                <a:cs typeface="Arial" charset="0"/>
                <a:sym typeface="Wingdings" pitchFamily="2" charset="2"/>
              </a:rPr>
              <a:t>VALORIZZARE</a:t>
            </a:r>
            <a:endParaRPr lang="it-IT" sz="1400" b="1" u="sng" kern="0" dirty="0">
              <a:solidFill>
                <a:srgbClr val="FF9900"/>
              </a:solidFill>
              <a:latin typeface="Calibri"/>
              <a:ea typeface="ＭＳ Ｐゴシック" pitchFamily="34" charset="-128"/>
              <a:cs typeface="Arial" charset="0"/>
            </a:endParaRPr>
          </a:p>
        </p:txBody>
      </p:sp>
      <p:sp>
        <p:nvSpPr>
          <p:cNvPr id="38" name="Text Box 2052"/>
          <p:cNvSpPr txBox="1">
            <a:spLocks noChangeArrowheads="1"/>
          </p:cNvSpPr>
          <p:nvPr/>
        </p:nvSpPr>
        <p:spPr bwMode="auto">
          <a:xfrm>
            <a:off x="4524248" y="5613560"/>
            <a:ext cx="2862000" cy="468000"/>
          </a:xfrm>
          <a:prstGeom prst="rect">
            <a:avLst/>
          </a:prstGeom>
          <a:noFill/>
          <a:ln w="6350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 wrap="square">
            <a:noAutofit/>
          </a:bodyPr>
          <a:lstStyle/>
          <a:p>
            <a:pPr marL="1588" algn="ctr" fontAlgn="auto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defRPr/>
            </a:pPr>
            <a:r>
              <a:rPr lang="it-IT" sz="1100" b="1" kern="0" cap="all" dirty="0" smtClean="0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Calibri"/>
                <a:ea typeface="ＭＳ Ｐゴシック" pitchFamily="34" charset="-128"/>
                <a:cs typeface="Arial" charset="0"/>
              </a:rPr>
              <a:t>ASPETTI IMPORTANTI </a:t>
            </a:r>
            <a:r>
              <a:rPr lang="it-IT" sz="1100" b="1" kern="0" cap="all" dirty="0" smtClean="0">
                <a:solidFill>
                  <a:sysClr val="windowText" lastClr="000000">
                    <a:lumMod val="50000"/>
                    <a:lumOff val="50000"/>
                  </a:sysClr>
                </a:solidFill>
                <a:ea typeface="ＭＳ Ｐゴシック" pitchFamily="34" charset="-128"/>
                <a:cs typeface="Arial" charset="0"/>
              </a:rPr>
              <a:t>CON </a:t>
            </a:r>
          </a:p>
          <a:p>
            <a:pPr marL="1588" algn="ctr" fontAlgn="auto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defRPr/>
            </a:pPr>
            <a:r>
              <a:rPr lang="it-IT" sz="1100" b="1" kern="0" cap="all" dirty="0" smtClean="0">
                <a:solidFill>
                  <a:sysClr val="windowText" lastClr="000000">
                    <a:lumMod val="50000"/>
                    <a:lumOff val="50000"/>
                  </a:sysClr>
                </a:solidFill>
                <a:ea typeface="ＭＳ Ｐゴシック" pitchFamily="34" charset="-128"/>
                <a:cs typeface="Arial" charset="0"/>
              </a:rPr>
              <a:t>PERFORMANCE INFERIORI  </a:t>
            </a:r>
            <a:r>
              <a:rPr lang="it-IT" sz="1200" b="1" kern="0" cap="all" dirty="0" smtClean="0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Calibri"/>
                <a:ea typeface="ＭＳ Ｐゴシック" pitchFamily="34" charset="-128"/>
                <a:cs typeface="Arial" charset="0"/>
                <a:sym typeface="Wingdings" pitchFamily="2" charset="2"/>
              </a:rPr>
              <a:t> </a:t>
            </a:r>
            <a:r>
              <a:rPr lang="it-IT" sz="1400" b="1" u="sng" kern="0" cap="all" dirty="0" smtClean="0">
                <a:solidFill>
                  <a:srgbClr val="0070C0"/>
                </a:solidFill>
                <a:latin typeface="Calibri"/>
                <a:ea typeface="ＭＳ Ｐゴシック" pitchFamily="34" charset="-128"/>
                <a:cs typeface="Arial" charset="0"/>
                <a:sym typeface="Wingdings" pitchFamily="2" charset="2"/>
              </a:rPr>
              <a:t>INVESTIRE</a:t>
            </a:r>
            <a:endParaRPr lang="it-IT" sz="1200" b="1" u="sng" kern="0" dirty="0">
              <a:solidFill>
                <a:srgbClr val="0070C0"/>
              </a:solidFill>
              <a:latin typeface="Calibri"/>
              <a:ea typeface="ＭＳ Ｐゴシック" pitchFamily="34" charset="-128"/>
              <a:cs typeface="Arial" charset="0"/>
            </a:endParaRPr>
          </a:p>
        </p:txBody>
      </p:sp>
      <p:sp>
        <p:nvSpPr>
          <p:cNvPr id="39" name="Text Box 2052"/>
          <p:cNvSpPr txBox="1">
            <a:spLocks noChangeArrowheads="1"/>
          </p:cNvSpPr>
          <p:nvPr/>
        </p:nvSpPr>
        <p:spPr bwMode="auto">
          <a:xfrm>
            <a:off x="1648856" y="5613560"/>
            <a:ext cx="2862000" cy="468000"/>
          </a:xfrm>
          <a:prstGeom prst="rect">
            <a:avLst/>
          </a:prstGeom>
          <a:noFill/>
          <a:ln w="63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 lIns="0" rIns="0">
            <a:noAutofit/>
          </a:bodyPr>
          <a:lstStyle/>
          <a:p>
            <a:pPr marL="1588" algn="ctr" fontAlgn="auto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defRPr/>
            </a:pPr>
            <a:r>
              <a:rPr lang="it-IT" sz="1100" b="1" kern="0" cap="all" dirty="0" smtClean="0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Calibri"/>
                <a:ea typeface="ＭＳ Ｐゴシック" pitchFamily="34" charset="-128"/>
                <a:cs typeface="Arial" charset="0"/>
              </a:rPr>
              <a:t>ASPETTI MENO IMPORTANTI CON  PERFORMANCE INFERIORI </a:t>
            </a:r>
            <a:r>
              <a:rPr lang="it-IT" sz="1200" b="1" kern="0" cap="all" dirty="0" smtClean="0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Calibri"/>
                <a:ea typeface="ＭＳ Ｐゴシック" pitchFamily="34" charset="-128"/>
                <a:cs typeface="Arial" charset="0"/>
                <a:sym typeface="Wingdings" pitchFamily="2" charset="2"/>
              </a:rPr>
              <a:t> </a:t>
            </a:r>
            <a:r>
              <a:rPr lang="it-IT" sz="1400" b="1" u="sng" kern="0" cap="all" dirty="0" smtClean="0">
                <a:solidFill>
                  <a:srgbClr val="FF0000"/>
                </a:solidFill>
                <a:latin typeface="Calibri"/>
                <a:ea typeface="ＭＳ Ｐゴシック" pitchFamily="34" charset="-128"/>
                <a:cs typeface="Arial" charset="0"/>
                <a:sym typeface="Wingdings" pitchFamily="2" charset="2"/>
              </a:rPr>
              <a:t>CONTROLLARE</a:t>
            </a:r>
            <a:endParaRPr lang="it-IT" sz="1200" b="1" u="sng" kern="0" dirty="0">
              <a:solidFill>
                <a:srgbClr val="FF0000"/>
              </a:solidFill>
              <a:latin typeface="Calibri"/>
              <a:ea typeface="ＭＳ Ｐゴシック" pitchFamily="34" charset="-128"/>
              <a:cs typeface="Arial" charset="0"/>
            </a:endParaRPr>
          </a:p>
        </p:txBody>
      </p:sp>
      <p:sp>
        <p:nvSpPr>
          <p:cNvPr id="26" name="Titolo 2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it-IT" dirty="0">
                <a:solidFill>
                  <a:prstClr val="white">
                    <a:lumMod val="50000"/>
                  </a:prstClr>
                </a:solidFill>
              </a:rPr>
              <a:t>Punti</a:t>
            </a:r>
            <a:r>
              <a:rPr lang="it-IT" spc="-300" dirty="0">
                <a:solidFill>
                  <a:prstClr val="white">
                    <a:lumMod val="50000"/>
                  </a:prstClr>
                </a:solidFill>
              </a:rPr>
              <a:t> di </a:t>
            </a:r>
            <a:r>
              <a:rPr lang="it-IT" dirty="0">
                <a:solidFill>
                  <a:prstClr val="white">
                    <a:lumMod val="50000"/>
                  </a:prstClr>
                </a:solidFill>
              </a:rPr>
              <a:t>forza</a:t>
            </a:r>
            <a:r>
              <a:rPr lang="it-IT" spc="-300" dirty="0">
                <a:solidFill>
                  <a:prstClr val="white">
                    <a:lumMod val="50000"/>
                  </a:prstClr>
                </a:solidFill>
              </a:rPr>
              <a:t> e </a:t>
            </a:r>
            <a:r>
              <a:rPr lang="it-IT" dirty="0">
                <a:solidFill>
                  <a:prstClr val="white">
                    <a:lumMod val="50000"/>
                  </a:prstClr>
                </a:solidFill>
              </a:rPr>
              <a:t>priorità</a:t>
            </a:r>
            <a:r>
              <a:rPr lang="it-IT" spc="-300" dirty="0">
                <a:solidFill>
                  <a:prstClr val="white">
                    <a:lumMod val="50000"/>
                  </a:prstClr>
                </a:solidFill>
              </a:rPr>
              <a:t> di </a:t>
            </a:r>
            <a:r>
              <a:rPr lang="it-IT" dirty="0" smtClean="0">
                <a:solidFill>
                  <a:prstClr val="white">
                    <a:lumMod val="50000"/>
                  </a:prstClr>
                </a:solidFill>
              </a:rPr>
              <a:t>intervento</a:t>
            </a:r>
            <a:endParaRPr lang="it-IT" dirty="0"/>
          </a:p>
        </p:txBody>
      </p:sp>
      <p:sp>
        <p:nvSpPr>
          <p:cNvPr id="28" name="Text Box 119"/>
          <p:cNvSpPr txBox="1">
            <a:spLocks noChangeArrowheads="1"/>
          </p:cNvSpPr>
          <p:nvPr/>
        </p:nvSpPr>
        <p:spPr bwMode="auto">
          <a:xfrm>
            <a:off x="6193459" y="0"/>
            <a:ext cx="1914236" cy="537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lIns="90000" tIns="46800" rIns="90000" bIns="46800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it-IT" sz="1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Tahoma" pitchFamily="34" charset="0"/>
              </a:rPr>
              <a:t>Numero Verde</a:t>
            </a:r>
          </a:p>
          <a:p>
            <a:pPr>
              <a:lnSpc>
                <a:spcPct val="120000"/>
              </a:lnSpc>
              <a:defRPr/>
            </a:pPr>
            <a:r>
              <a:rPr lang="it-IT" sz="1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Tahoma" pitchFamily="34" charset="0"/>
              </a:rPr>
              <a:t>Commerciale</a:t>
            </a:r>
          </a:p>
        </p:txBody>
      </p:sp>
      <p:cxnSp>
        <p:nvCxnSpPr>
          <p:cNvPr id="34" name="Connettore 1 33"/>
          <p:cNvCxnSpPr/>
          <p:nvPr/>
        </p:nvCxnSpPr>
        <p:spPr>
          <a:xfrm>
            <a:off x="6156176" y="-16626"/>
            <a:ext cx="0" cy="324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46" name="Object 6"/>
          <p:cNvGraphicFramePr>
            <a:graphicFrameLocks noChangeAspect="1"/>
          </p:cNvGraphicFramePr>
          <p:nvPr/>
        </p:nvGraphicFramePr>
        <p:xfrm>
          <a:off x="898525" y="1158875"/>
          <a:ext cx="8442325" cy="553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1" name="Grafico" r:id="rId3" imgW="9382230" imgH="6153060" progId="Excel.Chart.8">
                  <p:link updateAutomatic="1"/>
                </p:oleObj>
              </mc:Choice>
              <mc:Fallback>
                <p:oleObj name="Grafico" r:id="rId3" imgW="9382230" imgH="6153060" progId="Excel.Chart.8">
                  <p:link updateAutomatic="1"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8525" y="1158875"/>
                        <a:ext cx="8442325" cy="553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48" name="Object 8"/>
          <p:cNvGraphicFramePr>
            <a:graphicFrameLocks noChangeAspect="1"/>
          </p:cNvGraphicFramePr>
          <p:nvPr/>
        </p:nvGraphicFramePr>
        <p:xfrm>
          <a:off x="818395" y="4078659"/>
          <a:ext cx="7504112" cy="4916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2" name="Grafico" r:id="rId5" imgW="9382230" imgH="6153060" progId="Excel.Chart.8">
                  <p:link updateAutomatic="1"/>
                </p:oleObj>
              </mc:Choice>
              <mc:Fallback>
                <p:oleObj name="Grafico" r:id="rId5" imgW="9382230" imgH="6153060" progId="Excel.Chart.8">
                  <p:link updateAutomatic="1"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8395" y="4078659"/>
                        <a:ext cx="7504112" cy="4916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Sportello</a:t>
            </a:r>
            <a:endParaRPr lang="it-IT" dirty="0"/>
          </a:p>
        </p:txBody>
      </p:sp>
      <p:sp>
        <p:nvSpPr>
          <p:cNvPr id="26" name="CasellaDiTesto 25"/>
          <p:cNvSpPr txBox="1">
            <a:spLocks noChangeArrowheads="1"/>
          </p:cNvSpPr>
          <p:nvPr/>
        </p:nvSpPr>
        <p:spPr bwMode="auto">
          <a:xfrm>
            <a:off x="3563888" y="3933056"/>
            <a:ext cx="2016224" cy="233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1100"/>
              </a:lnSpc>
              <a:spcBef>
                <a:spcPts val="600"/>
              </a:spcBef>
              <a:defRPr/>
            </a:pPr>
            <a:r>
              <a:rPr lang="it-IT" sz="1050" dirty="0" smtClean="0">
                <a:solidFill>
                  <a:srgbClr val="002060"/>
                </a:solidFill>
                <a:latin typeface="+mj-lt"/>
                <a:ea typeface="Verdana" pitchFamily="34" charset="0"/>
                <a:cs typeface="Verdana" pitchFamily="34" charset="0"/>
              </a:rPr>
              <a:t>VOTO MEDIO</a:t>
            </a:r>
            <a:endParaRPr lang="it-IT" sz="1050" i="1" dirty="0">
              <a:solidFill>
                <a:srgbClr val="002060"/>
              </a:solidFill>
              <a:latin typeface="+mj-lt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28" name="Gruppo 27"/>
          <p:cNvGrpSpPr/>
          <p:nvPr/>
        </p:nvGrpSpPr>
        <p:grpSpPr>
          <a:xfrm>
            <a:off x="7019071" y="5278906"/>
            <a:ext cx="616566" cy="436124"/>
            <a:chOff x="6732320" y="128207"/>
            <a:chExt cx="616566" cy="436124"/>
          </a:xfrm>
        </p:grpSpPr>
        <p:pic>
          <p:nvPicPr>
            <p:cNvPr id="29" name="Immagine 28" descr="graph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743078" y="137108"/>
              <a:ext cx="605808" cy="427223"/>
            </a:xfrm>
            <a:prstGeom prst="rect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</p:pic>
        <p:sp>
          <p:nvSpPr>
            <p:cNvPr id="38" name="CasellaDiTesto 37"/>
            <p:cNvSpPr txBox="1"/>
            <p:nvPr/>
          </p:nvSpPr>
          <p:spPr bwMode="auto">
            <a:xfrm>
              <a:off x="6732320" y="128207"/>
              <a:ext cx="612000" cy="196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rtlCol="0">
              <a:spAutoFit/>
            </a:bodyPr>
            <a:lstStyle/>
            <a:p>
              <a:pPr defTabSz="384175">
                <a:lnSpc>
                  <a:spcPts val="800"/>
                </a:lnSpc>
                <a:buClr>
                  <a:srgbClr val="FF3300"/>
                </a:buClr>
                <a:tabLst>
                  <a:tab pos="863600" algn="l"/>
                  <a:tab pos="1341438" algn="l"/>
                  <a:tab pos="1798638" algn="l"/>
                  <a:tab pos="2332038" algn="l"/>
                  <a:tab pos="2768600" algn="l"/>
                  <a:tab pos="3322638" algn="l"/>
                  <a:tab pos="3763963" algn="l"/>
                  <a:tab pos="4221163" algn="l"/>
                  <a:tab pos="4664075" algn="l"/>
                  <a:tab pos="5197475" algn="l"/>
                  <a:tab pos="5745163" algn="l"/>
                  <a:tab pos="6278563" algn="l"/>
                  <a:tab pos="6904038" algn="l"/>
                  <a:tab pos="7437438" algn="l"/>
                  <a:tab pos="7894638" algn="l"/>
                  <a:tab pos="7985125" algn="l"/>
                  <a:tab pos="8335963" algn="l"/>
                  <a:tab pos="8793163" algn="l"/>
                  <a:tab pos="8975725" algn="l"/>
                </a:tabLst>
              </a:pPr>
              <a:r>
                <a:rPr lang="it-IT" sz="800" dirty="0">
                  <a:solidFill>
                    <a:prstClr val="white">
                      <a:lumMod val="50000"/>
                    </a:prstClr>
                  </a:solidFill>
                </a:rPr>
                <a:t>Trend </a:t>
              </a:r>
            </a:p>
          </p:txBody>
        </p:sp>
      </p:grpSp>
      <p:sp>
        <p:nvSpPr>
          <p:cNvPr id="39" name="CasellaDiTesto 38"/>
          <p:cNvSpPr txBox="1"/>
          <p:nvPr/>
        </p:nvSpPr>
        <p:spPr bwMode="auto">
          <a:xfrm>
            <a:off x="2628379" y="3041238"/>
            <a:ext cx="1584326" cy="46935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insoddisfatti</a:t>
            </a:r>
            <a:r>
              <a:rPr lang="it-IT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 </a:t>
            </a:r>
          </a:p>
          <a:p>
            <a:pPr algn="ctr">
              <a:defRPr/>
            </a:pPr>
            <a:r>
              <a:rPr lang="it-IT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(% voto 1-5)</a:t>
            </a:r>
          </a:p>
        </p:txBody>
      </p:sp>
      <p:sp>
        <p:nvSpPr>
          <p:cNvPr id="40" name="CasellaDiTesto 39"/>
          <p:cNvSpPr txBox="1"/>
          <p:nvPr/>
        </p:nvSpPr>
        <p:spPr bwMode="auto">
          <a:xfrm>
            <a:off x="2628379" y="1698706"/>
            <a:ext cx="1584326" cy="5539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ts val="1400"/>
              </a:lnSpc>
              <a:spcBef>
                <a:spcPts val="600"/>
              </a:spcBef>
              <a:defRPr/>
            </a:pPr>
            <a:r>
              <a:rPr lang="it-IT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molto soddisfatti </a:t>
            </a:r>
          </a:p>
          <a:p>
            <a:pPr algn="ctr">
              <a:lnSpc>
                <a:spcPts val="200"/>
              </a:lnSpc>
              <a:spcBef>
                <a:spcPts val="600"/>
              </a:spcBef>
              <a:defRPr/>
            </a:pPr>
            <a:r>
              <a:rPr lang="it-IT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(% voto 8-10)</a:t>
            </a:r>
            <a:r>
              <a:rPr lang="it-IT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41" name="CasellaDiTesto 40"/>
          <p:cNvSpPr txBox="1"/>
          <p:nvPr/>
        </p:nvSpPr>
        <p:spPr bwMode="auto">
          <a:xfrm>
            <a:off x="2628379" y="2325818"/>
            <a:ext cx="1584326" cy="5539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ts val="1400"/>
              </a:lnSpc>
              <a:spcBef>
                <a:spcPts val="600"/>
              </a:spcBef>
              <a:defRPr/>
            </a:pPr>
            <a:r>
              <a:rPr lang="it-IT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mediamente  soddisfatti </a:t>
            </a:r>
          </a:p>
          <a:p>
            <a:pPr algn="ctr">
              <a:lnSpc>
                <a:spcPts val="200"/>
              </a:lnSpc>
              <a:spcBef>
                <a:spcPts val="600"/>
              </a:spcBef>
              <a:defRPr/>
            </a:pPr>
            <a:r>
              <a:rPr lang="it-IT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(% voto 6-7)</a:t>
            </a:r>
            <a:r>
              <a:rPr lang="it-IT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1007604" y="878400"/>
            <a:ext cx="7128792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“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Considerando complessivamente il servizio ricevuto presso lo sportello, che voto dà ad Acquedotto del Fiora?” 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[scala 1-10, 1=pessimo e 10=ottimo]</a:t>
            </a:r>
            <a:endParaRPr lang="it-IT" sz="12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Rettangolo arrotondato 14"/>
          <p:cNvSpPr/>
          <p:nvPr/>
        </p:nvSpPr>
        <p:spPr>
          <a:xfrm>
            <a:off x="3672000" y="6539477"/>
            <a:ext cx="1800000" cy="26064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txBody>
          <a:bodyPr wrap="square" lIns="0" tIns="0" rIns="0" bIns="0" anchor="ctr">
            <a:noAutofit/>
          </a:bodyPr>
          <a:lstStyle/>
          <a:p>
            <a:pPr lvl="0" algn="ctr"/>
            <a:r>
              <a:rPr lang="it-IT" sz="1100" i="1" kern="0" dirty="0">
                <a:solidFill>
                  <a:prstClr val="black"/>
                </a:solidFill>
              </a:rPr>
              <a:t>Base = </a:t>
            </a:r>
            <a:r>
              <a:rPr lang="it-IT" sz="1100" i="1" kern="0" dirty="0" smtClean="0">
                <a:solidFill>
                  <a:prstClr val="black"/>
                </a:solidFill>
              </a:rPr>
              <a:t>UTENTI SPORTELLO</a:t>
            </a:r>
            <a:endParaRPr lang="it-IT" sz="1100" i="1" kern="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Sportello</a:t>
            </a:r>
            <a:endParaRPr lang="it-IT" dirty="0"/>
          </a:p>
        </p:txBody>
      </p:sp>
      <p:graphicFrame>
        <p:nvGraphicFramePr>
          <p:cNvPr id="62468" name="Object 4"/>
          <p:cNvGraphicFramePr>
            <a:graphicFrameLocks noChangeAspect="1"/>
          </p:cNvGraphicFramePr>
          <p:nvPr/>
        </p:nvGraphicFramePr>
        <p:xfrm>
          <a:off x="119063" y="981075"/>
          <a:ext cx="8910637" cy="583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0" name="Grafico" r:id="rId3" imgW="9382230" imgH="6153060" progId="Excel.Chart.8">
                  <p:link updateAutomatic="1"/>
                </p:oleObj>
              </mc:Choice>
              <mc:Fallback>
                <p:oleObj name="Grafico" r:id="rId3" imgW="9382230" imgH="6153060" progId="Excel.Chart.8">
                  <p:link updateAutomatic="1"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063" y="981075"/>
                        <a:ext cx="8910637" cy="583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asellaDiTesto 10"/>
          <p:cNvSpPr txBox="1"/>
          <p:nvPr/>
        </p:nvSpPr>
        <p:spPr>
          <a:xfrm>
            <a:off x="1007604" y="878400"/>
            <a:ext cx="7128792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“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Considerando complessivamente il servizio ricevuto presso lo sportello, che voto dà ad Acquedotto del Fiora?” 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[scala 1-10, 1=pessimo e 10=ottimo]</a:t>
            </a:r>
            <a:endParaRPr lang="it-IT" sz="12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Rettangolo arrotondato 5"/>
          <p:cNvSpPr/>
          <p:nvPr/>
        </p:nvSpPr>
        <p:spPr>
          <a:xfrm>
            <a:off x="3672000" y="6539477"/>
            <a:ext cx="1800000" cy="26064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txBody>
          <a:bodyPr wrap="square" lIns="0" tIns="0" rIns="0" bIns="0" anchor="ctr">
            <a:noAutofit/>
          </a:bodyPr>
          <a:lstStyle/>
          <a:p>
            <a:pPr lvl="0" algn="ctr"/>
            <a:r>
              <a:rPr lang="it-IT" sz="1100" i="1" kern="0" dirty="0">
                <a:solidFill>
                  <a:prstClr val="black"/>
                </a:solidFill>
              </a:rPr>
              <a:t>Base = </a:t>
            </a:r>
            <a:r>
              <a:rPr lang="it-IT" sz="1100" i="1" kern="0" dirty="0" smtClean="0">
                <a:solidFill>
                  <a:prstClr val="black"/>
                </a:solidFill>
              </a:rPr>
              <a:t>UTENTI SPORTELLO</a:t>
            </a:r>
            <a:endParaRPr lang="it-IT" sz="1100" i="1" kern="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493" name="Object 5"/>
          <p:cNvGraphicFramePr>
            <a:graphicFrameLocks noChangeAspect="1"/>
          </p:cNvGraphicFramePr>
          <p:nvPr/>
        </p:nvGraphicFramePr>
        <p:xfrm>
          <a:off x="-1043026" y="1149389"/>
          <a:ext cx="8442326" cy="553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95" name="Grafico" r:id="rId3" imgW="9382230" imgH="6153060" progId="Excel.Chart.8">
                  <p:link updateAutomatic="1"/>
                </p:oleObj>
              </mc:Choice>
              <mc:Fallback>
                <p:oleObj name="Grafico" r:id="rId3" imgW="9382230" imgH="6153060" progId="Excel.Chart.8">
                  <p:link updateAutomatic="1"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043026" y="1149389"/>
                        <a:ext cx="8442326" cy="5532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Indicatori di performance</a:t>
            </a:r>
            <a:endParaRPr lang="it-IT" dirty="0"/>
          </a:p>
        </p:txBody>
      </p:sp>
      <p:sp>
        <p:nvSpPr>
          <p:cNvPr id="32" name="CasellaDiTesto 31"/>
          <p:cNvSpPr txBox="1"/>
          <p:nvPr/>
        </p:nvSpPr>
        <p:spPr>
          <a:xfrm>
            <a:off x="899592" y="856800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“</a:t>
            </a:r>
            <a:r>
              <a:rPr lang="it-IT" sz="1200" dirty="0">
                <a:solidFill>
                  <a:schemeClr val="bg1">
                    <a:lumMod val="50000"/>
                  </a:schemeClr>
                </a:solidFill>
              </a:rPr>
              <a:t>Per ognuno degli aspetti, quanto è stato soddisfatto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?”  </a:t>
            </a:r>
          </a:p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[scala 1-10, 1=pessimo e 10=ottimo]</a:t>
            </a:r>
            <a:endParaRPr lang="it-IT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CasellaDiTesto 32"/>
          <p:cNvSpPr txBox="1"/>
          <p:nvPr/>
        </p:nvSpPr>
        <p:spPr>
          <a:xfrm>
            <a:off x="5472495" y="856800"/>
            <a:ext cx="3707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“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Quali dei seguenti aspetti sono i più importanti?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”</a:t>
            </a:r>
            <a:endParaRPr lang="it-IT" sz="1200" dirty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(max 3 risposte)</a:t>
            </a:r>
            <a:endParaRPr lang="it-IT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" name="Ovale 36"/>
          <p:cNvSpPr/>
          <p:nvPr/>
        </p:nvSpPr>
        <p:spPr>
          <a:xfrm>
            <a:off x="7146447" y="2636952"/>
            <a:ext cx="360000" cy="360000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glow rad="63500">
              <a:srgbClr val="9FB4E4">
                <a:alpha val="40000"/>
              </a:srgbClr>
            </a:glow>
          </a:effectLst>
        </p:spPr>
        <p:txBody>
          <a:bodyPr wrap="square" lIns="3600" tIns="3600" rIns="3600" bIns="3600" rtlCol="0" anchor="ctr">
            <a:noAutofit/>
          </a:bodyPr>
          <a:lstStyle/>
          <a:p>
            <a:pPr algn="ctr"/>
            <a:r>
              <a:rPr lang="it-IT" sz="1050" b="1" kern="0" dirty="0" smtClean="0">
                <a:solidFill>
                  <a:prstClr val="white"/>
                </a:solidFill>
              </a:rPr>
              <a:t>10,5</a:t>
            </a:r>
            <a:endParaRPr lang="it-IT" sz="1050" b="1" kern="0" dirty="0">
              <a:solidFill>
                <a:prstClr val="white"/>
              </a:solidFill>
            </a:endParaRPr>
          </a:p>
        </p:txBody>
      </p:sp>
      <p:sp>
        <p:nvSpPr>
          <p:cNvPr id="38" name="Ovale 37"/>
          <p:cNvSpPr/>
          <p:nvPr/>
        </p:nvSpPr>
        <p:spPr>
          <a:xfrm>
            <a:off x="7128447" y="1880570"/>
            <a:ext cx="396000" cy="396000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glow rad="63500">
              <a:srgbClr val="9FB4E4">
                <a:alpha val="40000"/>
              </a:srgbClr>
            </a:glow>
          </a:effectLst>
        </p:spPr>
        <p:txBody>
          <a:bodyPr wrap="square" lIns="3600" tIns="3600" rIns="3600" bIns="3600" rtlCol="0" anchor="ctr">
            <a:noAutofit/>
          </a:bodyPr>
          <a:lstStyle/>
          <a:p>
            <a:pPr algn="ctr"/>
            <a:r>
              <a:rPr lang="it-IT" sz="1100" b="1" kern="0" dirty="0" smtClean="0">
                <a:solidFill>
                  <a:prstClr val="white"/>
                </a:solidFill>
              </a:rPr>
              <a:t>15,5</a:t>
            </a:r>
            <a:endParaRPr lang="it-IT" sz="1100" b="1" kern="0" dirty="0">
              <a:solidFill>
                <a:prstClr val="white"/>
              </a:solidFill>
            </a:endParaRPr>
          </a:p>
        </p:txBody>
      </p:sp>
      <p:sp>
        <p:nvSpPr>
          <p:cNvPr id="39" name="Ovale 38"/>
          <p:cNvSpPr/>
          <p:nvPr/>
        </p:nvSpPr>
        <p:spPr>
          <a:xfrm>
            <a:off x="7182447" y="5619400"/>
            <a:ext cx="288000" cy="288000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glow rad="63500">
              <a:srgbClr val="9FB4E4">
                <a:alpha val="40000"/>
              </a:srgbClr>
            </a:glow>
          </a:effectLst>
        </p:spPr>
        <p:txBody>
          <a:bodyPr wrap="square" lIns="3600" tIns="3600" rIns="3600" bIns="3600" rtlCol="0" anchor="ctr">
            <a:noAutofit/>
          </a:bodyPr>
          <a:lstStyle/>
          <a:p>
            <a:pPr algn="ctr"/>
            <a:r>
              <a:rPr lang="it-IT" sz="1050" b="1" kern="0" dirty="0" smtClean="0">
                <a:solidFill>
                  <a:prstClr val="white"/>
                </a:solidFill>
              </a:rPr>
              <a:t>3,0</a:t>
            </a:r>
            <a:endParaRPr lang="it-IT" sz="1050" b="1" kern="0" dirty="0">
              <a:solidFill>
                <a:prstClr val="white"/>
              </a:solidFill>
            </a:endParaRPr>
          </a:p>
        </p:txBody>
      </p:sp>
      <p:sp>
        <p:nvSpPr>
          <p:cNvPr id="40" name="Ovale 39"/>
          <p:cNvSpPr/>
          <p:nvPr/>
        </p:nvSpPr>
        <p:spPr>
          <a:xfrm>
            <a:off x="6984447" y="4689216"/>
            <a:ext cx="684000" cy="684000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glow rad="63500">
              <a:srgbClr val="9FB4E4">
                <a:alpha val="40000"/>
              </a:srgbClr>
            </a:glow>
          </a:effectLst>
        </p:spPr>
        <p:txBody>
          <a:bodyPr wrap="square" lIns="3600" tIns="3600" rIns="3600" bIns="3600" rtlCol="0" anchor="ctr">
            <a:noAutofit/>
          </a:bodyPr>
          <a:lstStyle/>
          <a:p>
            <a:pPr algn="ctr"/>
            <a:r>
              <a:rPr lang="it-IT" sz="1600" b="1" kern="0" dirty="0" smtClean="0">
                <a:solidFill>
                  <a:prstClr val="white"/>
                </a:solidFill>
              </a:rPr>
              <a:t>43,5</a:t>
            </a:r>
          </a:p>
        </p:txBody>
      </p:sp>
      <p:sp>
        <p:nvSpPr>
          <p:cNvPr id="41" name="Ovale 40"/>
          <p:cNvSpPr/>
          <p:nvPr/>
        </p:nvSpPr>
        <p:spPr>
          <a:xfrm>
            <a:off x="6966447" y="3192116"/>
            <a:ext cx="720000" cy="720000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glow rad="63500">
              <a:srgbClr val="9FB4E4">
                <a:alpha val="40000"/>
              </a:srgbClr>
            </a:glow>
          </a:effectLst>
        </p:spPr>
        <p:txBody>
          <a:bodyPr wrap="square" lIns="3600" tIns="3600" rIns="3600" bIns="3600" rtlCol="0" anchor="ctr">
            <a:noAutofit/>
          </a:bodyPr>
          <a:lstStyle/>
          <a:p>
            <a:pPr algn="ctr"/>
            <a:r>
              <a:rPr lang="it-IT" sz="1600" b="1" kern="0" dirty="0" smtClean="0">
                <a:solidFill>
                  <a:prstClr val="white"/>
                </a:solidFill>
              </a:rPr>
              <a:t>47,5</a:t>
            </a:r>
            <a:endParaRPr lang="it-IT" sz="1600" b="1" kern="0" dirty="0">
              <a:solidFill>
                <a:prstClr val="white"/>
              </a:solidFill>
            </a:endParaRPr>
          </a:p>
        </p:txBody>
      </p:sp>
      <p:sp>
        <p:nvSpPr>
          <p:cNvPr id="43" name="Ovale 42"/>
          <p:cNvSpPr/>
          <p:nvPr/>
        </p:nvSpPr>
        <p:spPr>
          <a:xfrm>
            <a:off x="7038447" y="4005128"/>
            <a:ext cx="576000" cy="576000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glow rad="63500">
              <a:srgbClr val="9FB4E4">
                <a:alpha val="40000"/>
              </a:srgbClr>
            </a:glow>
          </a:effectLst>
        </p:spPr>
        <p:txBody>
          <a:bodyPr wrap="square" lIns="3600" tIns="3600" rIns="3600" bIns="3600" rtlCol="0" anchor="ctr">
            <a:noAutofit/>
          </a:bodyPr>
          <a:lstStyle/>
          <a:p>
            <a:pPr algn="ctr"/>
            <a:r>
              <a:rPr lang="it-IT" sz="1500" b="1" kern="0" dirty="0" smtClean="0">
                <a:solidFill>
                  <a:prstClr val="white"/>
                </a:solidFill>
              </a:rPr>
              <a:t>33,5</a:t>
            </a:r>
          </a:p>
        </p:txBody>
      </p:sp>
      <p:sp>
        <p:nvSpPr>
          <p:cNvPr id="28" name="Rettangolo arrotondato 27"/>
          <p:cNvSpPr/>
          <p:nvPr/>
        </p:nvSpPr>
        <p:spPr>
          <a:xfrm>
            <a:off x="3672000" y="6539477"/>
            <a:ext cx="1800000" cy="26064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txBody>
          <a:bodyPr wrap="square" lIns="0" tIns="0" rIns="0" bIns="0" anchor="ctr">
            <a:noAutofit/>
          </a:bodyPr>
          <a:lstStyle/>
          <a:p>
            <a:pPr lvl="0" algn="ctr"/>
            <a:r>
              <a:rPr lang="it-IT" sz="1100" i="1" kern="0" dirty="0">
                <a:solidFill>
                  <a:prstClr val="black"/>
                </a:solidFill>
              </a:rPr>
              <a:t>Base = </a:t>
            </a:r>
            <a:r>
              <a:rPr lang="it-IT" sz="1100" i="1" kern="0" dirty="0" smtClean="0">
                <a:solidFill>
                  <a:prstClr val="black"/>
                </a:solidFill>
              </a:rPr>
              <a:t>UTENTI SPORTELLO</a:t>
            </a:r>
            <a:endParaRPr lang="it-IT" sz="1100" i="1" kern="0" dirty="0">
              <a:solidFill>
                <a:prstClr val="black"/>
              </a:solidFill>
            </a:endParaRPr>
          </a:p>
        </p:txBody>
      </p:sp>
      <p:graphicFrame>
        <p:nvGraphicFramePr>
          <p:cNvPr id="36" name="Tabella 35"/>
          <p:cNvGraphicFramePr>
            <a:graphicFrameLocks noGrp="1"/>
          </p:cNvGraphicFramePr>
          <p:nvPr/>
        </p:nvGraphicFramePr>
        <p:xfrm>
          <a:off x="45437" y="1878277"/>
          <a:ext cx="1980000" cy="4384212"/>
        </p:xfrm>
        <a:graphic>
          <a:graphicData uri="http://schemas.openxmlformats.org/drawingml/2006/table">
            <a:tbl>
              <a:tblPr/>
              <a:tblGrid>
                <a:gridCol w="1980000"/>
              </a:tblGrid>
              <a:tr h="73070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TEMPI DI ATTESA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3070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TEMPI DI</a:t>
                      </a:r>
                      <a:r>
                        <a:rPr lang="it-IT" sz="14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GESTIONE</a:t>
                      </a:r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DELL’OPERATORE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7200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3070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COMPETENZA DELL'OPERATORE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3070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CORTESIA E DISPONIBILITÀ DELL'OPERATORE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3070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CHIAREZZA DELLE INFORMAZIONI FORNITE DALL'OPERATORE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3070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ACCOGLIENZA - </a:t>
                      </a:r>
                    </a:p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COMFORT DEI LOCALI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4" name="Rettangolo arrotondato 43"/>
          <p:cNvSpPr/>
          <p:nvPr/>
        </p:nvSpPr>
        <p:spPr>
          <a:xfrm>
            <a:off x="4949086" y="1948530"/>
            <a:ext cx="432000" cy="252000"/>
          </a:xfrm>
          <a:prstGeom prst="roundRect">
            <a:avLst/>
          </a:prstGeom>
          <a:solidFill>
            <a:srgbClr val="0070C0"/>
          </a:solidFill>
          <a:effectLst>
            <a:glow rad="63500">
              <a:srgbClr val="AEBAD5">
                <a:satMod val="175000"/>
                <a:alpha val="40000"/>
              </a:srgbClr>
            </a:glow>
            <a:softEdge rad="12700"/>
          </a:effectLst>
        </p:spPr>
        <p:txBody>
          <a:bodyPr wrap="square" lIns="3600" tIns="3600" rIns="3600" bIns="3600" rtlCol="0" anchor="ctr">
            <a:noAutofit/>
          </a:bodyPr>
          <a:lstStyle/>
          <a:p>
            <a:pPr algn="ctr"/>
            <a:r>
              <a:rPr lang="it-IT" sz="1400" kern="0" dirty="0" smtClean="0">
                <a:solidFill>
                  <a:prstClr val="white"/>
                </a:solidFill>
              </a:rPr>
              <a:t>8,2</a:t>
            </a:r>
          </a:p>
        </p:txBody>
      </p:sp>
      <p:sp>
        <p:nvSpPr>
          <p:cNvPr id="45" name="Rettangolo arrotondato 44"/>
          <p:cNvSpPr/>
          <p:nvPr/>
        </p:nvSpPr>
        <p:spPr>
          <a:xfrm>
            <a:off x="4949086" y="2690912"/>
            <a:ext cx="432000" cy="252000"/>
          </a:xfrm>
          <a:prstGeom prst="roundRect">
            <a:avLst/>
          </a:prstGeom>
          <a:solidFill>
            <a:srgbClr val="0070C0"/>
          </a:solidFill>
          <a:effectLst>
            <a:glow rad="63500">
              <a:srgbClr val="AEBAD5">
                <a:satMod val="175000"/>
                <a:alpha val="40000"/>
              </a:srgbClr>
            </a:glow>
            <a:softEdge rad="12700"/>
          </a:effectLst>
        </p:spPr>
        <p:txBody>
          <a:bodyPr wrap="square" lIns="3600" tIns="3600" rIns="3600" bIns="3600" rtlCol="0" anchor="ctr">
            <a:noAutofit/>
          </a:bodyPr>
          <a:lstStyle/>
          <a:p>
            <a:pPr algn="ctr"/>
            <a:r>
              <a:rPr lang="it-IT" sz="1400" kern="0" dirty="0" smtClean="0">
                <a:solidFill>
                  <a:prstClr val="white"/>
                </a:solidFill>
              </a:rPr>
              <a:t>8,5</a:t>
            </a:r>
          </a:p>
        </p:txBody>
      </p:sp>
      <p:sp>
        <p:nvSpPr>
          <p:cNvPr id="46" name="Rettangolo arrotondato 45"/>
          <p:cNvSpPr/>
          <p:nvPr/>
        </p:nvSpPr>
        <p:spPr>
          <a:xfrm>
            <a:off x="4949086" y="3413523"/>
            <a:ext cx="432000" cy="252000"/>
          </a:xfrm>
          <a:prstGeom prst="roundRect">
            <a:avLst/>
          </a:prstGeom>
          <a:solidFill>
            <a:srgbClr val="0070C0"/>
          </a:solidFill>
          <a:effectLst>
            <a:glow rad="63500">
              <a:srgbClr val="AEBAD5">
                <a:satMod val="175000"/>
                <a:alpha val="40000"/>
              </a:srgbClr>
            </a:glow>
            <a:softEdge rad="12700"/>
          </a:effectLst>
        </p:spPr>
        <p:txBody>
          <a:bodyPr wrap="square" lIns="3600" tIns="3600" rIns="3600" bIns="3600" rtlCol="0" anchor="ctr">
            <a:noAutofit/>
          </a:bodyPr>
          <a:lstStyle/>
          <a:p>
            <a:pPr algn="ctr"/>
            <a:r>
              <a:rPr lang="it-IT" sz="1400" kern="0" dirty="0" smtClean="0">
                <a:solidFill>
                  <a:prstClr val="white"/>
                </a:solidFill>
              </a:rPr>
              <a:t>8,6</a:t>
            </a:r>
          </a:p>
        </p:txBody>
      </p:sp>
      <p:sp>
        <p:nvSpPr>
          <p:cNvPr id="47" name="Rettangolo arrotondato 46"/>
          <p:cNvSpPr/>
          <p:nvPr/>
        </p:nvSpPr>
        <p:spPr>
          <a:xfrm>
            <a:off x="4949086" y="4175887"/>
            <a:ext cx="432000" cy="252000"/>
          </a:xfrm>
          <a:prstGeom prst="roundRect">
            <a:avLst/>
          </a:prstGeom>
          <a:solidFill>
            <a:srgbClr val="0070C0"/>
          </a:solidFill>
          <a:effectLst>
            <a:glow rad="63500">
              <a:srgbClr val="AEBAD5">
                <a:satMod val="175000"/>
                <a:alpha val="40000"/>
              </a:srgbClr>
            </a:glow>
            <a:softEdge rad="12700"/>
          </a:effectLst>
        </p:spPr>
        <p:txBody>
          <a:bodyPr wrap="square" lIns="3600" tIns="3600" rIns="3600" bIns="3600" rtlCol="0" anchor="ctr">
            <a:noAutofit/>
          </a:bodyPr>
          <a:lstStyle/>
          <a:p>
            <a:pPr algn="ctr"/>
            <a:r>
              <a:rPr lang="it-IT" sz="1400" kern="0" dirty="0" smtClean="0">
                <a:solidFill>
                  <a:prstClr val="white"/>
                </a:solidFill>
              </a:rPr>
              <a:t>8,7</a:t>
            </a:r>
          </a:p>
        </p:txBody>
      </p:sp>
      <p:sp>
        <p:nvSpPr>
          <p:cNvPr id="48" name="Rettangolo arrotondato 47"/>
          <p:cNvSpPr/>
          <p:nvPr/>
        </p:nvSpPr>
        <p:spPr>
          <a:xfrm>
            <a:off x="4949086" y="4903932"/>
            <a:ext cx="432000" cy="252000"/>
          </a:xfrm>
          <a:prstGeom prst="roundRect">
            <a:avLst/>
          </a:prstGeom>
          <a:solidFill>
            <a:srgbClr val="0070C0"/>
          </a:solidFill>
          <a:effectLst>
            <a:glow rad="63500">
              <a:srgbClr val="AEBAD5">
                <a:satMod val="175000"/>
                <a:alpha val="40000"/>
              </a:srgbClr>
            </a:glow>
            <a:softEdge rad="12700"/>
          </a:effectLst>
        </p:spPr>
        <p:txBody>
          <a:bodyPr wrap="square" lIns="3600" tIns="3600" rIns="3600" bIns="3600" rtlCol="0" anchor="ctr">
            <a:noAutofit/>
          </a:bodyPr>
          <a:lstStyle/>
          <a:p>
            <a:pPr algn="ctr"/>
            <a:r>
              <a:rPr lang="it-IT" sz="1400" kern="0" dirty="0" smtClean="0">
                <a:solidFill>
                  <a:prstClr val="white"/>
                </a:solidFill>
              </a:rPr>
              <a:t>8,5</a:t>
            </a:r>
          </a:p>
        </p:txBody>
      </p:sp>
      <p:sp>
        <p:nvSpPr>
          <p:cNvPr id="49" name="Rettangolo arrotondato 48"/>
          <p:cNvSpPr/>
          <p:nvPr/>
        </p:nvSpPr>
        <p:spPr>
          <a:xfrm>
            <a:off x="4949086" y="5632089"/>
            <a:ext cx="432000" cy="252000"/>
          </a:xfrm>
          <a:prstGeom prst="roundRect">
            <a:avLst/>
          </a:prstGeom>
          <a:solidFill>
            <a:srgbClr val="0070C0"/>
          </a:solidFill>
          <a:effectLst>
            <a:glow rad="63500">
              <a:srgbClr val="AEBAD5">
                <a:satMod val="175000"/>
                <a:alpha val="40000"/>
              </a:srgbClr>
            </a:glow>
            <a:softEdge rad="12700"/>
          </a:effectLst>
        </p:spPr>
        <p:txBody>
          <a:bodyPr wrap="square" lIns="3600" tIns="3600" rIns="3600" bIns="3600" rtlCol="0" anchor="ctr">
            <a:noAutofit/>
          </a:bodyPr>
          <a:lstStyle/>
          <a:p>
            <a:pPr algn="ctr"/>
            <a:r>
              <a:rPr lang="it-IT" sz="1400" kern="0" dirty="0" smtClean="0">
                <a:solidFill>
                  <a:prstClr val="white"/>
                </a:solidFill>
              </a:rPr>
              <a:t>8,4</a:t>
            </a:r>
          </a:p>
        </p:txBody>
      </p:sp>
      <p:sp>
        <p:nvSpPr>
          <p:cNvPr id="50" name="CasellaDiTesto 49"/>
          <p:cNvSpPr txBox="1"/>
          <p:nvPr/>
        </p:nvSpPr>
        <p:spPr>
          <a:xfrm>
            <a:off x="5706447" y="1603665"/>
            <a:ext cx="32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cap="all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IMPORTANZA </a:t>
            </a:r>
            <a:r>
              <a:rPr lang="it-IT" sz="1200" cap="all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(% </a:t>
            </a:r>
            <a:r>
              <a:rPr lang="it-IT" sz="1200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di citazione</a:t>
            </a:r>
            <a:r>
              <a:rPr lang="it-IT" sz="1200" cap="all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)</a:t>
            </a:r>
          </a:p>
        </p:txBody>
      </p:sp>
      <p:sp>
        <p:nvSpPr>
          <p:cNvPr id="51" name="CasellaDiTesto 50"/>
          <p:cNvSpPr txBox="1"/>
          <p:nvPr/>
        </p:nvSpPr>
        <p:spPr>
          <a:xfrm>
            <a:off x="1439832" y="1603665"/>
            <a:ext cx="32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cap="all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Soddisfatti </a:t>
            </a:r>
            <a:r>
              <a:rPr lang="it-IT" sz="1200" cap="all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(% </a:t>
            </a:r>
            <a:r>
              <a:rPr lang="it-IT" sz="1200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voto 6-10)</a:t>
            </a:r>
            <a:endParaRPr lang="it-IT" sz="1200" cap="all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52" name="CasellaDiTesto 51"/>
          <p:cNvSpPr txBox="1">
            <a:spLocks noChangeArrowheads="1"/>
          </p:cNvSpPr>
          <p:nvPr/>
        </p:nvSpPr>
        <p:spPr bwMode="auto">
          <a:xfrm>
            <a:off x="4643070" y="1625466"/>
            <a:ext cx="1044032" cy="233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1100"/>
              </a:lnSpc>
              <a:spcBef>
                <a:spcPts val="600"/>
              </a:spcBef>
              <a:defRPr/>
            </a:pPr>
            <a:r>
              <a:rPr lang="it-IT" sz="900" dirty="0">
                <a:solidFill>
                  <a:srgbClr val="002060"/>
                </a:solidFill>
                <a:ea typeface="Verdana" pitchFamily="34" charset="0"/>
                <a:cs typeface="Verdana" pitchFamily="34" charset="0"/>
              </a:rPr>
              <a:t>VOTO MEDIO</a:t>
            </a:r>
            <a:endParaRPr lang="it-IT" sz="900" i="1" dirty="0">
              <a:solidFill>
                <a:srgbClr val="002060"/>
              </a:solidFill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53" name="Connettore 1 52"/>
          <p:cNvCxnSpPr/>
          <p:nvPr/>
        </p:nvCxnSpPr>
        <p:spPr>
          <a:xfrm>
            <a:off x="5598332" y="859014"/>
            <a:ext cx="0" cy="5292000"/>
          </a:xfrm>
          <a:prstGeom prst="line">
            <a:avLst/>
          </a:prstGeom>
          <a:ln cap="rnd">
            <a:solidFill>
              <a:schemeClr val="bg1">
                <a:lumMod val="75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8577" name="Picture 1"/>
          <p:cNvPicPr>
            <a:picLocks noChangeAspect="1" noChangeArrowheads="1"/>
          </p:cNvPicPr>
          <p:nvPr/>
        </p:nvPicPr>
        <p:blipFill>
          <a:blip r:embed="rId2" cstate="print"/>
          <a:srcRect l="5445" t="21046" r="33928" b="12227"/>
          <a:stretch>
            <a:fillRect/>
          </a:stretch>
        </p:blipFill>
        <p:spPr bwMode="auto">
          <a:xfrm>
            <a:off x="1553452" y="1129772"/>
            <a:ext cx="5976824" cy="4480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Punti</a:t>
            </a:r>
            <a:r>
              <a:rPr lang="it-IT" spc="-300" dirty="0" smtClean="0"/>
              <a:t> </a:t>
            </a:r>
            <a:r>
              <a:rPr lang="it-IT" dirty="0" smtClean="0"/>
              <a:t>di</a:t>
            </a:r>
            <a:r>
              <a:rPr lang="it-IT" spc="-300" dirty="0" smtClean="0"/>
              <a:t> </a:t>
            </a:r>
            <a:r>
              <a:rPr lang="it-IT" dirty="0" smtClean="0"/>
              <a:t>forza</a:t>
            </a:r>
            <a:r>
              <a:rPr lang="it-IT" spc="-300" dirty="0" smtClean="0"/>
              <a:t> </a:t>
            </a:r>
            <a:r>
              <a:rPr lang="it-IT" dirty="0" smtClean="0"/>
              <a:t>e</a:t>
            </a:r>
            <a:r>
              <a:rPr lang="it-IT" spc="-300" dirty="0" smtClean="0"/>
              <a:t> </a:t>
            </a:r>
            <a:r>
              <a:rPr lang="it-IT" dirty="0" smtClean="0"/>
              <a:t>priorità</a:t>
            </a:r>
            <a:r>
              <a:rPr lang="it-IT" spc="-300" dirty="0" smtClean="0"/>
              <a:t> </a:t>
            </a:r>
            <a:r>
              <a:rPr lang="it-IT" dirty="0" smtClean="0"/>
              <a:t>di</a:t>
            </a:r>
            <a:r>
              <a:rPr lang="it-IT" spc="-300" dirty="0" smtClean="0"/>
              <a:t> </a:t>
            </a:r>
            <a:r>
              <a:rPr lang="it-IT" dirty="0" smtClean="0"/>
              <a:t>intervento</a:t>
            </a:r>
            <a:endParaRPr lang="it-IT" dirty="0"/>
          </a:p>
        </p:txBody>
      </p:sp>
      <p:cxnSp>
        <p:nvCxnSpPr>
          <p:cNvPr id="4" name="Connettore 1 3"/>
          <p:cNvCxnSpPr/>
          <p:nvPr/>
        </p:nvCxnSpPr>
        <p:spPr>
          <a:xfrm>
            <a:off x="6156176" y="-16626"/>
            <a:ext cx="0" cy="324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Box 30"/>
          <p:cNvSpPr txBox="1">
            <a:spLocks noChangeArrowheads="1"/>
          </p:cNvSpPr>
          <p:nvPr/>
        </p:nvSpPr>
        <p:spPr bwMode="auto">
          <a:xfrm>
            <a:off x="1344505" y="1772816"/>
            <a:ext cx="36036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600" b="1" dirty="0">
                <a:solidFill>
                  <a:srgbClr val="333333"/>
                </a:solidFill>
                <a:latin typeface="Tahoma" pitchFamily="34" charset="0"/>
                <a:cs typeface="Tahoma" pitchFamily="34" charset="0"/>
              </a:rPr>
              <a:t>+</a:t>
            </a:r>
          </a:p>
        </p:txBody>
      </p:sp>
      <p:sp>
        <p:nvSpPr>
          <p:cNvPr id="23" name="Text Box 31"/>
          <p:cNvSpPr txBox="1">
            <a:spLocks noChangeArrowheads="1"/>
          </p:cNvSpPr>
          <p:nvPr/>
        </p:nvSpPr>
        <p:spPr bwMode="auto">
          <a:xfrm>
            <a:off x="1325455" y="4779986"/>
            <a:ext cx="36036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600" b="1" dirty="0">
                <a:solidFill>
                  <a:srgbClr val="333333"/>
                </a:solidFill>
                <a:latin typeface="Tahoma" pitchFamily="34" charset="0"/>
                <a:cs typeface="Tahoma" pitchFamily="34" charset="0"/>
              </a:rPr>
              <a:t>-</a:t>
            </a:r>
          </a:p>
        </p:txBody>
      </p:sp>
      <p:sp>
        <p:nvSpPr>
          <p:cNvPr id="24" name="Text Box 32"/>
          <p:cNvSpPr txBox="1">
            <a:spLocks noChangeArrowheads="1"/>
          </p:cNvSpPr>
          <p:nvPr/>
        </p:nvSpPr>
        <p:spPr bwMode="auto">
          <a:xfrm>
            <a:off x="2542380" y="6022478"/>
            <a:ext cx="5048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600" b="1" dirty="0">
                <a:solidFill>
                  <a:srgbClr val="333333"/>
                </a:solidFill>
                <a:latin typeface="Tahoma" pitchFamily="34" charset="0"/>
                <a:cs typeface="Tahoma" pitchFamily="34" charset="0"/>
              </a:rPr>
              <a:t>-</a:t>
            </a:r>
          </a:p>
        </p:txBody>
      </p:sp>
      <p:sp>
        <p:nvSpPr>
          <p:cNvPr id="25" name="Text Box 33"/>
          <p:cNvSpPr txBox="1">
            <a:spLocks noChangeArrowheads="1"/>
          </p:cNvSpPr>
          <p:nvPr/>
        </p:nvSpPr>
        <p:spPr bwMode="auto">
          <a:xfrm>
            <a:off x="5904705" y="6022478"/>
            <a:ext cx="50323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600" b="1" dirty="0">
                <a:solidFill>
                  <a:srgbClr val="333333"/>
                </a:solidFill>
                <a:latin typeface="Tahoma" pitchFamily="34" charset="0"/>
                <a:cs typeface="Tahoma" pitchFamily="34" charset="0"/>
              </a:rPr>
              <a:t>+</a:t>
            </a:r>
          </a:p>
        </p:txBody>
      </p:sp>
      <p:sp>
        <p:nvSpPr>
          <p:cNvPr id="29" name="Text Box 1039"/>
          <p:cNvSpPr txBox="1">
            <a:spLocks noChangeArrowheads="1"/>
          </p:cNvSpPr>
          <p:nvPr/>
        </p:nvSpPr>
        <p:spPr bwMode="auto">
          <a:xfrm rot="16200000">
            <a:off x="563505" y="3130634"/>
            <a:ext cx="1800200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fontAlgn="auto" hangingPunct="0">
              <a:spcBef>
                <a:spcPts val="600"/>
              </a:spcBef>
              <a:spcAft>
                <a:spcPts val="0"/>
              </a:spcAft>
              <a:defRPr/>
            </a:pPr>
            <a:r>
              <a:rPr lang="it-IT" sz="1400" b="1" kern="0" dirty="0" smtClean="0">
                <a:solidFill>
                  <a:srgbClr val="333333"/>
                </a:solidFill>
              </a:rPr>
              <a:t>SODDISFAZIONE</a:t>
            </a:r>
            <a:endParaRPr lang="it-IT" sz="1400" b="1" kern="0" dirty="0">
              <a:solidFill>
                <a:srgbClr val="333333"/>
              </a:solidFill>
            </a:endParaRPr>
          </a:p>
          <a:p>
            <a:pPr algn="ctr" eaLnBrk="0" fontAlgn="auto" hangingPunct="0">
              <a:spcBef>
                <a:spcPts val="600"/>
              </a:spcBef>
              <a:spcAft>
                <a:spcPts val="0"/>
              </a:spcAft>
              <a:defRPr/>
            </a:pPr>
            <a:endParaRPr lang="it-IT" sz="1400" b="1" kern="0" dirty="0">
              <a:solidFill>
                <a:srgbClr val="333333"/>
              </a:solidFill>
            </a:endParaRPr>
          </a:p>
        </p:txBody>
      </p:sp>
      <p:sp>
        <p:nvSpPr>
          <p:cNvPr id="30" name="Line 1049"/>
          <p:cNvSpPr>
            <a:spLocks noChangeShapeType="1"/>
          </p:cNvSpPr>
          <p:nvPr/>
        </p:nvSpPr>
        <p:spPr bwMode="auto">
          <a:xfrm flipV="1">
            <a:off x="1515955" y="2324100"/>
            <a:ext cx="0" cy="2209800"/>
          </a:xfrm>
          <a:prstGeom prst="line">
            <a:avLst/>
          </a:prstGeom>
          <a:noFill/>
          <a:ln w="38100">
            <a:solidFill>
              <a:srgbClr val="002060"/>
            </a:solidFill>
            <a:round/>
            <a:headEnd/>
            <a:tailEnd type="triangle" w="med" len="med"/>
          </a:ln>
        </p:spPr>
        <p:txBody>
          <a:bodyPr wrap="none" lIns="90000" tIns="46800" rIns="90000" bIns="4680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800" kern="0" dirty="0">
              <a:solidFill>
                <a:sysClr val="windowText" lastClr="000000"/>
              </a:solidFill>
            </a:endParaRPr>
          </a:p>
        </p:txBody>
      </p:sp>
      <p:sp>
        <p:nvSpPr>
          <p:cNvPr id="31" name="Line 1050"/>
          <p:cNvSpPr>
            <a:spLocks noChangeShapeType="1"/>
          </p:cNvSpPr>
          <p:nvPr/>
        </p:nvSpPr>
        <p:spPr bwMode="auto">
          <a:xfrm flipV="1">
            <a:off x="3495104" y="6188544"/>
            <a:ext cx="2057400" cy="0"/>
          </a:xfrm>
          <a:prstGeom prst="line">
            <a:avLst/>
          </a:prstGeom>
          <a:noFill/>
          <a:ln w="38100">
            <a:solidFill>
              <a:srgbClr val="002060"/>
            </a:solidFill>
            <a:round/>
            <a:headEnd/>
            <a:tailEnd type="triangle" w="med" len="med"/>
          </a:ln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800" kern="0" dirty="0">
              <a:solidFill>
                <a:sysClr val="windowText" lastClr="000000"/>
              </a:solidFill>
            </a:endParaRPr>
          </a:p>
        </p:txBody>
      </p:sp>
      <p:sp>
        <p:nvSpPr>
          <p:cNvPr id="32" name="Text Box 1038"/>
          <p:cNvSpPr txBox="1">
            <a:spLocks noChangeArrowheads="1"/>
          </p:cNvSpPr>
          <p:nvPr/>
        </p:nvSpPr>
        <p:spPr bwMode="auto">
          <a:xfrm>
            <a:off x="2148111" y="6177481"/>
            <a:ext cx="47513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b="1" kern="0" dirty="0" smtClean="0">
                <a:solidFill>
                  <a:srgbClr val="333333"/>
                </a:solidFill>
              </a:rPr>
              <a:t>IMPORTANZA</a:t>
            </a:r>
            <a:endParaRPr lang="it-IT" sz="1400" b="1" kern="0" dirty="0">
              <a:solidFill>
                <a:srgbClr val="000000"/>
              </a:solidFill>
            </a:endParaRPr>
          </a:p>
        </p:txBody>
      </p:sp>
      <p:sp>
        <p:nvSpPr>
          <p:cNvPr id="33" name="Text Box 2052"/>
          <p:cNvSpPr txBox="1">
            <a:spLocks noChangeArrowheads="1"/>
          </p:cNvSpPr>
          <p:nvPr/>
        </p:nvSpPr>
        <p:spPr bwMode="auto">
          <a:xfrm>
            <a:off x="4524248" y="790408"/>
            <a:ext cx="2862000" cy="468000"/>
          </a:xfrm>
          <a:prstGeom prst="rect">
            <a:avLst/>
          </a:prstGeom>
          <a:noFill/>
          <a:ln w="6350">
            <a:solidFill>
              <a:srgbClr val="009900"/>
            </a:solidFill>
            <a:miter lim="800000"/>
            <a:headEnd/>
            <a:tailEnd/>
          </a:ln>
          <a:effectLst/>
        </p:spPr>
        <p:txBody>
          <a:bodyPr wrap="square">
            <a:noAutofit/>
          </a:bodyPr>
          <a:lstStyle/>
          <a:p>
            <a:pPr marL="1588" algn="ctr" fontAlgn="auto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defRPr/>
            </a:pPr>
            <a:r>
              <a:rPr lang="it-IT" sz="1100" b="1" kern="0" cap="all" dirty="0" smtClean="0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Calibri"/>
                <a:ea typeface="ＭＳ Ｐゴシック" pitchFamily="34" charset="-128"/>
                <a:cs typeface="Arial" charset="0"/>
              </a:rPr>
              <a:t>ASPETTI IMPORTANTI CON </a:t>
            </a:r>
          </a:p>
          <a:p>
            <a:pPr marL="1588" algn="ctr" fontAlgn="auto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defRPr/>
            </a:pPr>
            <a:r>
              <a:rPr lang="it-IT" sz="1100" b="1" kern="0" cap="all" dirty="0" smtClean="0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Calibri"/>
                <a:ea typeface="ＭＳ Ｐゴシック" pitchFamily="34" charset="-128"/>
                <a:cs typeface="Arial" charset="0"/>
              </a:rPr>
              <a:t>PERFORMANCE BUONE  </a:t>
            </a:r>
            <a:r>
              <a:rPr lang="it-IT" sz="1200" b="1" kern="0" cap="all" dirty="0" smtClean="0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Calibri"/>
                <a:ea typeface="ＭＳ Ｐゴシック" pitchFamily="34" charset="-128"/>
                <a:cs typeface="Arial" charset="0"/>
                <a:sym typeface="Wingdings" pitchFamily="2" charset="2"/>
              </a:rPr>
              <a:t> </a:t>
            </a:r>
            <a:r>
              <a:rPr lang="it-IT" sz="1400" b="1" u="sng" kern="0" cap="all" dirty="0" smtClean="0">
                <a:solidFill>
                  <a:srgbClr val="009900"/>
                </a:solidFill>
                <a:latin typeface="Calibri"/>
                <a:ea typeface="ＭＳ Ｐゴシック" pitchFamily="34" charset="-128"/>
                <a:cs typeface="Arial" charset="0"/>
                <a:sym typeface="Wingdings" pitchFamily="2" charset="2"/>
              </a:rPr>
              <a:t>COMUNICARE</a:t>
            </a:r>
            <a:endParaRPr lang="it-IT" sz="1200" b="1" u="sng" kern="0" dirty="0">
              <a:solidFill>
                <a:srgbClr val="009900"/>
              </a:solidFill>
              <a:latin typeface="Calibri"/>
              <a:ea typeface="ＭＳ Ｐゴシック" pitchFamily="34" charset="-128"/>
              <a:cs typeface="Arial" charset="0"/>
            </a:endParaRPr>
          </a:p>
        </p:txBody>
      </p:sp>
      <p:sp>
        <p:nvSpPr>
          <p:cNvPr id="54" name="Rectangle 23"/>
          <p:cNvSpPr>
            <a:spLocks noChangeArrowheads="1"/>
          </p:cNvSpPr>
          <p:nvPr/>
        </p:nvSpPr>
        <p:spPr bwMode="auto">
          <a:xfrm>
            <a:off x="4509517" y="3431457"/>
            <a:ext cx="2160587" cy="2270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defTabSz="449263">
              <a:buClr>
                <a:srgbClr val="000000"/>
              </a:buClr>
              <a:buSzPct val="100000"/>
              <a:buFont typeface="Times" pitchFamily="18" charset="0"/>
              <a:buNone/>
              <a:defRPr/>
            </a:pPr>
            <a:r>
              <a:rPr lang="it-IT" sz="900" dirty="0">
                <a:solidFill>
                  <a:schemeClr val="tx1"/>
                </a:solidFill>
                <a:latin typeface="+mn-lt"/>
              </a:rPr>
              <a:t>Soddisfazione </a:t>
            </a:r>
            <a:r>
              <a:rPr lang="it-IT" sz="900" dirty="0" smtClean="0">
                <a:solidFill>
                  <a:schemeClr val="tx1"/>
                </a:solidFill>
                <a:latin typeface="+mn-lt"/>
              </a:rPr>
              <a:t>media: </a:t>
            </a:r>
            <a:r>
              <a:rPr lang="it-IT" sz="900" b="1" dirty="0" smtClean="0">
                <a:solidFill>
                  <a:schemeClr val="tx1"/>
                </a:solidFill>
                <a:latin typeface="+mn-lt"/>
              </a:rPr>
              <a:t>96,0%</a:t>
            </a:r>
            <a:endParaRPr lang="it-IT" sz="9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5" name="Rectangle 23"/>
          <p:cNvSpPr>
            <a:spLocks noChangeArrowheads="1"/>
          </p:cNvSpPr>
          <p:nvPr/>
        </p:nvSpPr>
        <p:spPr bwMode="auto">
          <a:xfrm rot="16200000">
            <a:off x="3853939" y="4746959"/>
            <a:ext cx="1506538" cy="14446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defTabSz="449263">
              <a:buClr>
                <a:srgbClr val="000000"/>
              </a:buClr>
              <a:buSzPct val="100000"/>
              <a:buFont typeface="Times" pitchFamily="18" charset="0"/>
              <a:buNone/>
              <a:defRPr/>
            </a:pPr>
            <a:r>
              <a:rPr lang="it-IT" sz="900" dirty="0">
                <a:solidFill>
                  <a:schemeClr val="tx1"/>
                </a:solidFill>
                <a:latin typeface="+mn-lt"/>
              </a:rPr>
              <a:t>Importanza </a:t>
            </a:r>
            <a:r>
              <a:rPr lang="it-IT" sz="900" dirty="0" smtClean="0">
                <a:solidFill>
                  <a:schemeClr val="tx1"/>
                </a:solidFill>
                <a:latin typeface="+mn-lt"/>
              </a:rPr>
              <a:t>media: </a:t>
            </a:r>
            <a:r>
              <a:rPr lang="it-IT" sz="900" b="1" dirty="0" smtClean="0">
                <a:solidFill>
                  <a:schemeClr val="tx1"/>
                </a:solidFill>
                <a:latin typeface="+mn-lt"/>
              </a:rPr>
              <a:t>16,7%</a:t>
            </a:r>
            <a:endParaRPr lang="it-IT" sz="9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7" name="Text Box 2052"/>
          <p:cNvSpPr txBox="1">
            <a:spLocks noChangeArrowheads="1"/>
          </p:cNvSpPr>
          <p:nvPr/>
        </p:nvSpPr>
        <p:spPr bwMode="auto">
          <a:xfrm>
            <a:off x="1648856" y="790408"/>
            <a:ext cx="2862000" cy="468000"/>
          </a:xfrm>
          <a:prstGeom prst="rect">
            <a:avLst/>
          </a:prstGeom>
          <a:noFill/>
          <a:ln w="6350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square" lIns="0" rIns="0">
            <a:noAutofit/>
          </a:bodyPr>
          <a:lstStyle/>
          <a:p>
            <a:pPr marL="1588" algn="ctr" fontAlgn="auto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defRPr/>
            </a:pPr>
            <a:r>
              <a:rPr lang="it-IT" sz="1100" b="1" kern="0" cap="all" dirty="0" smtClean="0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Calibri"/>
                <a:ea typeface="ＭＳ Ｐゴシック" pitchFamily="34" charset="-128"/>
                <a:cs typeface="Arial" charset="0"/>
              </a:rPr>
              <a:t>ASPETTI MENO IMPORTANTI</a:t>
            </a:r>
            <a:r>
              <a:rPr lang="it-IT" sz="1100" b="1" kern="0" dirty="0" smtClean="0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Calibri"/>
                <a:ea typeface="ＭＳ Ｐゴシック" pitchFamily="34" charset="-128"/>
                <a:cs typeface="Arial" charset="0"/>
              </a:rPr>
              <a:t> </a:t>
            </a:r>
            <a:r>
              <a:rPr lang="it-IT" sz="1100" b="1" kern="0" cap="all" dirty="0" smtClean="0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Calibri"/>
                <a:ea typeface="ＭＳ Ｐゴシック" pitchFamily="34" charset="-128"/>
                <a:cs typeface="Arial" charset="0"/>
              </a:rPr>
              <a:t>CON PERFORMANCE BUONE</a:t>
            </a:r>
            <a:r>
              <a:rPr lang="it-IT" sz="1200" b="1" kern="0" cap="all" dirty="0" smtClean="0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Calibri"/>
                <a:ea typeface="ＭＳ Ｐゴシック" pitchFamily="34" charset="-128"/>
                <a:cs typeface="Arial" charset="0"/>
              </a:rPr>
              <a:t> </a:t>
            </a:r>
            <a:r>
              <a:rPr lang="it-IT" sz="1200" b="1" kern="0" cap="all" dirty="0" smtClean="0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Calibri"/>
                <a:ea typeface="ＭＳ Ｐゴシック" pitchFamily="34" charset="-128"/>
                <a:cs typeface="Arial" charset="0"/>
                <a:sym typeface="Wingdings" pitchFamily="2" charset="2"/>
              </a:rPr>
              <a:t> </a:t>
            </a:r>
            <a:r>
              <a:rPr lang="it-IT" sz="1400" b="1" u="sng" kern="0" cap="all" dirty="0" smtClean="0">
                <a:solidFill>
                  <a:srgbClr val="FF9900"/>
                </a:solidFill>
                <a:latin typeface="Calibri"/>
                <a:ea typeface="ＭＳ Ｐゴシック" pitchFamily="34" charset="-128"/>
                <a:cs typeface="Arial" charset="0"/>
                <a:sym typeface="Wingdings" pitchFamily="2" charset="2"/>
              </a:rPr>
              <a:t>VALORIZZARE</a:t>
            </a:r>
            <a:endParaRPr lang="it-IT" sz="1400" b="1" u="sng" kern="0" dirty="0">
              <a:solidFill>
                <a:srgbClr val="FF9900"/>
              </a:solidFill>
              <a:latin typeface="Calibri"/>
              <a:ea typeface="ＭＳ Ｐゴシック" pitchFamily="34" charset="-128"/>
              <a:cs typeface="Arial" charset="0"/>
            </a:endParaRPr>
          </a:p>
        </p:txBody>
      </p:sp>
      <p:sp>
        <p:nvSpPr>
          <p:cNvPr id="38" name="Text Box 2052"/>
          <p:cNvSpPr txBox="1">
            <a:spLocks noChangeArrowheads="1"/>
          </p:cNvSpPr>
          <p:nvPr/>
        </p:nvSpPr>
        <p:spPr bwMode="auto">
          <a:xfrm>
            <a:off x="4524248" y="5613560"/>
            <a:ext cx="2862000" cy="468000"/>
          </a:xfrm>
          <a:prstGeom prst="rect">
            <a:avLst/>
          </a:prstGeom>
          <a:noFill/>
          <a:ln w="6350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 wrap="square">
            <a:noAutofit/>
          </a:bodyPr>
          <a:lstStyle/>
          <a:p>
            <a:pPr marL="1588" algn="ctr" fontAlgn="auto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defRPr/>
            </a:pPr>
            <a:r>
              <a:rPr lang="it-IT" sz="1100" b="1" kern="0" cap="all" dirty="0" smtClean="0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Calibri"/>
                <a:ea typeface="ＭＳ Ｐゴシック" pitchFamily="34" charset="-128"/>
                <a:cs typeface="Arial" charset="0"/>
              </a:rPr>
              <a:t>ASPETTI IMPORTANTI </a:t>
            </a:r>
            <a:r>
              <a:rPr lang="it-IT" sz="1100" b="1" kern="0" cap="all" dirty="0" smtClean="0">
                <a:solidFill>
                  <a:sysClr val="windowText" lastClr="000000">
                    <a:lumMod val="50000"/>
                    <a:lumOff val="50000"/>
                  </a:sysClr>
                </a:solidFill>
                <a:ea typeface="ＭＳ Ｐゴシック" pitchFamily="34" charset="-128"/>
                <a:cs typeface="Arial" charset="0"/>
              </a:rPr>
              <a:t>CON </a:t>
            </a:r>
          </a:p>
          <a:p>
            <a:pPr marL="1588" algn="ctr" fontAlgn="auto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defRPr/>
            </a:pPr>
            <a:r>
              <a:rPr lang="it-IT" sz="1100" b="1" kern="0" cap="all" dirty="0" smtClean="0">
                <a:solidFill>
                  <a:sysClr val="windowText" lastClr="000000">
                    <a:lumMod val="50000"/>
                    <a:lumOff val="50000"/>
                  </a:sysClr>
                </a:solidFill>
                <a:ea typeface="ＭＳ Ｐゴシック" pitchFamily="34" charset="-128"/>
                <a:cs typeface="Arial" charset="0"/>
              </a:rPr>
              <a:t>PERFORMANCE INFERIORI  </a:t>
            </a:r>
            <a:r>
              <a:rPr lang="it-IT" sz="1200" b="1" kern="0" cap="all" dirty="0" smtClean="0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Calibri"/>
                <a:ea typeface="ＭＳ Ｐゴシック" pitchFamily="34" charset="-128"/>
                <a:cs typeface="Arial" charset="0"/>
                <a:sym typeface="Wingdings" pitchFamily="2" charset="2"/>
              </a:rPr>
              <a:t> </a:t>
            </a:r>
            <a:r>
              <a:rPr lang="it-IT" sz="1400" b="1" u="sng" kern="0" cap="all" dirty="0" smtClean="0">
                <a:solidFill>
                  <a:srgbClr val="0070C0"/>
                </a:solidFill>
                <a:latin typeface="Calibri"/>
                <a:ea typeface="ＭＳ Ｐゴシック" pitchFamily="34" charset="-128"/>
                <a:cs typeface="Arial" charset="0"/>
                <a:sym typeface="Wingdings" pitchFamily="2" charset="2"/>
              </a:rPr>
              <a:t>INVESTIRE</a:t>
            </a:r>
            <a:endParaRPr lang="it-IT" sz="1200" b="1" u="sng" kern="0" dirty="0">
              <a:solidFill>
                <a:srgbClr val="0070C0"/>
              </a:solidFill>
              <a:latin typeface="Calibri"/>
              <a:ea typeface="ＭＳ Ｐゴシック" pitchFamily="34" charset="-128"/>
              <a:cs typeface="Arial" charset="0"/>
            </a:endParaRPr>
          </a:p>
        </p:txBody>
      </p:sp>
      <p:sp>
        <p:nvSpPr>
          <p:cNvPr id="39" name="Text Box 2052"/>
          <p:cNvSpPr txBox="1">
            <a:spLocks noChangeArrowheads="1"/>
          </p:cNvSpPr>
          <p:nvPr/>
        </p:nvSpPr>
        <p:spPr bwMode="auto">
          <a:xfrm>
            <a:off x="1648856" y="5613560"/>
            <a:ext cx="2862000" cy="468000"/>
          </a:xfrm>
          <a:prstGeom prst="rect">
            <a:avLst/>
          </a:prstGeom>
          <a:noFill/>
          <a:ln w="63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 lIns="0" rIns="0">
            <a:noAutofit/>
          </a:bodyPr>
          <a:lstStyle/>
          <a:p>
            <a:pPr marL="1588" algn="ctr" fontAlgn="auto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defRPr/>
            </a:pPr>
            <a:r>
              <a:rPr lang="it-IT" sz="1100" b="1" kern="0" cap="all" dirty="0" smtClean="0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Calibri"/>
                <a:ea typeface="ＭＳ Ｐゴシック" pitchFamily="34" charset="-128"/>
                <a:cs typeface="Arial" charset="0"/>
              </a:rPr>
              <a:t>ASPETTI MENO IMPORTANTI CON  PERFORMANCE INFERIORI </a:t>
            </a:r>
            <a:r>
              <a:rPr lang="it-IT" sz="1200" b="1" kern="0" cap="all" dirty="0" smtClean="0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Calibri"/>
                <a:ea typeface="ＭＳ Ｐゴシック" pitchFamily="34" charset="-128"/>
                <a:cs typeface="Arial" charset="0"/>
                <a:sym typeface="Wingdings" pitchFamily="2" charset="2"/>
              </a:rPr>
              <a:t> </a:t>
            </a:r>
            <a:r>
              <a:rPr lang="it-IT" sz="1400" b="1" u="sng" kern="0" cap="all" dirty="0" smtClean="0">
                <a:solidFill>
                  <a:srgbClr val="FF0000"/>
                </a:solidFill>
                <a:latin typeface="Calibri"/>
                <a:ea typeface="ＭＳ Ｐゴシック" pitchFamily="34" charset="-128"/>
                <a:cs typeface="Arial" charset="0"/>
                <a:sym typeface="Wingdings" pitchFamily="2" charset="2"/>
              </a:rPr>
              <a:t>CONTROLLARE</a:t>
            </a:r>
            <a:endParaRPr lang="it-IT" sz="1200" b="1" u="sng" kern="0" dirty="0">
              <a:solidFill>
                <a:srgbClr val="FF0000"/>
              </a:solidFill>
              <a:latin typeface="Calibri"/>
              <a:ea typeface="ＭＳ Ｐゴシック" pitchFamily="34" charset="-128"/>
              <a:cs typeface="Arial" charset="0"/>
            </a:endParaRPr>
          </a:p>
        </p:txBody>
      </p:sp>
      <p:sp>
        <p:nvSpPr>
          <p:cNvPr id="20" name="Text Box 119"/>
          <p:cNvSpPr txBox="1">
            <a:spLocks noChangeArrowheads="1"/>
          </p:cNvSpPr>
          <p:nvPr/>
        </p:nvSpPr>
        <p:spPr bwMode="auto">
          <a:xfrm>
            <a:off x="6193459" y="0"/>
            <a:ext cx="1914236" cy="3012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lIns="90000" tIns="46800" rIns="90000" bIns="46800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it-IT" sz="1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Tahoma" pitchFamily="34" charset="0"/>
              </a:rPr>
              <a:t>Sportello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9493" name="Object 5"/>
          <p:cNvGraphicFramePr>
            <a:graphicFrameLocks noChangeAspect="1"/>
          </p:cNvGraphicFramePr>
          <p:nvPr/>
        </p:nvGraphicFramePr>
        <p:xfrm>
          <a:off x="819150" y="4078288"/>
          <a:ext cx="7504113" cy="4916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498" name="Grafico" r:id="rId3" imgW="9382230" imgH="6153060" progId="Excel.Chart.8">
                  <p:link updateAutomatic="1"/>
                </p:oleObj>
              </mc:Choice>
              <mc:Fallback>
                <p:oleObj name="Grafico" r:id="rId3" imgW="9382230" imgH="6153060" progId="Excel.Chart.8">
                  <p:link updateAutomatic="1"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9150" y="4078288"/>
                        <a:ext cx="7504113" cy="4916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asellaDiTesto 7"/>
          <p:cNvSpPr txBox="1"/>
          <p:nvPr/>
        </p:nvSpPr>
        <p:spPr>
          <a:xfrm>
            <a:off x="575556" y="878400"/>
            <a:ext cx="7992888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“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Considerando complessivamente il servizio ricevuto attraverso lo sportello online che voto dà ad Acquedotto del Fiora?”</a:t>
            </a:r>
          </a:p>
          <a:p>
            <a:pPr lvl="0"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[scala 1-10, 1=pessimo e 10=ottimo]</a:t>
            </a:r>
            <a:endParaRPr lang="it-IT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CasellaDiTesto 16"/>
          <p:cNvSpPr txBox="1">
            <a:spLocks noChangeArrowheads="1"/>
          </p:cNvSpPr>
          <p:nvPr/>
        </p:nvSpPr>
        <p:spPr bwMode="auto">
          <a:xfrm>
            <a:off x="3563888" y="3933056"/>
            <a:ext cx="2016224" cy="233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1100"/>
              </a:lnSpc>
              <a:spcBef>
                <a:spcPts val="600"/>
              </a:spcBef>
              <a:defRPr/>
            </a:pPr>
            <a:r>
              <a:rPr lang="it-IT" sz="1050" dirty="0" smtClean="0">
                <a:solidFill>
                  <a:srgbClr val="002060"/>
                </a:solidFill>
                <a:latin typeface="+mj-lt"/>
                <a:ea typeface="Verdana" pitchFamily="34" charset="0"/>
                <a:cs typeface="Verdana" pitchFamily="34" charset="0"/>
              </a:rPr>
              <a:t>VOTO MEDIO</a:t>
            </a:r>
            <a:endParaRPr lang="it-IT" sz="1050" i="1" dirty="0">
              <a:solidFill>
                <a:srgbClr val="002060"/>
              </a:solidFill>
              <a:latin typeface="+mj-lt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3" name="Gruppo 18"/>
          <p:cNvGrpSpPr/>
          <p:nvPr/>
        </p:nvGrpSpPr>
        <p:grpSpPr>
          <a:xfrm>
            <a:off x="6660232" y="5287607"/>
            <a:ext cx="616566" cy="436124"/>
            <a:chOff x="6732320" y="128207"/>
            <a:chExt cx="616566" cy="436124"/>
          </a:xfrm>
        </p:grpSpPr>
        <p:pic>
          <p:nvPicPr>
            <p:cNvPr id="20" name="Immagine 19" descr="graph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743078" y="137108"/>
              <a:ext cx="605808" cy="427223"/>
            </a:xfrm>
            <a:prstGeom prst="rect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</p:pic>
        <p:sp>
          <p:nvSpPr>
            <p:cNvPr id="21" name="CasellaDiTesto 20"/>
            <p:cNvSpPr txBox="1"/>
            <p:nvPr/>
          </p:nvSpPr>
          <p:spPr bwMode="auto">
            <a:xfrm>
              <a:off x="6732320" y="128207"/>
              <a:ext cx="612000" cy="196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rtlCol="0">
              <a:spAutoFit/>
            </a:bodyPr>
            <a:lstStyle/>
            <a:p>
              <a:pPr defTabSz="384175">
                <a:lnSpc>
                  <a:spcPts val="800"/>
                </a:lnSpc>
                <a:buClr>
                  <a:srgbClr val="FF3300"/>
                </a:buClr>
                <a:tabLst>
                  <a:tab pos="863600" algn="l"/>
                  <a:tab pos="1341438" algn="l"/>
                  <a:tab pos="1798638" algn="l"/>
                  <a:tab pos="2332038" algn="l"/>
                  <a:tab pos="2768600" algn="l"/>
                  <a:tab pos="3322638" algn="l"/>
                  <a:tab pos="3763963" algn="l"/>
                  <a:tab pos="4221163" algn="l"/>
                  <a:tab pos="4664075" algn="l"/>
                  <a:tab pos="5197475" algn="l"/>
                  <a:tab pos="5745163" algn="l"/>
                  <a:tab pos="6278563" algn="l"/>
                  <a:tab pos="6904038" algn="l"/>
                  <a:tab pos="7437438" algn="l"/>
                  <a:tab pos="7894638" algn="l"/>
                  <a:tab pos="7985125" algn="l"/>
                  <a:tab pos="8335963" algn="l"/>
                  <a:tab pos="8793163" algn="l"/>
                  <a:tab pos="8975725" algn="l"/>
                </a:tabLst>
              </a:pPr>
              <a:r>
                <a:rPr lang="it-IT" sz="800" dirty="0">
                  <a:solidFill>
                    <a:prstClr val="white">
                      <a:lumMod val="50000"/>
                    </a:prstClr>
                  </a:solidFill>
                </a:rPr>
                <a:t>Trend </a:t>
              </a:r>
            </a:p>
          </p:txBody>
        </p:sp>
      </p:grpSp>
      <p:graphicFrame>
        <p:nvGraphicFramePr>
          <p:cNvPr id="319495" name="Object 7"/>
          <p:cNvGraphicFramePr>
            <a:graphicFrameLocks noChangeAspect="1"/>
          </p:cNvGraphicFramePr>
          <p:nvPr/>
        </p:nvGraphicFramePr>
        <p:xfrm>
          <a:off x="34925" y="1158875"/>
          <a:ext cx="8442325" cy="553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499" name="Grafico" r:id="rId6" imgW="9382230" imgH="6153060" progId="Excel.Chart.8">
                  <p:link updateAutomatic="1"/>
                </p:oleObj>
              </mc:Choice>
              <mc:Fallback>
                <p:oleObj name="Grafico" r:id="rId6" imgW="9382230" imgH="6153060" progId="Excel.Chart.8">
                  <p:link updateAutomatic="1"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" y="1158875"/>
                        <a:ext cx="8442325" cy="553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itolo 1"/>
          <p:cNvSpPr>
            <a:spLocks noGrp="1"/>
          </p:cNvSpPr>
          <p:nvPr>
            <p:ph type="title"/>
          </p:nvPr>
        </p:nvSpPr>
        <p:spPr>
          <a:xfrm>
            <a:off x="0" y="115200"/>
            <a:ext cx="8892000" cy="579600"/>
          </a:xfrm>
        </p:spPr>
        <p:txBody>
          <a:bodyPr/>
          <a:lstStyle/>
          <a:p>
            <a:r>
              <a:rPr lang="it-IT" dirty="0" smtClean="0"/>
              <a:t>Sportello online</a:t>
            </a:r>
            <a:endParaRPr lang="it-IT" dirty="0"/>
          </a:p>
        </p:txBody>
      </p:sp>
      <p:sp>
        <p:nvSpPr>
          <p:cNvPr id="14" name="Rettangolo arrotondato 13"/>
          <p:cNvSpPr/>
          <p:nvPr/>
        </p:nvSpPr>
        <p:spPr>
          <a:xfrm>
            <a:off x="3492000" y="6539477"/>
            <a:ext cx="2160000" cy="26064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txBody>
          <a:bodyPr wrap="square" lIns="0" tIns="0" rIns="0" bIns="0" anchor="ctr">
            <a:noAutofit/>
          </a:bodyPr>
          <a:lstStyle/>
          <a:p>
            <a:pPr lvl="0" algn="ctr"/>
            <a:r>
              <a:rPr lang="it-IT" sz="1100" i="1" kern="0" dirty="0">
                <a:solidFill>
                  <a:prstClr val="black"/>
                </a:solidFill>
              </a:rPr>
              <a:t>Base = </a:t>
            </a:r>
            <a:r>
              <a:rPr lang="it-IT" sz="1100" i="1" kern="0" dirty="0" smtClean="0">
                <a:solidFill>
                  <a:prstClr val="black"/>
                </a:solidFill>
              </a:rPr>
              <a:t>UTENTI SPORTELLO ONLINE</a:t>
            </a:r>
            <a:endParaRPr lang="it-IT" sz="1100" i="1" kern="0" dirty="0">
              <a:solidFill>
                <a:prstClr val="black"/>
              </a:solidFill>
            </a:endParaRPr>
          </a:p>
        </p:txBody>
      </p:sp>
      <p:sp>
        <p:nvSpPr>
          <p:cNvPr id="18" name="Rettangolo arrotondato 17"/>
          <p:cNvSpPr/>
          <p:nvPr/>
        </p:nvSpPr>
        <p:spPr>
          <a:xfrm>
            <a:off x="5256000" y="2564904"/>
            <a:ext cx="2880000" cy="1296000"/>
          </a:xfrm>
          <a:prstGeom prst="roundRect">
            <a:avLst/>
          </a:prstGeom>
          <a:ln>
            <a:solidFill>
              <a:srgbClr val="002060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36000" tIns="36000" rIns="36000" bIns="36000" rtlCol="0" anchor="ctr"/>
          <a:lstStyle/>
          <a:p>
            <a:pPr lvl="0" algn="ctr">
              <a:defRPr/>
            </a:pPr>
            <a:r>
              <a:rPr lang="it-IT" sz="1600" dirty="0" smtClean="0">
                <a:solidFill>
                  <a:srgbClr val="003366"/>
                </a:solidFill>
                <a:ea typeface="Verdana" pitchFamily="34" charset="0"/>
                <a:cs typeface="Verdana" pitchFamily="34" charset="0"/>
              </a:rPr>
              <a:t>L’</a:t>
            </a:r>
            <a:r>
              <a:rPr lang="it-IT" sz="1600" b="1" dirty="0" smtClean="0">
                <a:solidFill>
                  <a:srgbClr val="003366"/>
                </a:solidFill>
              </a:rPr>
              <a:t>83,4%</a:t>
            </a:r>
            <a:r>
              <a:rPr lang="it-IT" sz="1600" dirty="0" smtClean="0">
                <a:solidFill>
                  <a:srgbClr val="003366"/>
                </a:solidFill>
              </a:rPr>
              <a:t> del campione </a:t>
            </a:r>
          </a:p>
          <a:p>
            <a:pPr lvl="0" algn="ctr">
              <a:defRPr/>
            </a:pPr>
            <a:r>
              <a:rPr lang="it-IT" sz="1600" dirty="0" smtClean="0">
                <a:solidFill>
                  <a:srgbClr val="003366"/>
                </a:solidFill>
              </a:rPr>
              <a:t>operando attraverso lo sportello online riesce a trovare del tutto risposta alle sue esigenze</a:t>
            </a:r>
          </a:p>
          <a:p>
            <a:pPr lvl="0" algn="ctr">
              <a:spcBef>
                <a:spcPts val="300"/>
              </a:spcBef>
              <a:defRPr/>
            </a:pPr>
            <a:r>
              <a:rPr lang="it-IT" sz="1100" dirty="0" smtClean="0">
                <a:solidFill>
                  <a:srgbClr val="003366"/>
                </a:solidFill>
                <a:ea typeface="Verdana" pitchFamily="34" charset="0"/>
                <a:cs typeface="Verdana" pitchFamily="34" charset="0"/>
              </a:rPr>
              <a:t>[77,4%, 2° SEM. 2015]</a:t>
            </a:r>
          </a:p>
        </p:txBody>
      </p:sp>
      <p:sp>
        <p:nvSpPr>
          <p:cNvPr id="24" name="CasellaDiTesto 23"/>
          <p:cNvSpPr txBox="1"/>
          <p:nvPr/>
        </p:nvSpPr>
        <p:spPr bwMode="auto">
          <a:xfrm>
            <a:off x="1765350" y="3041238"/>
            <a:ext cx="1584326" cy="46935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insoddisfatti</a:t>
            </a:r>
            <a:r>
              <a:rPr lang="it-IT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 </a:t>
            </a:r>
          </a:p>
          <a:p>
            <a:pPr algn="ctr">
              <a:defRPr/>
            </a:pPr>
            <a:r>
              <a:rPr lang="it-IT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(% voto 1-5)</a:t>
            </a:r>
          </a:p>
        </p:txBody>
      </p:sp>
      <p:sp>
        <p:nvSpPr>
          <p:cNvPr id="25" name="CasellaDiTesto 24"/>
          <p:cNvSpPr txBox="1"/>
          <p:nvPr/>
        </p:nvSpPr>
        <p:spPr bwMode="auto">
          <a:xfrm>
            <a:off x="1765350" y="1698706"/>
            <a:ext cx="1584326" cy="5539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ts val="1400"/>
              </a:lnSpc>
              <a:spcBef>
                <a:spcPts val="600"/>
              </a:spcBef>
              <a:defRPr/>
            </a:pPr>
            <a:r>
              <a:rPr lang="it-IT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molto soddisfatti </a:t>
            </a:r>
          </a:p>
          <a:p>
            <a:pPr algn="ctr">
              <a:lnSpc>
                <a:spcPts val="200"/>
              </a:lnSpc>
              <a:spcBef>
                <a:spcPts val="600"/>
              </a:spcBef>
              <a:defRPr/>
            </a:pPr>
            <a:r>
              <a:rPr lang="it-IT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(% voto 8-10)</a:t>
            </a:r>
            <a:r>
              <a:rPr lang="it-IT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26" name="CasellaDiTesto 25"/>
          <p:cNvSpPr txBox="1"/>
          <p:nvPr/>
        </p:nvSpPr>
        <p:spPr bwMode="auto">
          <a:xfrm>
            <a:off x="1765350" y="2325818"/>
            <a:ext cx="1584326" cy="5539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ts val="1400"/>
              </a:lnSpc>
              <a:spcBef>
                <a:spcPts val="600"/>
              </a:spcBef>
              <a:defRPr/>
            </a:pPr>
            <a:r>
              <a:rPr lang="it-IT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mediamente  soddisfatti </a:t>
            </a:r>
          </a:p>
          <a:p>
            <a:pPr algn="ctr">
              <a:lnSpc>
                <a:spcPts val="200"/>
              </a:lnSpc>
              <a:spcBef>
                <a:spcPts val="600"/>
              </a:spcBef>
              <a:defRPr/>
            </a:pPr>
            <a:r>
              <a:rPr lang="it-IT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(% voto 6-7)</a:t>
            </a:r>
            <a:r>
              <a:rPr lang="it-IT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1"/>
          <p:cNvSpPr>
            <a:spLocks noGrp="1"/>
          </p:cNvSpPr>
          <p:nvPr>
            <p:ph type="title"/>
          </p:nvPr>
        </p:nvSpPr>
        <p:spPr>
          <a:xfrm>
            <a:off x="0" y="115200"/>
            <a:ext cx="8892000" cy="579600"/>
          </a:xfrm>
        </p:spPr>
        <p:txBody>
          <a:bodyPr/>
          <a:lstStyle/>
          <a:p>
            <a:r>
              <a:rPr lang="it-IT" dirty="0" smtClean="0"/>
              <a:t>Metodologia</a:t>
            </a:r>
            <a:r>
              <a:rPr lang="it-IT" spc="-300" dirty="0" smtClean="0"/>
              <a:t>: </a:t>
            </a:r>
            <a:r>
              <a:rPr lang="it-IT" dirty="0" smtClean="0"/>
              <a:t>target</a:t>
            </a:r>
            <a:r>
              <a:rPr lang="it-IT" spc="-300" dirty="0" smtClean="0"/>
              <a:t> </a:t>
            </a:r>
            <a:r>
              <a:rPr lang="it-IT" dirty="0" smtClean="0"/>
              <a:t>e</a:t>
            </a:r>
            <a:r>
              <a:rPr lang="it-IT" spc="-300" dirty="0" smtClean="0"/>
              <a:t> </a:t>
            </a:r>
            <a:r>
              <a:rPr lang="it-IT" dirty="0" smtClean="0"/>
              <a:t>strumenti</a:t>
            </a:r>
            <a:r>
              <a:rPr lang="it-IT" spc="-300" dirty="0" smtClean="0"/>
              <a:t> </a:t>
            </a:r>
            <a:r>
              <a:rPr lang="it-IT" dirty="0" smtClean="0"/>
              <a:t>d’indagine</a:t>
            </a:r>
            <a:endParaRPr lang="it-IT" dirty="0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11" name="Rectangle 205"/>
          <p:cNvSpPr>
            <a:spLocks noChangeArrowheads="1"/>
          </p:cNvSpPr>
          <p:nvPr/>
        </p:nvSpPr>
        <p:spPr bwMode="auto">
          <a:xfrm>
            <a:off x="539552" y="908720"/>
            <a:ext cx="7920880" cy="512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just">
              <a:lnSpc>
                <a:spcPct val="110000"/>
              </a:lnSpc>
              <a:spcBef>
                <a:spcPct val="20000"/>
              </a:spcBef>
            </a:pPr>
            <a:r>
              <a:rPr lang="it-IT" sz="14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L’analisi di Customer Satisfaction ha previsto la realizzazione di interviste a </a:t>
            </a:r>
            <a:r>
              <a:rPr lang="it-IT" sz="1400" b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campioni rappresentativi </a:t>
            </a:r>
            <a:r>
              <a:rPr lang="it-IT" sz="14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dei clienti di </a:t>
            </a:r>
            <a:r>
              <a:rPr lang="it-IT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Acquedotto del Fiora. </a:t>
            </a:r>
          </a:p>
          <a:p>
            <a:pPr algn="just">
              <a:lnSpc>
                <a:spcPct val="110000"/>
              </a:lnSpc>
              <a:spcBef>
                <a:spcPct val="20000"/>
              </a:spcBef>
            </a:pPr>
            <a:r>
              <a:rPr lang="it-IT" sz="14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Hanno partecipato </a:t>
            </a:r>
            <a:r>
              <a:rPr lang="it-IT" sz="14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all’indagine </a:t>
            </a:r>
            <a:r>
              <a:rPr lang="it-IT" sz="1400" b="1" dirty="0" smtClean="0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2.000</a:t>
            </a:r>
            <a:r>
              <a:rPr lang="it-IT" sz="1400" b="1" dirty="0" smtClean="0">
                <a:solidFill>
                  <a:srgbClr val="4F81B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1400" b="1" dirty="0">
                <a:solidFill>
                  <a:srgbClr val="4F81B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clienti della </a:t>
            </a:r>
            <a:r>
              <a:rPr lang="it-IT" sz="1400" b="1" dirty="0" smtClean="0">
                <a:solidFill>
                  <a:srgbClr val="4F81B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società</a:t>
            </a:r>
            <a:r>
              <a:rPr lang="it-IT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  <a:r>
              <a:rPr lang="it-IT" sz="1400" b="1" dirty="0" smtClean="0">
                <a:solidFill>
                  <a:srgbClr val="4F81B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</a:t>
            </a:r>
            <a:r>
              <a:rPr lang="it-IT" sz="14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 </a:t>
            </a:r>
            <a:r>
              <a:rPr lang="it-IT" sz="14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raccolta dei dati è avvenuta </a:t>
            </a:r>
            <a:r>
              <a:rPr lang="it-IT" sz="14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dal 29 marzo al 15 aprile 2016. </a:t>
            </a:r>
            <a:endParaRPr lang="it-IT" sz="14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lnSpc>
                <a:spcPct val="110000"/>
              </a:lnSpc>
              <a:spcBef>
                <a:spcPts val="1200"/>
              </a:spcBef>
            </a:pPr>
            <a:r>
              <a:rPr lang="it-IT" sz="14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popolazioni </a:t>
            </a:r>
            <a:r>
              <a:rPr lang="it-IT" sz="14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 </a:t>
            </a:r>
            <a:r>
              <a:rPr lang="it-IT" sz="14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riferimento sono rappresentate:</a:t>
            </a:r>
          </a:p>
          <a:p>
            <a:pPr marL="273050" indent="-273050" algn="just">
              <a:lnSpc>
                <a:spcPct val="11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q"/>
            </a:pPr>
            <a:r>
              <a:rPr lang="it-IT" sz="1400" b="1" cap="all" dirty="0" smtClean="0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dal totale delle utenze domestiche dirette presenti nei Comuni ricadenti nell’Ambito Territoriale Ottimale – Toscana OMBRONE</a:t>
            </a:r>
            <a:r>
              <a:rPr lang="it-IT" sz="1400" b="1" dirty="0" smtClean="0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</a:t>
            </a:r>
            <a:endParaRPr lang="it-IT" sz="1400" b="1" cap="all" dirty="0" smtClean="0">
              <a:solidFill>
                <a:schemeClr val="accent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73050" indent="-273050" algn="just">
              <a:lnSpc>
                <a:spcPct val="11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q"/>
            </a:pPr>
            <a:r>
              <a:rPr lang="it-IT" sz="1400" b="1" cap="all" dirty="0" smtClean="0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dal totale dei clienti che nel periodo precedente la rilevazione hanno contattato acquedotto DEL FIORA per segnalazioni o richieste.</a:t>
            </a:r>
          </a:p>
          <a:p>
            <a:pPr algn="just">
              <a:lnSpc>
                <a:spcPct val="110000"/>
              </a:lnSpc>
              <a:spcBef>
                <a:spcPts val="1200"/>
              </a:spcBef>
            </a:pPr>
            <a:r>
              <a:rPr lang="it-IT" sz="14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 tecnica di raccolta è</a:t>
            </a:r>
            <a:r>
              <a:rPr lang="it-IT" sz="1400" b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C.A.T.I. </a:t>
            </a:r>
            <a:r>
              <a:rPr lang="it-IT" sz="14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(Computer Assisted Telephone Interview). </a:t>
            </a:r>
          </a:p>
          <a:p>
            <a:pPr marL="273050" indent="-273050" algn="just">
              <a:lnSpc>
                <a:spcPct val="110000"/>
              </a:lnSpc>
              <a:spcBef>
                <a:spcPts val="600"/>
              </a:spcBef>
              <a:buClr>
                <a:srgbClr val="1F497D">
                  <a:lumMod val="60000"/>
                  <a:lumOff val="40000"/>
                </a:srgbClr>
              </a:buClr>
              <a:buFont typeface="Wingdings 3" pitchFamily="18" charset="2"/>
              <a:buChar char="&quot;"/>
            </a:pPr>
            <a:r>
              <a:rPr lang="it-IT" sz="1200" i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L’intervista è stata somministrata alla persona in famiglia che si occupa maggiormente dei rapporti con il fornitore dell’acqua, e/o ha contattato l’azienda per segnalazioni/richieste.</a:t>
            </a:r>
          </a:p>
        </p:txBody>
      </p:sp>
      <p:sp>
        <p:nvSpPr>
          <p:cNvPr id="13" name="Rectangle 205"/>
          <p:cNvSpPr>
            <a:spLocks noChangeArrowheads="1"/>
          </p:cNvSpPr>
          <p:nvPr/>
        </p:nvSpPr>
        <p:spPr bwMode="auto">
          <a:xfrm>
            <a:off x="539552" y="4932461"/>
            <a:ext cx="7920880" cy="15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just">
              <a:lnSpc>
                <a:spcPct val="110000"/>
              </a:lnSpc>
              <a:spcBef>
                <a:spcPts val="1200"/>
              </a:spcBef>
              <a:buFont typeface="Arial" pitchFamily="34" charset="0"/>
              <a:buNone/>
            </a:pPr>
            <a:r>
              <a:rPr lang="it-IT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 via sperimentale, l’indagine generalista ha previsto la somministrazione di questionari online (C.A.W.I.) a un campione di clienti domestici intestatari di utenza diretta. </a:t>
            </a:r>
          </a:p>
          <a:p>
            <a:pPr algn="just">
              <a:lnSpc>
                <a:spcPct val="11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it-IT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L’universo di riferimento è rappresentato dal totale delle utenze domestiche che hanno fornito all’azienda un indirizzo email.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575556" y="878400"/>
            <a:ext cx="7992888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“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Considerando complessivamente il servizio ricevuto attraverso lo sportello online che voto dà ad Acquedotto del Fiora?”</a:t>
            </a:r>
          </a:p>
          <a:p>
            <a:pPr lvl="0"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[scala 1-10, 1=pessimo e 10=ottimo]</a:t>
            </a:r>
            <a:endParaRPr lang="it-IT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320516" name="Object 4"/>
          <p:cNvGraphicFramePr>
            <a:graphicFrameLocks noChangeAspect="1"/>
          </p:cNvGraphicFramePr>
          <p:nvPr/>
        </p:nvGraphicFramePr>
        <p:xfrm>
          <a:off x="119063" y="758527"/>
          <a:ext cx="8910637" cy="583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518" name="Grafico" r:id="rId3" imgW="9382230" imgH="6153060" progId="Excel.Chart.8">
                  <p:link updateAutomatic="1"/>
                </p:oleObj>
              </mc:Choice>
              <mc:Fallback>
                <p:oleObj name="Grafico" r:id="rId3" imgW="9382230" imgH="6153060" progId="Excel.Chart.8">
                  <p:link updateAutomatic="1"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063" y="758527"/>
                        <a:ext cx="8910637" cy="583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itolo 1"/>
          <p:cNvSpPr>
            <a:spLocks noGrp="1"/>
          </p:cNvSpPr>
          <p:nvPr>
            <p:ph type="title"/>
          </p:nvPr>
        </p:nvSpPr>
        <p:spPr>
          <a:xfrm>
            <a:off x="0" y="115200"/>
            <a:ext cx="8892000" cy="579600"/>
          </a:xfrm>
        </p:spPr>
        <p:txBody>
          <a:bodyPr/>
          <a:lstStyle/>
          <a:p>
            <a:r>
              <a:rPr lang="it-IT" dirty="0" smtClean="0"/>
              <a:t>Sportello online</a:t>
            </a:r>
            <a:endParaRPr lang="it-IT" dirty="0"/>
          </a:p>
        </p:txBody>
      </p:sp>
      <p:sp>
        <p:nvSpPr>
          <p:cNvPr id="8" name="Rettangolo arrotondato 7"/>
          <p:cNvSpPr/>
          <p:nvPr/>
        </p:nvSpPr>
        <p:spPr>
          <a:xfrm>
            <a:off x="3492000" y="6539477"/>
            <a:ext cx="2160000" cy="26064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txBody>
          <a:bodyPr wrap="square" lIns="0" tIns="0" rIns="0" bIns="0" anchor="ctr">
            <a:noAutofit/>
          </a:bodyPr>
          <a:lstStyle/>
          <a:p>
            <a:pPr lvl="0" algn="ctr"/>
            <a:r>
              <a:rPr lang="it-IT" sz="1100" i="1" kern="0" dirty="0">
                <a:solidFill>
                  <a:prstClr val="black"/>
                </a:solidFill>
              </a:rPr>
              <a:t>Base = </a:t>
            </a:r>
            <a:r>
              <a:rPr lang="it-IT" sz="1100" i="1" kern="0" dirty="0" smtClean="0">
                <a:solidFill>
                  <a:prstClr val="black"/>
                </a:solidFill>
              </a:rPr>
              <a:t>UTENTI SPORTELLO ONLINE</a:t>
            </a:r>
            <a:endParaRPr lang="it-IT" sz="1100" i="1" kern="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3587" name="Object 3"/>
          <p:cNvGraphicFramePr>
            <a:graphicFrameLocks noChangeAspect="1"/>
          </p:cNvGraphicFramePr>
          <p:nvPr/>
        </p:nvGraphicFramePr>
        <p:xfrm>
          <a:off x="-1032314" y="1138800"/>
          <a:ext cx="8442325" cy="553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589" name="Grafico" r:id="rId3" imgW="9382230" imgH="6153060" progId="Excel.Chart.8">
                  <p:link updateAutomatic="1"/>
                </p:oleObj>
              </mc:Choice>
              <mc:Fallback>
                <p:oleObj name="Grafico" r:id="rId3" imgW="9382230" imgH="6153060" progId="Excel.Chart.8">
                  <p:link updateAutomatic="1"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032314" y="1138800"/>
                        <a:ext cx="8442325" cy="553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5" name="Connettore 1 34"/>
          <p:cNvCxnSpPr/>
          <p:nvPr/>
        </p:nvCxnSpPr>
        <p:spPr>
          <a:xfrm>
            <a:off x="5598332" y="859014"/>
            <a:ext cx="0" cy="5400000"/>
          </a:xfrm>
          <a:prstGeom prst="line">
            <a:avLst/>
          </a:prstGeom>
          <a:ln cap="rnd">
            <a:solidFill>
              <a:schemeClr val="bg1">
                <a:lumMod val="75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Indicatori di performance</a:t>
            </a:r>
            <a:endParaRPr lang="it-IT" dirty="0"/>
          </a:p>
        </p:txBody>
      </p:sp>
      <p:graphicFrame>
        <p:nvGraphicFramePr>
          <p:cNvPr id="14" name="Tabella 13"/>
          <p:cNvGraphicFramePr>
            <a:graphicFrameLocks noGrp="1"/>
          </p:cNvGraphicFramePr>
          <p:nvPr/>
        </p:nvGraphicFramePr>
        <p:xfrm>
          <a:off x="65315" y="1928796"/>
          <a:ext cx="1980000" cy="4384212"/>
        </p:xfrm>
        <a:graphic>
          <a:graphicData uri="http://schemas.openxmlformats.org/drawingml/2006/table">
            <a:tbl>
              <a:tblPr/>
              <a:tblGrid>
                <a:gridCol w="1980000"/>
              </a:tblGrid>
              <a:tr h="73070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FACILITÀ DI ACCESSO </a:t>
                      </a:r>
                    </a:p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AI SERVIZI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3070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CHIAREZZA DELLE INFORMAZIONI PRESENTI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3070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FACILITÀ DI NAVIGAZIONE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3070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COMPLETEZZA DELLE RISPOSTE AI QUESITI / RECLAMI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3070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TEMPESTIVITÀ/RAPIDITÀ DELLE RISPOSTE </a:t>
                      </a:r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AI QUESITI / RECLAMI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3070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NUMERO DELLE OPERAZIONI CHE È POSSIBILE FARE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8" name="Rettangolo arrotondato 17"/>
          <p:cNvSpPr/>
          <p:nvPr/>
        </p:nvSpPr>
        <p:spPr>
          <a:xfrm>
            <a:off x="4949086" y="1928192"/>
            <a:ext cx="432000" cy="252000"/>
          </a:xfrm>
          <a:prstGeom prst="roundRect">
            <a:avLst/>
          </a:prstGeom>
          <a:solidFill>
            <a:srgbClr val="0070C0"/>
          </a:solidFill>
          <a:effectLst>
            <a:glow rad="63500">
              <a:srgbClr val="AEBAD5">
                <a:satMod val="175000"/>
                <a:alpha val="40000"/>
              </a:srgbClr>
            </a:glow>
            <a:softEdge rad="12700"/>
          </a:effectLst>
        </p:spPr>
        <p:txBody>
          <a:bodyPr wrap="square" lIns="3600" tIns="3600" rIns="3600" bIns="3600" rtlCol="0" anchor="ctr">
            <a:noAutofit/>
          </a:bodyPr>
          <a:lstStyle/>
          <a:p>
            <a:pPr algn="ctr"/>
            <a:r>
              <a:rPr lang="it-IT" sz="1400" kern="0" dirty="0" smtClean="0">
                <a:solidFill>
                  <a:prstClr val="white"/>
                </a:solidFill>
              </a:rPr>
              <a:t>8,0</a:t>
            </a:r>
          </a:p>
        </p:txBody>
      </p:sp>
      <p:sp>
        <p:nvSpPr>
          <p:cNvPr id="19" name="Rettangolo arrotondato 18"/>
          <p:cNvSpPr/>
          <p:nvPr/>
        </p:nvSpPr>
        <p:spPr>
          <a:xfrm>
            <a:off x="4949086" y="2672896"/>
            <a:ext cx="432000" cy="252000"/>
          </a:xfrm>
          <a:prstGeom prst="roundRect">
            <a:avLst/>
          </a:prstGeom>
          <a:solidFill>
            <a:srgbClr val="0070C0"/>
          </a:solidFill>
          <a:effectLst>
            <a:glow rad="63500">
              <a:srgbClr val="AEBAD5">
                <a:satMod val="175000"/>
                <a:alpha val="40000"/>
              </a:srgbClr>
            </a:glow>
            <a:softEdge rad="12700"/>
          </a:effectLst>
        </p:spPr>
        <p:txBody>
          <a:bodyPr wrap="square" lIns="3600" tIns="3600" rIns="3600" bIns="3600" rtlCol="0" anchor="ctr">
            <a:noAutofit/>
          </a:bodyPr>
          <a:lstStyle/>
          <a:p>
            <a:pPr algn="ctr"/>
            <a:r>
              <a:rPr lang="it-IT" sz="1400" kern="0" dirty="0" smtClean="0">
                <a:solidFill>
                  <a:prstClr val="white"/>
                </a:solidFill>
              </a:rPr>
              <a:t>7,9</a:t>
            </a:r>
          </a:p>
        </p:txBody>
      </p:sp>
      <p:sp>
        <p:nvSpPr>
          <p:cNvPr id="25" name="Rettangolo arrotondato 24"/>
          <p:cNvSpPr/>
          <p:nvPr/>
        </p:nvSpPr>
        <p:spPr>
          <a:xfrm>
            <a:off x="4949086" y="3420608"/>
            <a:ext cx="432000" cy="252000"/>
          </a:xfrm>
          <a:prstGeom prst="roundRect">
            <a:avLst/>
          </a:prstGeom>
          <a:solidFill>
            <a:srgbClr val="0070C0"/>
          </a:solidFill>
          <a:effectLst>
            <a:glow rad="63500">
              <a:srgbClr val="AEBAD5">
                <a:satMod val="175000"/>
                <a:alpha val="40000"/>
              </a:srgbClr>
            </a:glow>
            <a:softEdge rad="12700"/>
          </a:effectLst>
        </p:spPr>
        <p:txBody>
          <a:bodyPr wrap="square" lIns="3600" tIns="3600" rIns="3600" bIns="3600" rtlCol="0" anchor="ctr">
            <a:noAutofit/>
          </a:bodyPr>
          <a:lstStyle/>
          <a:p>
            <a:pPr algn="ctr"/>
            <a:r>
              <a:rPr lang="it-IT" sz="1400" kern="0" dirty="0" smtClean="0">
                <a:solidFill>
                  <a:prstClr val="white"/>
                </a:solidFill>
              </a:rPr>
              <a:t>7,9</a:t>
            </a:r>
          </a:p>
        </p:txBody>
      </p:sp>
      <p:sp>
        <p:nvSpPr>
          <p:cNvPr id="26" name="Rettangolo arrotondato 25"/>
          <p:cNvSpPr/>
          <p:nvPr/>
        </p:nvSpPr>
        <p:spPr>
          <a:xfrm>
            <a:off x="4949086" y="4155791"/>
            <a:ext cx="432000" cy="252000"/>
          </a:xfrm>
          <a:prstGeom prst="roundRect">
            <a:avLst/>
          </a:prstGeom>
          <a:solidFill>
            <a:srgbClr val="0070C0"/>
          </a:solidFill>
          <a:effectLst>
            <a:glow rad="63500">
              <a:srgbClr val="AEBAD5">
                <a:satMod val="175000"/>
                <a:alpha val="40000"/>
              </a:srgbClr>
            </a:glow>
            <a:softEdge rad="12700"/>
          </a:effectLst>
        </p:spPr>
        <p:txBody>
          <a:bodyPr wrap="square" lIns="3600" tIns="3600" rIns="3600" bIns="3600" rtlCol="0" anchor="ctr">
            <a:noAutofit/>
          </a:bodyPr>
          <a:lstStyle/>
          <a:p>
            <a:pPr algn="ctr"/>
            <a:r>
              <a:rPr lang="it-IT" sz="1400" kern="0" dirty="0" smtClean="0">
                <a:solidFill>
                  <a:prstClr val="white"/>
                </a:solidFill>
              </a:rPr>
              <a:t>7,3</a:t>
            </a:r>
          </a:p>
        </p:txBody>
      </p:sp>
      <p:sp>
        <p:nvSpPr>
          <p:cNvPr id="30" name="Rettangolo arrotondato 29"/>
          <p:cNvSpPr/>
          <p:nvPr/>
        </p:nvSpPr>
        <p:spPr>
          <a:xfrm>
            <a:off x="4949086" y="4890156"/>
            <a:ext cx="432000" cy="252000"/>
          </a:xfrm>
          <a:prstGeom prst="roundRect">
            <a:avLst/>
          </a:prstGeom>
          <a:solidFill>
            <a:srgbClr val="0070C0"/>
          </a:solidFill>
          <a:effectLst>
            <a:glow rad="63500">
              <a:srgbClr val="AEBAD5">
                <a:satMod val="175000"/>
                <a:alpha val="40000"/>
              </a:srgbClr>
            </a:glow>
            <a:softEdge rad="12700"/>
          </a:effectLst>
        </p:spPr>
        <p:txBody>
          <a:bodyPr wrap="square" lIns="3600" tIns="3600" rIns="3600" bIns="3600" rtlCol="0" anchor="ctr">
            <a:noAutofit/>
          </a:bodyPr>
          <a:lstStyle/>
          <a:p>
            <a:pPr algn="ctr"/>
            <a:r>
              <a:rPr lang="it-IT" sz="1400" kern="0" dirty="0" smtClean="0">
                <a:solidFill>
                  <a:prstClr val="white"/>
                </a:solidFill>
              </a:rPr>
              <a:t>7,2</a:t>
            </a:r>
          </a:p>
        </p:txBody>
      </p:sp>
      <p:sp>
        <p:nvSpPr>
          <p:cNvPr id="23" name="Rettangolo arrotondato 22"/>
          <p:cNvSpPr/>
          <p:nvPr/>
        </p:nvSpPr>
        <p:spPr>
          <a:xfrm>
            <a:off x="4949086" y="5646788"/>
            <a:ext cx="432000" cy="252000"/>
          </a:xfrm>
          <a:prstGeom prst="roundRect">
            <a:avLst/>
          </a:prstGeom>
          <a:solidFill>
            <a:srgbClr val="0070C0"/>
          </a:solidFill>
          <a:effectLst>
            <a:glow rad="63500">
              <a:srgbClr val="AEBAD5">
                <a:satMod val="175000"/>
                <a:alpha val="40000"/>
              </a:srgbClr>
            </a:glow>
            <a:softEdge rad="12700"/>
          </a:effectLst>
        </p:spPr>
        <p:txBody>
          <a:bodyPr wrap="square" lIns="3600" tIns="3600" rIns="3600" bIns="3600" rtlCol="0" anchor="ctr">
            <a:noAutofit/>
          </a:bodyPr>
          <a:lstStyle/>
          <a:p>
            <a:pPr algn="ctr"/>
            <a:r>
              <a:rPr lang="it-IT" sz="1400" kern="0" dirty="0" smtClean="0">
                <a:solidFill>
                  <a:prstClr val="white"/>
                </a:solidFill>
              </a:rPr>
              <a:t>7,6</a:t>
            </a:r>
          </a:p>
        </p:txBody>
      </p:sp>
      <p:sp>
        <p:nvSpPr>
          <p:cNvPr id="27" name="CasellaDiTesto 26"/>
          <p:cNvSpPr txBox="1"/>
          <p:nvPr/>
        </p:nvSpPr>
        <p:spPr>
          <a:xfrm>
            <a:off x="5706447" y="1603665"/>
            <a:ext cx="32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cap="all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IMPORTANZA </a:t>
            </a:r>
            <a:r>
              <a:rPr lang="it-IT" sz="1200" cap="all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(% </a:t>
            </a:r>
            <a:r>
              <a:rPr lang="it-IT" sz="1200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di citazione</a:t>
            </a:r>
            <a:r>
              <a:rPr lang="it-IT" sz="1200" cap="all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)</a:t>
            </a:r>
          </a:p>
        </p:txBody>
      </p:sp>
      <p:sp>
        <p:nvSpPr>
          <p:cNvPr id="31" name="CasellaDiTesto 30"/>
          <p:cNvSpPr txBox="1"/>
          <p:nvPr/>
        </p:nvSpPr>
        <p:spPr>
          <a:xfrm>
            <a:off x="1439832" y="1603665"/>
            <a:ext cx="32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cap="all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Soddisfatti </a:t>
            </a:r>
            <a:r>
              <a:rPr lang="it-IT" sz="1200" cap="all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(% </a:t>
            </a:r>
            <a:r>
              <a:rPr lang="it-IT" sz="1200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voto 6-10)</a:t>
            </a:r>
            <a:endParaRPr lang="it-IT" sz="1200" cap="all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32" name="CasellaDiTesto 31"/>
          <p:cNvSpPr txBox="1"/>
          <p:nvPr/>
        </p:nvSpPr>
        <p:spPr>
          <a:xfrm>
            <a:off x="899592" y="857587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“</a:t>
            </a:r>
            <a:r>
              <a:rPr lang="it-IT" sz="1200" dirty="0">
                <a:solidFill>
                  <a:schemeClr val="bg1">
                    <a:lumMod val="50000"/>
                  </a:schemeClr>
                </a:solidFill>
              </a:rPr>
              <a:t>Per ognuno degli aspetti, quanto è stato soddisfatto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?”  </a:t>
            </a:r>
          </a:p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[scala 1-10, 1=pessimo e 10=ottimo]</a:t>
            </a:r>
            <a:endParaRPr lang="it-IT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CasellaDiTesto 32"/>
          <p:cNvSpPr txBox="1"/>
          <p:nvPr/>
        </p:nvSpPr>
        <p:spPr>
          <a:xfrm>
            <a:off x="5472495" y="857587"/>
            <a:ext cx="3707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“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Quali dei seguenti aspetti sono i più importanti?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”</a:t>
            </a:r>
            <a:endParaRPr lang="it-IT" sz="1200" dirty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(max 3 risposte)</a:t>
            </a:r>
            <a:endParaRPr lang="it-IT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4" name="CasellaDiTesto 33"/>
          <p:cNvSpPr txBox="1">
            <a:spLocks noChangeArrowheads="1"/>
          </p:cNvSpPr>
          <p:nvPr/>
        </p:nvSpPr>
        <p:spPr bwMode="auto">
          <a:xfrm>
            <a:off x="4643070" y="1625466"/>
            <a:ext cx="1044032" cy="233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1100"/>
              </a:lnSpc>
              <a:spcBef>
                <a:spcPts val="600"/>
              </a:spcBef>
              <a:defRPr/>
            </a:pPr>
            <a:r>
              <a:rPr lang="it-IT" sz="900" dirty="0">
                <a:solidFill>
                  <a:srgbClr val="002060"/>
                </a:solidFill>
                <a:ea typeface="Verdana" pitchFamily="34" charset="0"/>
                <a:cs typeface="Verdana" pitchFamily="34" charset="0"/>
              </a:rPr>
              <a:t>VOTO MEDIO</a:t>
            </a:r>
            <a:endParaRPr lang="it-IT" sz="900" i="1" dirty="0">
              <a:solidFill>
                <a:srgbClr val="002060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42" name="Ovale 41"/>
          <p:cNvSpPr/>
          <p:nvPr/>
        </p:nvSpPr>
        <p:spPr>
          <a:xfrm>
            <a:off x="7074447" y="1844880"/>
            <a:ext cx="504000" cy="504000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glow rad="63500">
              <a:srgbClr val="9FB4E4">
                <a:alpha val="40000"/>
              </a:srgbClr>
            </a:glow>
          </a:effectLst>
        </p:spPr>
        <p:txBody>
          <a:bodyPr wrap="square" lIns="3600" tIns="3600" rIns="3600" bIns="3600" rtlCol="0" anchor="ctr">
            <a:noAutofit/>
          </a:bodyPr>
          <a:lstStyle/>
          <a:p>
            <a:pPr algn="ctr"/>
            <a:r>
              <a:rPr lang="it-IT" sz="1300" b="1" kern="0" dirty="0" smtClean="0">
                <a:solidFill>
                  <a:prstClr val="white"/>
                </a:solidFill>
              </a:rPr>
              <a:t>27,5</a:t>
            </a:r>
            <a:endParaRPr lang="it-IT" sz="1300" b="1" kern="0" dirty="0">
              <a:solidFill>
                <a:prstClr val="white"/>
              </a:solidFill>
            </a:endParaRPr>
          </a:p>
        </p:txBody>
      </p:sp>
      <p:sp>
        <p:nvSpPr>
          <p:cNvPr id="29" name="Ovale 28"/>
          <p:cNvSpPr/>
          <p:nvPr/>
        </p:nvSpPr>
        <p:spPr>
          <a:xfrm>
            <a:off x="7146447" y="4098840"/>
            <a:ext cx="360000" cy="360000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glow rad="63500">
              <a:srgbClr val="9FB4E4">
                <a:alpha val="40000"/>
              </a:srgbClr>
            </a:glow>
          </a:effectLst>
        </p:spPr>
        <p:txBody>
          <a:bodyPr wrap="square" lIns="3600" tIns="3600" rIns="3600" bIns="3600" rtlCol="0" anchor="ctr">
            <a:noAutofit/>
          </a:bodyPr>
          <a:lstStyle/>
          <a:p>
            <a:pPr algn="ctr"/>
            <a:r>
              <a:rPr lang="it-IT" sz="1050" b="1" kern="0" dirty="0" smtClean="0">
                <a:solidFill>
                  <a:prstClr val="white"/>
                </a:solidFill>
              </a:rPr>
              <a:t>14,0</a:t>
            </a:r>
            <a:endParaRPr lang="it-IT" sz="1050" b="1" kern="0" dirty="0">
              <a:solidFill>
                <a:prstClr val="white"/>
              </a:solidFill>
            </a:endParaRPr>
          </a:p>
        </p:txBody>
      </p:sp>
      <p:sp>
        <p:nvSpPr>
          <p:cNvPr id="36" name="Ovale 35"/>
          <p:cNvSpPr/>
          <p:nvPr/>
        </p:nvSpPr>
        <p:spPr>
          <a:xfrm>
            <a:off x="7092447" y="4777056"/>
            <a:ext cx="468000" cy="468000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glow rad="63500">
              <a:srgbClr val="9FB4E4">
                <a:alpha val="40000"/>
              </a:srgbClr>
            </a:glow>
          </a:effectLst>
        </p:spPr>
        <p:txBody>
          <a:bodyPr wrap="square" lIns="3600" tIns="3600" rIns="3600" bIns="3600" rtlCol="0" anchor="ctr">
            <a:noAutofit/>
          </a:bodyPr>
          <a:lstStyle/>
          <a:p>
            <a:pPr algn="ctr"/>
            <a:r>
              <a:rPr lang="it-IT" sz="1300" b="1" kern="0" dirty="0" smtClean="0">
                <a:solidFill>
                  <a:prstClr val="white"/>
                </a:solidFill>
              </a:rPr>
              <a:t>24,9</a:t>
            </a:r>
            <a:endParaRPr lang="it-IT" sz="1300" b="1" kern="0" dirty="0">
              <a:solidFill>
                <a:prstClr val="white"/>
              </a:solidFill>
            </a:endParaRPr>
          </a:p>
        </p:txBody>
      </p:sp>
      <p:sp>
        <p:nvSpPr>
          <p:cNvPr id="44" name="Ovale 43"/>
          <p:cNvSpPr/>
          <p:nvPr/>
        </p:nvSpPr>
        <p:spPr>
          <a:xfrm>
            <a:off x="7020447" y="2492896"/>
            <a:ext cx="612000" cy="612000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glow rad="63500">
              <a:srgbClr val="9FB4E4">
                <a:alpha val="40000"/>
              </a:srgbClr>
            </a:glow>
          </a:effectLst>
        </p:spPr>
        <p:txBody>
          <a:bodyPr wrap="square" lIns="3600" tIns="3600" rIns="3600" bIns="3600" rtlCol="0" anchor="ctr">
            <a:noAutofit/>
          </a:bodyPr>
          <a:lstStyle/>
          <a:p>
            <a:pPr algn="ctr"/>
            <a:r>
              <a:rPr lang="it-IT" sz="1600" b="1" kern="0" dirty="0" smtClean="0">
                <a:solidFill>
                  <a:prstClr val="white"/>
                </a:solidFill>
              </a:rPr>
              <a:t>37,8</a:t>
            </a:r>
            <a:endParaRPr lang="it-IT" sz="1600" b="1" kern="0" dirty="0">
              <a:solidFill>
                <a:prstClr val="white"/>
              </a:solidFill>
            </a:endParaRPr>
          </a:p>
        </p:txBody>
      </p:sp>
      <p:sp>
        <p:nvSpPr>
          <p:cNvPr id="45" name="Ovale 44"/>
          <p:cNvSpPr/>
          <p:nvPr/>
        </p:nvSpPr>
        <p:spPr>
          <a:xfrm>
            <a:off x="7056447" y="3276608"/>
            <a:ext cx="540000" cy="540000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glow rad="63500">
              <a:srgbClr val="9FB4E4">
                <a:alpha val="40000"/>
              </a:srgbClr>
            </a:glow>
          </a:effectLst>
        </p:spPr>
        <p:txBody>
          <a:bodyPr wrap="square" lIns="3600" tIns="3600" rIns="3600" bIns="3600" rtlCol="0" anchor="ctr">
            <a:noAutofit/>
          </a:bodyPr>
          <a:lstStyle/>
          <a:p>
            <a:pPr algn="ctr"/>
            <a:r>
              <a:rPr lang="it-IT" sz="1400" b="1" kern="0" dirty="0" smtClean="0">
                <a:solidFill>
                  <a:prstClr val="white"/>
                </a:solidFill>
              </a:rPr>
              <a:t>33,2</a:t>
            </a:r>
            <a:endParaRPr lang="it-IT" sz="1400" b="1" kern="0" dirty="0">
              <a:solidFill>
                <a:prstClr val="white"/>
              </a:solidFill>
            </a:endParaRPr>
          </a:p>
        </p:txBody>
      </p:sp>
      <p:sp>
        <p:nvSpPr>
          <p:cNvPr id="46" name="Ovale 45"/>
          <p:cNvSpPr/>
          <p:nvPr/>
        </p:nvSpPr>
        <p:spPr>
          <a:xfrm>
            <a:off x="7146447" y="5599870"/>
            <a:ext cx="360000" cy="360000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glow rad="63500">
              <a:srgbClr val="9FB4E4">
                <a:alpha val="40000"/>
              </a:srgbClr>
            </a:glow>
          </a:effectLst>
        </p:spPr>
        <p:txBody>
          <a:bodyPr wrap="square" lIns="3600" tIns="3600" rIns="3600" bIns="3600" rtlCol="0" anchor="ctr">
            <a:noAutofit/>
          </a:bodyPr>
          <a:lstStyle/>
          <a:p>
            <a:pPr algn="ctr"/>
            <a:r>
              <a:rPr lang="it-IT" sz="1050" b="1" kern="0" dirty="0" smtClean="0">
                <a:solidFill>
                  <a:prstClr val="white"/>
                </a:solidFill>
              </a:rPr>
              <a:t>15,0</a:t>
            </a:r>
            <a:endParaRPr lang="it-IT" sz="1050" b="1" kern="0" dirty="0">
              <a:solidFill>
                <a:prstClr val="white"/>
              </a:solidFill>
            </a:endParaRPr>
          </a:p>
        </p:txBody>
      </p:sp>
      <p:sp>
        <p:nvSpPr>
          <p:cNvPr id="24" name="Rettangolo arrotondato 23"/>
          <p:cNvSpPr/>
          <p:nvPr/>
        </p:nvSpPr>
        <p:spPr>
          <a:xfrm>
            <a:off x="3492000" y="6539477"/>
            <a:ext cx="2160000" cy="26064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txBody>
          <a:bodyPr wrap="square" lIns="0" tIns="0" rIns="0" bIns="0" anchor="ctr">
            <a:noAutofit/>
          </a:bodyPr>
          <a:lstStyle/>
          <a:p>
            <a:pPr lvl="0" algn="ctr"/>
            <a:r>
              <a:rPr lang="it-IT" sz="1100" i="1" kern="0" dirty="0">
                <a:solidFill>
                  <a:prstClr val="black"/>
                </a:solidFill>
              </a:rPr>
              <a:t>Base = </a:t>
            </a:r>
            <a:r>
              <a:rPr lang="it-IT" sz="1100" i="1" kern="0" dirty="0" smtClean="0">
                <a:solidFill>
                  <a:prstClr val="black"/>
                </a:solidFill>
              </a:rPr>
              <a:t>UTENTI SPORTELLO ONLINE</a:t>
            </a:r>
            <a:endParaRPr lang="it-IT" sz="1100" i="1" kern="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7596" name="Object 12"/>
          <p:cNvGraphicFramePr>
            <a:graphicFrameLocks noChangeAspect="1"/>
          </p:cNvGraphicFramePr>
          <p:nvPr/>
        </p:nvGraphicFramePr>
        <p:xfrm>
          <a:off x="819150" y="4078288"/>
          <a:ext cx="7504113" cy="4916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99" name="Grafico" r:id="rId3" imgW="9382230" imgH="6153060" progId="Excel.Chart.8">
                  <p:link updateAutomatic="1"/>
                </p:oleObj>
              </mc:Choice>
              <mc:Fallback>
                <p:oleObj name="Grafico" r:id="rId3" imgW="9382230" imgH="6153060" progId="Excel.Chart.8">
                  <p:link updateAutomatic="1"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9150" y="4078288"/>
                        <a:ext cx="7504113" cy="4916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asellaDiTesto 7"/>
          <p:cNvSpPr txBox="1"/>
          <p:nvPr/>
        </p:nvSpPr>
        <p:spPr>
          <a:xfrm>
            <a:off x="1278000" y="878400"/>
            <a:ext cx="6588000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“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Considerando complessivamente il sito Internet di Acquedotto del Fiora, che voto dà?”</a:t>
            </a:r>
          </a:p>
          <a:p>
            <a:pPr lvl="0"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[scala 1-10, 1=pessimo e 10=ottimo]</a:t>
            </a:r>
            <a:endParaRPr lang="it-IT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67593" name="Object 9"/>
          <p:cNvGraphicFramePr>
            <a:graphicFrameLocks noChangeAspect="1"/>
          </p:cNvGraphicFramePr>
          <p:nvPr/>
        </p:nvGraphicFramePr>
        <p:xfrm>
          <a:off x="898525" y="1158875"/>
          <a:ext cx="8442325" cy="553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00" name="Grafico" r:id="rId5" imgW="9382230" imgH="6153060" progId="Excel.Chart.8">
                  <p:link updateAutomatic="1"/>
                </p:oleObj>
              </mc:Choice>
              <mc:Fallback>
                <p:oleObj name="Grafico" r:id="rId5" imgW="9382230" imgH="6153060" progId="Excel.Chart.8">
                  <p:link updateAutomatic="1"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8525" y="1158875"/>
                        <a:ext cx="8442325" cy="553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CasellaDiTesto 30"/>
          <p:cNvSpPr txBox="1"/>
          <p:nvPr/>
        </p:nvSpPr>
        <p:spPr bwMode="auto">
          <a:xfrm>
            <a:off x="2628379" y="3041238"/>
            <a:ext cx="1584326" cy="46935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insoddisfatti</a:t>
            </a:r>
            <a:r>
              <a:rPr lang="it-IT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 </a:t>
            </a:r>
          </a:p>
          <a:p>
            <a:pPr algn="ctr">
              <a:defRPr/>
            </a:pPr>
            <a:r>
              <a:rPr lang="it-IT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(% voto 1-5)</a:t>
            </a:r>
          </a:p>
        </p:txBody>
      </p:sp>
      <p:sp>
        <p:nvSpPr>
          <p:cNvPr id="32" name="CasellaDiTesto 31"/>
          <p:cNvSpPr txBox="1"/>
          <p:nvPr/>
        </p:nvSpPr>
        <p:spPr bwMode="auto">
          <a:xfrm>
            <a:off x="2628379" y="1698706"/>
            <a:ext cx="1584326" cy="5539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ts val="1400"/>
              </a:lnSpc>
              <a:spcBef>
                <a:spcPts val="600"/>
              </a:spcBef>
              <a:defRPr/>
            </a:pPr>
            <a:r>
              <a:rPr lang="it-IT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molto soddisfatti </a:t>
            </a:r>
          </a:p>
          <a:p>
            <a:pPr algn="ctr">
              <a:lnSpc>
                <a:spcPts val="200"/>
              </a:lnSpc>
              <a:spcBef>
                <a:spcPts val="600"/>
              </a:spcBef>
              <a:defRPr/>
            </a:pPr>
            <a:r>
              <a:rPr lang="it-IT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(% voto 8-10)</a:t>
            </a:r>
            <a:r>
              <a:rPr lang="it-IT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33" name="CasellaDiTesto 32"/>
          <p:cNvSpPr txBox="1"/>
          <p:nvPr/>
        </p:nvSpPr>
        <p:spPr bwMode="auto">
          <a:xfrm>
            <a:off x="2628379" y="2325818"/>
            <a:ext cx="1584326" cy="5539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ts val="1400"/>
              </a:lnSpc>
              <a:spcBef>
                <a:spcPts val="600"/>
              </a:spcBef>
              <a:defRPr/>
            </a:pPr>
            <a:r>
              <a:rPr lang="it-IT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mediamente  soddisfatti </a:t>
            </a:r>
          </a:p>
          <a:p>
            <a:pPr algn="ctr">
              <a:lnSpc>
                <a:spcPts val="200"/>
              </a:lnSpc>
              <a:spcBef>
                <a:spcPts val="600"/>
              </a:spcBef>
              <a:defRPr/>
            </a:pPr>
            <a:r>
              <a:rPr lang="it-IT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(% voto 6-7)</a:t>
            </a:r>
            <a:r>
              <a:rPr lang="it-IT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7" name="CasellaDiTesto 16"/>
          <p:cNvSpPr txBox="1">
            <a:spLocks noChangeArrowheads="1"/>
          </p:cNvSpPr>
          <p:nvPr/>
        </p:nvSpPr>
        <p:spPr bwMode="auto">
          <a:xfrm>
            <a:off x="3563888" y="3933056"/>
            <a:ext cx="2016224" cy="233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1100"/>
              </a:lnSpc>
              <a:spcBef>
                <a:spcPts val="600"/>
              </a:spcBef>
              <a:defRPr/>
            </a:pPr>
            <a:r>
              <a:rPr lang="it-IT" sz="1050" dirty="0" smtClean="0">
                <a:solidFill>
                  <a:srgbClr val="002060"/>
                </a:solidFill>
                <a:latin typeface="+mj-lt"/>
                <a:ea typeface="Verdana" pitchFamily="34" charset="0"/>
                <a:cs typeface="Verdana" pitchFamily="34" charset="0"/>
              </a:rPr>
              <a:t>VOTO MEDIO</a:t>
            </a:r>
            <a:endParaRPr lang="it-IT" sz="1050" i="1" dirty="0">
              <a:solidFill>
                <a:srgbClr val="002060"/>
              </a:solidFill>
              <a:latin typeface="+mj-lt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19" name="Gruppo 18"/>
          <p:cNvGrpSpPr/>
          <p:nvPr/>
        </p:nvGrpSpPr>
        <p:grpSpPr>
          <a:xfrm>
            <a:off x="6691738" y="5287607"/>
            <a:ext cx="616566" cy="436124"/>
            <a:chOff x="6732320" y="128207"/>
            <a:chExt cx="616566" cy="436124"/>
          </a:xfrm>
        </p:grpSpPr>
        <p:pic>
          <p:nvPicPr>
            <p:cNvPr id="20" name="Immagine 19" descr="graph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743078" y="137108"/>
              <a:ext cx="605808" cy="427223"/>
            </a:xfrm>
            <a:prstGeom prst="rect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</p:pic>
        <p:sp>
          <p:nvSpPr>
            <p:cNvPr id="21" name="CasellaDiTesto 20"/>
            <p:cNvSpPr txBox="1"/>
            <p:nvPr/>
          </p:nvSpPr>
          <p:spPr bwMode="auto">
            <a:xfrm>
              <a:off x="6732320" y="128207"/>
              <a:ext cx="612000" cy="196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rtlCol="0">
              <a:spAutoFit/>
            </a:bodyPr>
            <a:lstStyle/>
            <a:p>
              <a:pPr defTabSz="384175">
                <a:lnSpc>
                  <a:spcPts val="800"/>
                </a:lnSpc>
                <a:buClr>
                  <a:srgbClr val="FF3300"/>
                </a:buClr>
                <a:tabLst>
                  <a:tab pos="863600" algn="l"/>
                  <a:tab pos="1341438" algn="l"/>
                  <a:tab pos="1798638" algn="l"/>
                  <a:tab pos="2332038" algn="l"/>
                  <a:tab pos="2768600" algn="l"/>
                  <a:tab pos="3322638" algn="l"/>
                  <a:tab pos="3763963" algn="l"/>
                  <a:tab pos="4221163" algn="l"/>
                  <a:tab pos="4664075" algn="l"/>
                  <a:tab pos="5197475" algn="l"/>
                  <a:tab pos="5745163" algn="l"/>
                  <a:tab pos="6278563" algn="l"/>
                  <a:tab pos="6904038" algn="l"/>
                  <a:tab pos="7437438" algn="l"/>
                  <a:tab pos="7894638" algn="l"/>
                  <a:tab pos="7985125" algn="l"/>
                  <a:tab pos="8335963" algn="l"/>
                  <a:tab pos="8793163" algn="l"/>
                  <a:tab pos="8975725" algn="l"/>
                </a:tabLst>
              </a:pPr>
              <a:r>
                <a:rPr lang="it-IT" sz="800" dirty="0">
                  <a:solidFill>
                    <a:prstClr val="white">
                      <a:lumMod val="50000"/>
                    </a:prstClr>
                  </a:solidFill>
                </a:rPr>
                <a:t>Trend </a:t>
              </a:r>
            </a:p>
          </p:txBody>
        </p:sp>
      </p:grpSp>
      <p:sp>
        <p:nvSpPr>
          <p:cNvPr id="16" name="Titolo 1"/>
          <p:cNvSpPr>
            <a:spLocks noGrp="1"/>
          </p:cNvSpPr>
          <p:nvPr>
            <p:ph type="title"/>
          </p:nvPr>
        </p:nvSpPr>
        <p:spPr>
          <a:xfrm>
            <a:off x="0" y="115200"/>
            <a:ext cx="8892000" cy="579600"/>
          </a:xfrm>
        </p:spPr>
        <p:txBody>
          <a:bodyPr/>
          <a:lstStyle/>
          <a:p>
            <a:r>
              <a:rPr lang="it-IT" dirty="0" smtClean="0"/>
              <a:t>Sito Internet</a:t>
            </a:r>
            <a:endParaRPr lang="it-IT" dirty="0"/>
          </a:p>
        </p:txBody>
      </p:sp>
      <p:sp>
        <p:nvSpPr>
          <p:cNvPr id="15" name="Rettangolo arrotondato 14"/>
          <p:cNvSpPr/>
          <p:nvPr/>
        </p:nvSpPr>
        <p:spPr>
          <a:xfrm>
            <a:off x="3618000" y="6539477"/>
            <a:ext cx="1908000" cy="26064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txBody>
          <a:bodyPr wrap="square" lIns="0" tIns="0" rIns="0" bIns="0" anchor="ctr">
            <a:noAutofit/>
          </a:bodyPr>
          <a:lstStyle/>
          <a:p>
            <a:pPr lvl="0" algn="ctr"/>
            <a:r>
              <a:rPr lang="it-IT" sz="1100" i="1" kern="0" dirty="0">
                <a:solidFill>
                  <a:prstClr val="black"/>
                </a:solidFill>
              </a:rPr>
              <a:t>Base = </a:t>
            </a:r>
            <a:r>
              <a:rPr lang="it-IT" sz="1100" i="1" kern="0" dirty="0" smtClean="0">
                <a:solidFill>
                  <a:prstClr val="black"/>
                </a:solidFill>
              </a:rPr>
              <a:t>UTENTI SITO INTERNET</a:t>
            </a:r>
            <a:endParaRPr lang="it-IT" sz="1100" i="1" kern="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8612" name="Object 4"/>
          <p:cNvGraphicFramePr>
            <a:graphicFrameLocks noChangeAspect="1"/>
          </p:cNvGraphicFramePr>
          <p:nvPr/>
        </p:nvGraphicFramePr>
        <p:xfrm>
          <a:off x="119063" y="830535"/>
          <a:ext cx="8910637" cy="583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14" name="Grafico" r:id="rId3" imgW="9382230" imgH="6153060" progId="Excel.Chart.8">
                  <p:link updateAutomatic="1"/>
                </p:oleObj>
              </mc:Choice>
              <mc:Fallback>
                <p:oleObj name="Grafico" r:id="rId3" imgW="9382230" imgH="6153060" progId="Excel.Chart.8">
                  <p:link updateAutomatic="1"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063" y="830535"/>
                        <a:ext cx="8910637" cy="583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CasellaDiTesto 13"/>
          <p:cNvSpPr txBox="1"/>
          <p:nvPr/>
        </p:nvSpPr>
        <p:spPr>
          <a:xfrm>
            <a:off x="1278000" y="878400"/>
            <a:ext cx="6588000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“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Considerando complessivamente il sito Internet di Acquedotto del Fiora, che voto dà?”</a:t>
            </a:r>
          </a:p>
          <a:p>
            <a:pPr lvl="0"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[scala 1-10, 1=pessimo e 10=ottimo]</a:t>
            </a:r>
            <a:endParaRPr lang="it-IT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0" y="115200"/>
            <a:ext cx="8892000" cy="579600"/>
          </a:xfrm>
        </p:spPr>
        <p:txBody>
          <a:bodyPr/>
          <a:lstStyle/>
          <a:p>
            <a:r>
              <a:rPr lang="it-IT" dirty="0" smtClean="0"/>
              <a:t>Sito Internet</a:t>
            </a:r>
            <a:endParaRPr lang="it-IT" dirty="0"/>
          </a:p>
        </p:txBody>
      </p:sp>
      <p:sp>
        <p:nvSpPr>
          <p:cNvPr id="7" name="Rettangolo arrotondato 6"/>
          <p:cNvSpPr/>
          <p:nvPr/>
        </p:nvSpPr>
        <p:spPr>
          <a:xfrm>
            <a:off x="3618000" y="6539477"/>
            <a:ext cx="1908000" cy="26064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txBody>
          <a:bodyPr wrap="square" lIns="0" tIns="0" rIns="0" bIns="0" anchor="ctr">
            <a:noAutofit/>
          </a:bodyPr>
          <a:lstStyle/>
          <a:p>
            <a:pPr lvl="0" algn="ctr"/>
            <a:r>
              <a:rPr lang="it-IT" sz="1100" i="1" kern="0" dirty="0">
                <a:solidFill>
                  <a:prstClr val="black"/>
                </a:solidFill>
              </a:rPr>
              <a:t>Base = </a:t>
            </a:r>
            <a:r>
              <a:rPr lang="it-IT" sz="1100" i="1" kern="0" dirty="0" smtClean="0">
                <a:solidFill>
                  <a:prstClr val="black"/>
                </a:solidFill>
              </a:rPr>
              <a:t>UTENTI SITO INTERNET</a:t>
            </a:r>
            <a:endParaRPr lang="it-IT" sz="1100" i="1" kern="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0661" name="Object 5"/>
          <p:cNvGraphicFramePr>
            <a:graphicFrameLocks noChangeAspect="1"/>
          </p:cNvGraphicFramePr>
          <p:nvPr/>
        </p:nvGraphicFramePr>
        <p:xfrm>
          <a:off x="-1051255" y="1720904"/>
          <a:ext cx="8442325" cy="553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63" name="Grafico" r:id="rId3" imgW="9382230" imgH="6153060" progId="Excel.Chart.8">
                  <p:link updateAutomatic="1"/>
                </p:oleObj>
              </mc:Choice>
              <mc:Fallback>
                <p:oleObj name="Grafico" r:id="rId3" imgW="9382230" imgH="6153060" progId="Excel.Chart.8">
                  <p:link updateAutomatic="1"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051255" y="1720904"/>
                        <a:ext cx="8442325" cy="553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Indicatori di performance</a:t>
            </a:r>
            <a:endParaRPr lang="it-IT" dirty="0"/>
          </a:p>
        </p:txBody>
      </p:sp>
      <p:graphicFrame>
        <p:nvGraphicFramePr>
          <p:cNvPr id="14" name="Tabella 13"/>
          <p:cNvGraphicFramePr>
            <a:graphicFrameLocks noGrp="1"/>
          </p:cNvGraphicFramePr>
          <p:nvPr/>
        </p:nvGraphicFramePr>
        <p:xfrm>
          <a:off x="10758" y="2314053"/>
          <a:ext cx="1980000" cy="3564000"/>
        </p:xfrm>
        <a:graphic>
          <a:graphicData uri="http://schemas.openxmlformats.org/drawingml/2006/table">
            <a:tbl>
              <a:tblPr/>
              <a:tblGrid>
                <a:gridCol w="1980000"/>
              </a:tblGrid>
              <a:tr h="8910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REPERIBILITÀ </a:t>
                      </a:r>
                    </a:p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INDIRIZZO INTERNET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910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FACILITÀ DI NAVIGAZIONE ALL'INTERNO DEL SITO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910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RICCHEZZA INFORMAZIONI PRESENTI SUL SITO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910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GAMMA DI OPERAZIONI CHE SI POSSONO SVOLGERE SUL SITO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1" name="CasellaDiTesto 20"/>
          <p:cNvSpPr txBox="1"/>
          <p:nvPr/>
        </p:nvSpPr>
        <p:spPr>
          <a:xfrm>
            <a:off x="5706447" y="2114951"/>
            <a:ext cx="32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cap="all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IMPORTANZA </a:t>
            </a:r>
            <a:r>
              <a:rPr lang="it-IT" sz="1200" cap="all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(% </a:t>
            </a:r>
            <a:r>
              <a:rPr lang="it-IT" sz="1200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di citazione</a:t>
            </a:r>
            <a:r>
              <a:rPr lang="it-IT" sz="1200" cap="all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)</a:t>
            </a:r>
          </a:p>
        </p:txBody>
      </p:sp>
      <p:sp>
        <p:nvSpPr>
          <p:cNvPr id="28" name="CasellaDiTesto 27"/>
          <p:cNvSpPr txBox="1"/>
          <p:nvPr/>
        </p:nvSpPr>
        <p:spPr>
          <a:xfrm>
            <a:off x="1439832" y="2114951"/>
            <a:ext cx="32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cap="all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Soddisfatti </a:t>
            </a:r>
            <a:r>
              <a:rPr lang="it-IT" sz="1200" cap="all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(% </a:t>
            </a:r>
            <a:r>
              <a:rPr lang="it-IT" sz="1200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voto 6-10)</a:t>
            </a:r>
            <a:endParaRPr lang="it-IT" sz="1200" cap="all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29" name="CasellaDiTesto 28"/>
          <p:cNvSpPr txBox="1"/>
          <p:nvPr/>
        </p:nvSpPr>
        <p:spPr>
          <a:xfrm>
            <a:off x="899592" y="980728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“</a:t>
            </a:r>
            <a:r>
              <a:rPr lang="it-IT" sz="1200" dirty="0">
                <a:solidFill>
                  <a:schemeClr val="bg1">
                    <a:lumMod val="50000"/>
                  </a:schemeClr>
                </a:solidFill>
              </a:rPr>
              <a:t>Per ognuno degli aspetti, quanto è stato soddisfatto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?” </a:t>
            </a:r>
            <a:endParaRPr lang="it-IT" sz="1200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it-IT" sz="1200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[scala 1-10, 1=pessimo e 10=ottimo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]</a:t>
            </a:r>
            <a:endParaRPr lang="it-IT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CasellaDiTesto 29"/>
          <p:cNvSpPr txBox="1"/>
          <p:nvPr/>
        </p:nvSpPr>
        <p:spPr>
          <a:xfrm>
            <a:off x="5472495" y="980728"/>
            <a:ext cx="3707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“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Quali dei seguenti aspetti sono i più importanti?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”</a:t>
            </a:r>
            <a:endParaRPr lang="it-IT" sz="1200" dirty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(max 2 risposte)</a:t>
            </a:r>
            <a:endParaRPr lang="it-IT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1" name="CasellaDiTesto 30"/>
          <p:cNvSpPr txBox="1">
            <a:spLocks noChangeArrowheads="1"/>
          </p:cNvSpPr>
          <p:nvPr/>
        </p:nvSpPr>
        <p:spPr bwMode="auto">
          <a:xfrm>
            <a:off x="4620768" y="2136752"/>
            <a:ext cx="1044032" cy="233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1100"/>
              </a:lnSpc>
              <a:spcBef>
                <a:spcPts val="600"/>
              </a:spcBef>
              <a:defRPr/>
            </a:pPr>
            <a:r>
              <a:rPr lang="it-IT" sz="900" dirty="0">
                <a:solidFill>
                  <a:srgbClr val="002060"/>
                </a:solidFill>
                <a:ea typeface="Verdana" pitchFamily="34" charset="0"/>
                <a:cs typeface="Verdana" pitchFamily="34" charset="0"/>
              </a:rPr>
              <a:t>VOTO MEDIO</a:t>
            </a:r>
            <a:endParaRPr lang="it-IT" sz="900" i="1" dirty="0">
              <a:solidFill>
                <a:srgbClr val="002060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32" name="Rettangolo arrotondato 31"/>
          <p:cNvSpPr/>
          <p:nvPr/>
        </p:nvSpPr>
        <p:spPr>
          <a:xfrm>
            <a:off x="4926784" y="2475300"/>
            <a:ext cx="432000" cy="252000"/>
          </a:xfrm>
          <a:prstGeom prst="roundRect">
            <a:avLst/>
          </a:prstGeom>
          <a:solidFill>
            <a:srgbClr val="0070C0"/>
          </a:solidFill>
          <a:effectLst>
            <a:glow rad="63500">
              <a:srgbClr val="AEBAD5">
                <a:satMod val="175000"/>
                <a:alpha val="40000"/>
              </a:srgbClr>
            </a:glow>
            <a:softEdge rad="12700"/>
          </a:effectLst>
        </p:spPr>
        <p:txBody>
          <a:bodyPr wrap="square" lIns="3600" tIns="3600" rIns="3600" bIns="3600" rtlCol="0" anchor="ctr">
            <a:noAutofit/>
          </a:bodyPr>
          <a:lstStyle/>
          <a:p>
            <a:pPr algn="ctr"/>
            <a:r>
              <a:rPr lang="it-IT" sz="1400" kern="0" dirty="0" smtClean="0">
                <a:solidFill>
                  <a:prstClr val="white"/>
                </a:solidFill>
              </a:rPr>
              <a:t>8,3</a:t>
            </a:r>
            <a:endParaRPr lang="it-IT" sz="1400" kern="0" dirty="0">
              <a:solidFill>
                <a:prstClr val="white"/>
              </a:solidFill>
            </a:endParaRPr>
          </a:p>
        </p:txBody>
      </p:sp>
      <p:sp>
        <p:nvSpPr>
          <p:cNvPr id="33" name="Rettangolo arrotondato 32"/>
          <p:cNvSpPr/>
          <p:nvPr/>
        </p:nvSpPr>
        <p:spPr>
          <a:xfrm>
            <a:off x="4926784" y="3334011"/>
            <a:ext cx="432000" cy="252000"/>
          </a:xfrm>
          <a:prstGeom prst="roundRect">
            <a:avLst/>
          </a:prstGeom>
          <a:solidFill>
            <a:srgbClr val="0070C0"/>
          </a:solidFill>
          <a:effectLst>
            <a:glow rad="63500">
              <a:srgbClr val="AEBAD5">
                <a:satMod val="175000"/>
                <a:alpha val="40000"/>
              </a:srgbClr>
            </a:glow>
            <a:softEdge rad="12700"/>
          </a:effectLst>
        </p:spPr>
        <p:txBody>
          <a:bodyPr wrap="square" lIns="3600" tIns="3600" rIns="3600" bIns="3600" rtlCol="0" anchor="ctr">
            <a:noAutofit/>
          </a:bodyPr>
          <a:lstStyle/>
          <a:p>
            <a:pPr algn="ctr"/>
            <a:r>
              <a:rPr lang="it-IT" sz="1400" kern="0" dirty="0" smtClean="0">
                <a:solidFill>
                  <a:prstClr val="white"/>
                </a:solidFill>
              </a:rPr>
              <a:t>7,9</a:t>
            </a:r>
            <a:endParaRPr lang="it-IT" sz="1400" kern="0" dirty="0">
              <a:solidFill>
                <a:prstClr val="white"/>
              </a:solidFill>
            </a:endParaRPr>
          </a:p>
        </p:txBody>
      </p:sp>
      <p:sp>
        <p:nvSpPr>
          <p:cNvPr id="34" name="Rettangolo arrotondato 33"/>
          <p:cNvSpPr/>
          <p:nvPr/>
        </p:nvSpPr>
        <p:spPr>
          <a:xfrm>
            <a:off x="4926784" y="4207857"/>
            <a:ext cx="432000" cy="252000"/>
          </a:xfrm>
          <a:prstGeom prst="roundRect">
            <a:avLst/>
          </a:prstGeom>
          <a:solidFill>
            <a:srgbClr val="0070C0"/>
          </a:solidFill>
          <a:effectLst>
            <a:glow rad="63500">
              <a:srgbClr val="AEBAD5">
                <a:satMod val="175000"/>
                <a:alpha val="40000"/>
              </a:srgbClr>
            </a:glow>
            <a:softEdge rad="12700"/>
          </a:effectLst>
        </p:spPr>
        <p:txBody>
          <a:bodyPr wrap="square" lIns="3600" tIns="3600" rIns="3600" bIns="3600" rtlCol="0" anchor="ctr">
            <a:noAutofit/>
          </a:bodyPr>
          <a:lstStyle/>
          <a:p>
            <a:pPr algn="ctr"/>
            <a:r>
              <a:rPr lang="it-IT" sz="1400" kern="0" dirty="0" smtClean="0">
                <a:solidFill>
                  <a:prstClr val="white"/>
                </a:solidFill>
              </a:rPr>
              <a:t>7,8</a:t>
            </a:r>
            <a:endParaRPr lang="it-IT" sz="1400" kern="0" dirty="0">
              <a:solidFill>
                <a:prstClr val="white"/>
              </a:solidFill>
            </a:endParaRPr>
          </a:p>
        </p:txBody>
      </p:sp>
      <p:sp>
        <p:nvSpPr>
          <p:cNvPr id="35" name="Rettangolo arrotondato 34"/>
          <p:cNvSpPr/>
          <p:nvPr/>
        </p:nvSpPr>
        <p:spPr>
          <a:xfrm>
            <a:off x="4926784" y="5058506"/>
            <a:ext cx="432000" cy="252000"/>
          </a:xfrm>
          <a:prstGeom prst="roundRect">
            <a:avLst/>
          </a:prstGeom>
          <a:solidFill>
            <a:srgbClr val="0070C0"/>
          </a:solidFill>
          <a:effectLst>
            <a:glow rad="63500">
              <a:srgbClr val="AEBAD5">
                <a:satMod val="175000"/>
                <a:alpha val="40000"/>
              </a:srgbClr>
            </a:glow>
            <a:softEdge rad="12700"/>
          </a:effectLst>
        </p:spPr>
        <p:txBody>
          <a:bodyPr wrap="square" lIns="3600" tIns="3600" rIns="3600" bIns="3600" rtlCol="0" anchor="ctr">
            <a:noAutofit/>
          </a:bodyPr>
          <a:lstStyle/>
          <a:p>
            <a:pPr algn="ctr"/>
            <a:r>
              <a:rPr lang="it-IT" sz="1400" kern="0" dirty="0" smtClean="0">
                <a:solidFill>
                  <a:prstClr val="white"/>
                </a:solidFill>
              </a:rPr>
              <a:t>7,7</a:t>
            </a:r>
            <a:endParaRPr lang="it-IT" sz="1400" kern="0" dirty="0">
              <a:solidFill>
                <a:prstClr val="white"/>
              </a:solidFill>
            </a:endParaRPr>
          </a:p>
        </p:txBody>
      </p:sp>
      <p:sp>
        <p:nvSpPr>
          <p:cNvPr id="36" name="Ovale 35"/>
          <p:cNvSpPr/>
          <p:nvPr/>
        </p:nvSpPr>
        <p:spPr>
          <a:xfrm>
            <a:off x="7128447" y="2390744"/>
            <a:ext cx="396000" cy="396000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glow rad="63500">
              <a:srgbClr val="9FB4E4">
                <a:alpha val="40000"/>
              </a:srgbClr>
            </a:glow>
          </a:effectLst>
        </p:spPr>
        <p:txBody>
          <a:bodyPr wrap="square" lIns="3600" tIns="3600" rIns="3600" bIns="3600" rtlCol="0" anchor="ctr">
            <a:noAutofit/>
          </a:bodyPr>
          <a:lstStyle/>
          <a:p>
            <a:pPr algn="ctr"/>
            <a:r>
              <a:rPr lang="it-IT" sz="1100" b="1" kern="0" dirty="0" smtClean="0">
                <a:solidFill>
                  <a:prstClr val="white"/>
                </a:solidFill>
              </a:rPr>
              <a:t>17,0</a:t>
            </a:r>
            <a:endParaRPr lang="it-IT" sz="1100" b="1" kern="0" dirty="0">
              <a:solidFill>
                <a:prstClr val="white"/>
              </a:solidFill>
            </a:endParaRPr>
          </a:p>
        </p:txBody>
      </p:sp>
      <p:sp>
        <p:nvSpPr>
          <p:cNvPr id="37" name="Ovale 36"/>
          <p:cNvSpPr/>
          <p:nvPr/>
        </p:nvSpPr>
        <p:spPr>
          <a:xfrm>
            <a:off x="6966447" y="3100776"/>
            <a:ext cx="720000" cy="720000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glow rad="63500">
              <a:srgbClr val="9FB4E4">
                <a:alpha val="40000"/>
              </a:srgbClr>
            </a:glow>
          </a:effectLst>
        </p:spPr>
        <p:txBody>
          <a:bodyPr wrap="square" lIns="3600" tIns="3600" rIns="3600" bIns="3600" rtlCol="0" anchor="ctr">
            <a:noAutofit/>
          </a:bodyPr>
          <a:lstStyle/>
          <a:p>
            <a:pPr algn="ctr"/>
            <a:r>
              <a:rPr lang="it-IT" b="1" kern="0" dirty="0" smtClean="0">
                <a:solidFill>
                  <a:prstClr val="white"/>
                </a:solidFill>
              </a:rPr>
              <a:t>52,5</a:t>
            </a:r>
            <a:endParaRPr lang="it-IT" b="1" kern="0" dirty="0">
              <a:solidFill>
                <a:prstClr val="white"/>
              </a:solidFill>
            </a:endParaRPr>
          </a:p>
        </p:txBody>
      </p:sp>
      <p:sp>
        <p:nvSpPr>
          <p:cNvPr id="38" name="Ovale 37"/>
          <p:cNvSpPr/>
          <p:nvPr/>
        </p:nvSpPr>
        <p:spPr>
          <a:xfrm>
            <a:off x="7074447" y="4065352"/>
            <a:ext cx="504000" cy="504000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glow rad="63500">
              <a:srgbClr val="9FB4E4">
                <a:alpha val="40000"/>
              </a:srgbClr>
            </a:glow>
          </a:effectLst>
        </p:spPr>
        <p:txBody>
          <a:bodyPr wrap="square" lIns="3600" tIns="3600" rIns="3600" bIns="3600" rtlCol="0" anchor="ctr">
            <a:noAutofit/>
          </a:bodyPr>
          <a:lstStyle/>
          <a:p>
            <a:pPr algn="ctr"/>
            <a:r>
              <a:rPr lang="it-IT" sz="1400" b="1" kern="0" dirty="0" smtClean="0">
                <a:solidFill>
                  <a:prstClr val="white"/>
                </a:solidFill>
              </a:rPr>
              <a:t>28,0</a:t>
            </a:r>
            <a:endParaRPr lang="it-IT" sz="1400" b="1" kern="0" dirty="0">
              <a:solidFill>
                <a:prstClr val="white"/>
              </a:solidFill>
            </a:endParaRPr>
          </a:p>
        </p:txBody>
      </p:sp>
      <p:sp>
        <p:nvSpPr>
          <p:cNvPr id="40" name="Ovale 39"/>
          <p:cNvSpPr/>
          <p:nvPr/>
        </p:nvSpPr>
        <p:spPr>
          <a:xfrm>
            <a:off x="7092447" y="4957128"/>
            <a:ext cx="468000" cy="468000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glow rad="63500">
              <a:srgbClr val="9FB4E4">
                <a:alpha val="40000"/>
              </a:srgbClr>
            </a:glow>
          </a:effectLst>
        </p:spPr>
        <p:txBody>
          <a:bodyPr wrap="square" lIns="3600" tIns="3600" rIns="3600" bIns="3600" rtlCol="0" anchor="ctr">
            <a:noAutofit/>
          </a:bodyPr>
          <a:lstStyle/>
          <a:p>
            <a:pPr algn="ctr"/>
            <a:r>
              <a:rPr lang="it-IT" sz="1300" b="1" kern="0" dirty="0" smtClean="0">
                <a:solidFill>
                  <a:prstClr val="white"/>
                </a:solidFill>
              </a:rPr>
              <a:t>23,0</a:t>
            </a:r>
            <a:endParaRPr lang="it-IT" sz="1300" b="1" kern="0" dirty="0">
              <a:solidFill>
                <a:prstClr val="white"/>
              </a:solidFill>
            </a:endParaRPr>
          </a:p>
        </p:txBody>
      </p:sp>
      <p:cxnSp>
        <p:nvCxnSpPr>
          <p:cNvPr id="41" name="Connettore 1 40"/>
          <p:cNvCxnSpPr/>
          <p:nvPr/>
        </p:nvCxnSpPr>
        <p:spPr>
          <a:xfrm>
            <a:off x="5598332" y="1052736"/>
            <a:ext cx="0" cy="4752000"/>
          </a:xfrm>
          <a:prstGeom prst="line">
            <a:avLst/>
          </a:prstGeom>
          <a:ln cap="rnd">
            <a:solidFill>
              <a:schemeClr val="bg1">
                <a:lumMod val="75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ttangolo arrotondato 21"/>
          <p:cNvSpPr/>
          <p:nvPr/>
        </p:nvSpPr>
        <p:spPr>
          <a:xfrm>
            <a:off x="3618000" y="6539477"/>
            <a:ext cx="1908000" cy="26064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txBody>
          <a:bodyPr wrap="square" lIns="0" tIns="0" rIns="0" bIns="0" anchor="ctr">
            <a:noAutofit/>
          </a:bodyPr>
          <a:lstStyle/>
          <a:p>
            <a:pPr lvl="0" algn="ctr"/>
            <a:r>
              <a:rPr lang="it-IT" sz="1100" i="1" kern="0" dirty="0">
                <a:solidFill>
                  <a:prstClr val="black"/>
                </a:solidFill>
              </a:rPr>
              <a:t>Base = </a:t>
            </a:r>
            <a:r>
              <a:rPr lang="it-IT" sz="1100" i="1" kern="0" dirty="0" smtClean="0">
                <a:solidFill>
                  <a:prstClr val="black"/>
                </a:solidFill>
              </a:rPr>
              <a:t>UTENTI SITO INTERNET</a:t>
            </a:r>
            <a:endParaRPr lang="it-IT" sz="1100" i="1" kern="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19"/>
          <p:cNvSpPr txBox="1">
            <a:spLocks noChangeArrowheads="1"/>
          </p:cNvSpPr>
          <p:nvPr/>
        </p:nvSpPr>
        <p:spPr bwMode="auto">
          <a:xfrm>
            <a:off x="467544" y="468411"/>
            <a:ext cx="8676456" cy="4340508"/>
          </a:xfrm>
          <a:prstGeom prst="foldedCorner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20000"/>
              </a:lnSpc>
              <a:defRPr/>
            </a:pPr>
            <a:endParaRPr lang="it-IT" sz="1100" b="1" dirty="0">
              <a:ln>
                <a:solidFill>
                  <a:schemeClr val="bg1">
                    <a:lumMod val="85000"/>
                  </a:schemeClr>
                </a:solidFill>
              </a:ln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>
              <a:lnSpc>
                <a:spcPct val="120000"/>
              </a:lnSpc>
              <a:defRPr/>
            </a:pPr>
            <a:r>
              <a:rPr lang="it-IT" sz="3000" dirty="0" smtClean="0">
                <a:solidFill>
                  <a:srgbClr val="39527B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Altri temi generali</a:t>
            </a:r>
          </a:p>
          <a:p>
            <a:pPr marL="355600" indent="-355600">
              <a:lnSpc>
                <a:spcPct val="120000"/>
              </a:lnSpc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it-IT" sz="200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Protagonisti del servizio idrico </a:t>
            </a:r>
          </a:p>
          <a:p>
            <a:pPr marL="355600" indent="-355600">
              <a:lnSpc>
                <a:spcPct val="120000"/>
              </a:lnSpc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it-IT" sz="200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Aspettative</a:t>
            </a:r>
          </a:p>
          <a:p>
            <a:pPr marL="355600" indent="-355600">
              <a:lnSpc>
                <a:spcPct val="120000"/>
              </a:lnSpc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it-IT" sz="200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Acqua dal rubinetto</a:t>
            </a:r>
          </a:p>
          <a:p>
            <a:pPr marL="355600" indent="-355600">
              <a:lnSpc>
                <a:spcPct val="120000"/>
              </a:lnSpc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it-IT" sz="200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Case dell’Acqua</a:t>
            </a:r>
          </a:p>
          <a:p>
            <a:pPr marL="355600" indent="-355600">
              <a:lnSpc>
                <a:spcPct val="120000"/>
              </a:lnSpc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it-IT" sz="200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Comunicazioni</a:t>
            </a:r>
          </a:p>
          <a:p>
            <a:pPr>
              <a:lnSpc>
                <a:spcPct val="120000"/>
              </a:lnSpc>
              <a:defRPr/>
            </a:pPr>
            <a:r>
              <a:rPr lang="it-IT" sz="300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</p:txBody>
      </p:sp>
      <p:sp>
        <p:nvSpPr>
          <p:cNvPr id="7" name="Text Box 119"/>
          <p:cNvSpPr txBox="1">
            <a:spLocks noChangeArrowheads="1"/>
          </p:cNvSpPr>
          <p:nvPr/>
        </p:nvSpPr>
        <p:spPr bwMode="auto">
          <a:xfrm>
            <a:off x="5436616" y="3062305"/>
            <a:ext cx="4680000" cy="1208665"/>
          </a:xfrm>
          <a:prstGeom prst="foldedCorner">
            <a:avLst>
              <a:gd name="adj" fmla="val 0"/>
            </a:avLst>
          </a:prstGeom>
          <a:noFill/>
          <a:ln w="9525" algn="ctr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20000"/>
              </a:lnSpc>
              <a:defRPr/>
            </a:pPr>
            <a:endParaRPr lang="it-IT" dirty="0">
              <a:ln>
                <a:solidFill>
                  <a:schemeClr val="bg1">
                    <a:lumMod val="85000"/>
                  </a:schemeClr>
                </a:solidFill>
              </a:ln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>
              <a:lnSpc>
                <a:spcPct val="120000"/>
              </a:lnSpc>
              <a:defRPr/>
            </a:pPr>
            <a:r>
              <a:rPr lang="it-IT" sz="1600" b="1" u="sng" cap="small" dirty="0" smtClean="0">
                <a:solidFill>
                  <a:srgbClr val="00B0F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SEZIONE OPEN</a:t>
            </a:r>
          </a:p>
          <a:p>
            <a:pPr marL="355600" indent="-355600">
              <a:lnSpc>
                <a:spcPct val="120000"/>
              </a:lnSpc>
              <a:spcBef>
                <a:spcPts val="1200"/>
              </a:spcBef>
              <a:defRPr/>
            </a:pPr>
            <a:r>
              <a:rPr lang="it-IT" dirty="0" smtClean="0">
                <a:solidFill>
                  <a:srgbClr val="39527B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rivolta all’utenza generale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68" name="Object 8"/>
          <p:cNvGraphicFramePr>
            <a:graphicFrameLocks noChangeAspect="1"/>
          </p:cNvGraphicFramePr>
          <p:nvPr/>
        </p:nvGraphicFramePr>
        <p:xfrm>
          <a:off x="1087438" y="4724400"/>
          <a:ext cx="6969125" cy="1303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71" name="Worksheet" r:id="rId3" imgW="7029450" imgH="1314450" progId="Excel.Sheet.8">
                  <p:link updateAutomatic="1"/>
                </p:oleObj>
              </mc:Choice>
              <mc:Fallback>
                <p:oleObj name="Worksheet" r:id="rId3" imgW="7029450" imgH="1314450" progId="Excel.Sheet.8">
                  <p:link updateAutomatic="1"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7438" y="4724400"/>
                        <a:ext cx="6969125" cy="1303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596279" y="982469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“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Sa indicarmi il nome dell’azienda o ente che eroga l’acqua potabile nel suo Comune?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” (risposta spontanea)</a:t>
            </a:r>
          </a:p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%</a:t>
            </a:r>
            <a:endParaRPr lang="it-IT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92161" name="Object 1"/>
          <p:cNvGraphicFramePr>
            <a:graphicFrameLocks noChangeAspect="1"/>
          </p:cNvGraphicFramePr>
          <p:nvPr/>
        </p:nvGraphicFramePr>
        <p:xfrm>
          <a:off x="-1707977" y="1595793"/>
          <a:ext cx="7504113" cy="4916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72" name="Grafico" r:id="rId5" imgW="9382230" imgH="6153060" progId="Excel.Chart.8">
                  <p:link updateAutomatic="1"/>
                </p:oleObj>
              </mc:Choice>
              <mc:Fallback>
                <p:oleObj name="Grafico" r:id="rId5" imgW="9382230" imgH="6153060" progId="Excel.Chart.8">
                  <p:link updateAutomatic="1"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707977" y="1595793"/>
                        <a:ext cx="7504113" cy="4916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Connettore 1 11"/>
          <p:cNvCxnSpPr/>
          <p:nvPr/>
        </p:nvCxnSpPr>
        <p:spPr>
          <a:xfrm>
            <a:off x="5398278" y="4981072"/>
            <a:ext cx="1044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/>
        </p:nvCxnSpPr>
        <p:spPr>
          <a:xfrm>
            <a:off x="6814688" y="4981072"/>
            <a:ext cx="1044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sellaDiTesto 15"/>
          <p:cNvSpPr txBox="1"/>
          <p:nvPr/>
        </p:nvSpPr>
        <p:spPr bwMode="auto">
          <a:xfrm>
            <a:off x="360040" y="1812822"/>
            <a:ext cx="1662704" cy="431776"/>
          </a:xfrm>
          <a:prstGeom prst="rect">
            <a:avLst/>
          </a:prstGeom>
          <a:solidFill>
            <a:schemeClr val="bg1"/>
          </a:solidFill>
        </p:spPr>
        <p:txBody>
          <a:bodyPr wrap="square" lIns="396000" tIns="18000" rIns="108000" bIns="18000" anchor="ctr">
            <a:noAutofit/>
          </a:bodyPr>
          <a:lstStyle/>
          <a:p>
            <a:pPr algn="ctr" fontAlgn="auto">
              <a:lnSpc>
                <a:spcPts val="14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it-IT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 pitchFamily="34" charset="0"/>
              </a:rPr>
              <a:t>Acquedotto del Fiora</a:t>
            </a:r>
            <a:endParaRPr lang="it-IT" sz="1100" dirty="0">
              <a:solidFill>
                <a:schemeClr val="tx1">
                  <a:lumMod val="50000"/>
                  <a:lumOff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5" name="Titolo 1"/>
          <p:cNvSpPr>
            <a:spLocks noGrp="1"/>
          </p:cNvSpPr>
          <p:nvPr>
            <p:ph type="title"/>
          </p:nvPr>
        </p:nvSpPr>
        <p:spPr>
          <a:xfrm>
            <a:off x="0" y="115200"/>
            <a:ext cx="8892000" cy="579600"/>
          </a:xfrm>
        </p:spPr>
        <p:txBody>
          <a:bodyPr/>
          <a:lstStyle/>
          <a:p>
            <a:r>
              <a:rPr lang="it-IT" dirty="0"/>
              <a:t>Conoscenza </a:t>
            </a:r>
            <a:r>
              <a:rPr lang="it-IT" dirty="0" smtClean="0"/>
              <a:t>protagonisti servizio idrico</a:t>
            </a:r>
            <a:endParaRPr lang="it-IT" dirty="0"/>
          </a:p>
        </p:txBody>
      </p:sp>
      <p:sp>
        <p:nvSpPr>
          <p:cNvPr id="17" name="Rettangolo arrotondato 16"/>
          <p:cNvSpPr/>
          <p:nvPr/>
        </p:nvSpPr>
        <p:spPr>
          <a:xfrm>
            <a:off x="3438000" y="6539477"/>
            <a:ext cx="2268000" cy="26064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txBody>
          <a:bodyPr wrap="square" lIns="0" tIns="0" rIns="0" bIns="0" anchor="ctr">
            <a:noAutofit/>
          </a:bodyPr>
          <a:lstStyle/>
          <a:p>
            <a:pPr lvl="0" algn="ctr"/>
            <a:r>
              <a:rPr lang="it-IT" sz="1100" i="1" kern="0" dirty="0">
                <a:solidFill>
                  <a:prstClr val="black"/>
                </a:solidFill>
              </a:rPr>
              <a:t>Base = </a:t>
            </a:r>
            <a:r>
              <a:rPr lang="it-IT" sz="1100" i="1" kern="0" dirty="0" smtClean="0">
                <a:solidFill>
                  <a:prstClr val="black"/>
                </a:solidFill>
              </a:rPr>
              <a:t>UTENZE DOMESTICHE DIRETTE</a:t>
            </a:r>
            <a:endParaRPr lang="it-IT" sz="1100" i="1" kern="0" dirty="0">
              <a:solidFill>
                <a:prstClr val="black"/>
              </a:solidFill>
            </a:endParaRPr>
          </a:p>
        </p:txBody>
      </p:sp>
      <p:sp>
        <p:nvSpPr>
          <p:cNvPr id="14" name="Rettangolo arrotondato 13"/>
          <p:cNvSpPr/>
          <p:nvPr/>
        </p:nvSpPr>
        <p:spPr>
          <a:xfrm>
            <a:off x="4661772" y="2852936"/>
            <a:ext cx="3816424" cy="1080120"/>
          </a:xfrm>
          <a:prstGeom prst="roundRect">
            <a:avLst/>
          </a:prstGeom>
          <a:ln>
            <a:solidFill>
              <a:srgbClr val="002060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36000" tIns="36000" rIns="36000" bIns="36000" rtlCol="0" anchor="ctr"/>
          <a:lstStyle/>
          <a:p>
            <a:pPr algn="ctr">
              <a:defRPr/>
            </a:pPr>
            <a:r>
              <a:rPr lang="it-IT" sz="1600" dirty="0" smtClean="0">
                <a:solidFill>
                  <a:srgbClr val="003366"/>
                </a:solidFill>
                <a:ea typeface="Verdana" pitchFamily="34" charset="0"/>
                <a:cs typeface="Verdana" pitchFamily="34" charset="0"/>
              </a:rPr>
              <a:t>Il</a:t>
            </a:r>
            <a:r>
              <a:rPr lang="it-IT" sz="1600" dirty="0" smtClean="0">
                <a:solidFill>
                  <a:srgbClr val="003366"/>
                </a:solidFill>
              </a:rPr>
              <a:t> </a:t>
            </a:r>
            <a:r>
              <a:rPr lang="it-IT" sz="1600" b="1" dirty="0" smtClean="0">
                <a:solidFill>
                  <a:srgbClr val="003366"/>
                </a:solidFill>
              </a:rPr>
              <a:t>74,6%</a:t>
            </a:r>
            <a:r>
              <a:rPr lang="it-IT" sz="1600" dirty="0" smtClean="0">
                <a:solidFill>
                  <a:srgbClr val="003366"/>
                </a:solidFill>
              </a:rPr>
              <a:t> del campione </a:t>
            </a:r>
          </a:p>
          <a:p>
            <a:pPr algn="ctr">
              <a:defRPr/>
            </a:pPr>
            <a:r>
              <a:rPr lang="it-IT" sz="1600" dirty="0" smtClean="0">
                <a:solidFill>
                  <a:srgbClr val="003366"/>
                </a:solidFill>
              </a:rPr>
              <a:t>sa che Acquedotto del Fiora gestisce anche il servizio di fognatura e depurazione</a:t>
            </a:r>
          </a:p>
          <a:p>
            <a:pPr algn="ctr">
              <a:spcBef>
                <a:spcPts val="300"/>
              </a:spcBef>
              <a:defRPr/>
            </a:pPr>
            <a:r>
              <a:rPr lang="it-IT" sz="1100" dirty="0" smtClean="0">
                <a:solidFill>
                  <a:srgbClr val="003366"/>
                </a:solidFill>
                <a:ea typeface="Verdana" pitchFamily="34" charset="0"/>
                <a:cs typeface="Verdana" pitchFamily="34" charset="0"/>
              </a:rPr>
              <a:t>[76,2%, 2° SEM. 2015]</a:t>
            </a:r>
            <a:endParaRPr lang="it-IT" sz="1600" dirty="0">
              <a:solidFill>
                <a:srgbClr val="003366"/>
              </a:solidFill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tangolo 23"/>
          <p:cNvSpPr/>
          <p:nvPr/>
        </p:nvSpPr>
        <p:spPr>
          <a:xfrm>
            <a:off x="324000" y="1454398"/>
            <a:ext cx="8496000" cy="453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Aspetti da migliorare</a:t>
            </a:r>
            <a:endParaRPr lang="it-IT" dirty="0"/>
          </a:p>
        </p:txBody>
      </p:sp>
      <p:cxnSp>
        <p:nvCxnSpPr>
          <p:cNvPr id="7" name="Connettore 1 6"/>
          <p:cNvCxnSpPr/>
          <p:nvPr/>
        </p:nvCxnSpPr>
        <p:spPr>
          <a:xfrm>
            <a:off x="504032" y="2113000"/>
            <a:ext cx="8135937" cy="0"/>
          </a:xfrm>
          <a:prstGeom prst="line">
            <a:avLst/>
          </a:prstGeom>
          <a:ln w="12700">
            <a:solidFill>
              <a:srgbClr val="C81A50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1 7"/>
          <p:cNvCxnSpPr/>
          <p:nvPr/>
        </p:nvCxnSpPr>
        <p:spPr>
          <a:xfrm>
            <a:off x="504032" y="3906302"/>
            <a:ext cx="8135937" cy="0"/>
          </a:xfrm>
          <a:prstGeom prst="line">
            <a:avLst/>
          </a:prstGeom>
          <a:ln w="12700">
            <a:solidFill>
              <a:srgbClr val="C81A50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1 8"/>
          <p:cNvCxnSpPr/>
          <p:nvPr/>
        </p:nvCxnSpPr>
        <p:spPr>
          <a:xfrm>
            <a:off x="504032" y="4817702"/>
            <a:ext cx="8135937" cy="0"/>
          </a:xfrm>
          <a:prstGeom prst="line">
            <a:avLst/>
          </a:prstGeom>
          <a:ln w="12700">
            <a:solidFill>
              <a:srgbClr val="C81A50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>
            <a:off x="504032" y="5699668"/>
            <a:ext cx="8135937" cy="0"/>
          </a:xfrm>
          <a:prstGeom prst="line">
            <a:avLst/>
          </a:prstGeom>
          <a:ln w="12700">
            <a:solidFill>
              <a:srgbClr val="C81A50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/>
          <p:cNvSpPr txBox="1"/>
          <p:nvPr/>
        </p:nvSpPr>
        <p:spPr>
          <a:xfrm>
            <a:off x="35496" y="1504634"/>
            <a:ext cx="208915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12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CARATTERISTICHE DELL’ACQUA</a:t>
            </a:r>
            <a:endParaRPr lang="it-IT" sz="12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 algn="ctr">
              <a:defRPr/>
            </a:pPr>
            <a:r>
              <a:rPr lang="it-IT" sz="12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30,3%</a:t>
            </a:r>
            <a:endParaRPr lang="it-IT" sz="12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468090" y="1124744"/>
            <a:ext cx="1223962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12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AREA (NET)</a:t>
            </a:r>
          </a:p>
        </p:txBody>
      </p:sp>
      <p:sp>
        <p:nvSpPr>
          <p:cNvPr id="14" name="Freccia in giù 13"/>
          <p:cNvSpPr/>
          <p:nvPr/>
        </p:nvSpPr>
        <p:spPr>
          <a:xfrm>
            <a:off x="1008634" y="1413669"/>
            <a:ext cx="142875" cy="71437"/>
          </a:xfrm>
          <a:prstGeom prst="down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sz="1100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35496" y="5036578"/>
            <a:ext cx="208915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12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GESTIONE </a:t>
            </a:r>
            <a:r>
              <a:rPr lang="it-IT" sz="12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DEI TEMPI</a:t>
            </a:r>
            <a:endParaRPr lang="it-IT" sz="12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 algn="ctr">
              <a:defRPr/>
            </a:pPr>
            <a:r>
              <a:rPr lang="it-IT" sz="12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2,8%</a:t>
            </a:r>
            <a:endParaRPr lang="it-IT" sz="12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35496" y="2800267"/>
            <a:ext cx="208915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12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BOLLETTE</a:t>
            </a:r>
            <a:endParaRPr lang="it-IT" sz="12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 algn="ctr">
              <a:defRPr/>
            </a:pPr>
            <a:r>
              <a:rPr lang="it-IT" sz="12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54,4%</a:t>
            </a:r>
            <a:endParaRPr lang="it-IT" sz="12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35496" y="4119463"/>
            <a:ext cx="208915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12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ASPETTI TECNICI</a:t>
            </a:r>
            <a:endParaRPr lang="it-IT" sz="12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 algn="ctr">
              <a:defRPr/>
            </a:pPr>
            <a:r>
              <a:rPr lang="it-IT" sz="12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14,7%</a:t>
            </a:r>
            <a:endParaRPr lang="it-IT" sz="12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503548" y="878400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“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Quali aspetti del servizio idrico fornito ritiene che debbano essere migliorati?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” (risposta multipla)</a:t>
            </a:r>
          </a:p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%</a:t>
            </a:r>
            <a:endParaRPr lang="it-IT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Rettangolo arrotondato 18"/>
          <p:cNvSpPr/>
          <p:nvPr/>
        </p:nvSpPr>
        <p:spPr>
          <a:xfrm>
            <a:off x="6516216" y="3500883"/>
            <a:ext cx="1944216" cy="817245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C81A50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>
            <a:spAutoFit/>
          </a:bodyPr>
          <a:lstStyle/>
          <a:p>
            <a:pPr lvl="0" algn="ctr"/>
            <a:r>
              <a:rPr lang="it-IT" sz="1400" b="1" cap="all" dirty="0" smtClean="0">
                <a:solidFill>
                  <a:srgbClr val="C81A50"/>
                </a:solidFill>
                <a:latin typeface="+mj-lt"/>
              </a:rPr>
              <a:t>L’80,2% DEGLI UTENTI SOLLECITA </a:t>
            </a:r>
          </a:p>
          <a:p>
            <a:pPr lvl="0" algn="ctr"/>
            <a:r>
              <a:rPr lang="it-IT" sz="1400" b="1" cap="all" dirty="0" smtClean="0">
                <a:solidFill>
                  <a:srgbClr val="C81A50"/>
                </a:solidFill>
                <a:latin typeface="+mj-lt"/>
              </a:rPr>
              <a:t>UN MIGLIORAMENTO</a:t>
            </a:r>
          </a:p>
        </p:txBody>
      </p:sp>
      <p:sp>
        <p:nvSpPr>
          <p:cNvPr id="20" name="Rettangolo arrotondato 19"/>
          <p:cNvSpPr/>
          <p:nvPr/>
        </p:nvSpPr>
        <p:spPr>
          <a:xfrm>
            <a:off x="3438000" y="6539477"/>
            <a:ext cx="2268000" cy="26064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txBody>
          <a:bodyPr wrap="square" lIns="0" tIns="0" rIns="0" bIns="0" anchor="ctr">
            <a:noAutofit/>
          </a:bodyPr>
          <a:lstStyle/>
          <a:p>
            <a:pPr lvl="0" algn="ctr"/>
            <a:r>
              <a:rPr lang="it-IT" sz="1100" i="1" kern="0" dirty="0">
                <a:solidFill>
                  <a:prstClr val="black"/>
                </a:solidFill>
              </a:rPr>
              <a:t>Base = </a:t>
            </a:r>
            <a:r>
              <a:rPr lang="it-IT" sz="1100" i="1" kern="0" dirty="0" smtClean="0">
                <a:solidFill>
                  <a:prstClr val="black"/>
                </a:solidFill>
              </a:rPr>
              <a:t>UTENZE DOMESTICHE DIRETTE</a:t>
            </a:r>
            <a:endParaRPr lang="it-IT" sz="1100" i="1" kern="0" dirty="0">
              <a:solidFill>
                <a:prstClr val="black"/>
              </a:solidFill>
            </a:endParaRPr>
          </a:p>
        </p:txBody>
      </p:sp>
      <p:graphicFrame>
        <p:nvGraphicFramePr>
          <p:cNvPr id="97286" name="Object 6"/>
          <p:cNvGraphicFramePr>
            <a:graphicFrameLocks noChangeAspect="1"/>
          </p:cNvGraphicFramePr>
          <p:nvPr/>
        </p:nvGraphicFramePr>
        <p:xfrm>
          <a:off x="1048875" y="1454150"/>
          <a:ext cx="7504113" cy="4916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288" name="Grafico" r:id="rId3" imgW="9382230" imgH="6153060" progId="Excel.Chart.8">
                  <p:link updateAutomatic="1"/>
                </p:oleObj>
              </mc:Choice>
              <mc:Fallback>
                <p:oleObj name="Grafico" r:id="rId3" imgW="9382230" imgH="6153060" progId="Excel.Chart.8">
                  <p:link updateAutomatic="1"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8875" y="1454150"/>
                        <a:ext cx="7504113" cy="4916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9334" name="Object 6"/>
          <p:cNvGraphicFramePr>
            <a:graphicFrameLocks noChangeAspect="1"/>
          </p:cNvGraphicFramePr>
          <p:nvPr/>
        </p:nvGraphicFramePr>
        <p:xfrm>
          <a:off x="-1332656" y="1029618"/>
          <a:ext cx="7507288" cy="4919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702" name="Grafico" r:id="rId3" imgW="9382230" imgH="6153060" progId="Excel.Chart.8">
                  <p:link updateAutomatic="1"/>
                </p:oleObj>
              </mc:Choice>
              <mc:Fallback>
                <p:oleObj name="Grafico" r:id="rId3" imgW="9382230" imgH="6153060" progId="Excel.Chart.8">
                  <p:link updateAutomatic="1"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332656" y="1029618"/>
                        <a:ext cx="7507288" cy="4919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9337" name="Picture 9" descr="http://www.nuok.it/wp-content/uploads/2010/01/tapwater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AFBFD"/>
              </a:clrFrom>
              <a:clrTo>
                <a:srgbClr val="FAFB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744115" y="64265"/>
            <a:ext cx="576064" cy="628431"/>
          </a:xfrm>
          <a:prstGeom prst="rect">
            <a:avLst/>
          </a:prstGeom>
          <a:noFill/>
        </p:spPr>
      </p:pic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Utilizzo dell’acqua potabile</a:t>
            </a:r>
          </a:p>
        </p:txBody>
      </p:sp>
      <p:sp>
        <p:nvSpPr>
          <p:cNvPr id="30" name="CasellaDiTesto 29"/>
          <p:cNvSpPr txBox="1"/>
          <p:nvPr/>
        </p:nvSpPr>
        <p:spPr bwMode="auto">
          <a:xfrm>
            <a:off x="59854" y="1967046"/>
            <a:ext cx="1584326" cy="45384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lnSpc>
                <a:spcPts val="14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it-IT" sz="1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Sì, </a:t>
            </a:r>
          </a:p>
          <a:p>
            <a:pPr algn="ctr" fontAlgn="auto">
              <a:lnSpc>
                <a:spcPts val="1400"/>
              </a:lnSpc>
              <a:spcAft>
                <a:spcPts val="0"/>
              </a:spcAft>
              <a:defRPr/>
            </a:pPr>
            <a:r>
              <a:rPr lang="it-IT" sz="1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qualche volta</a:t>
            </a:r>
            <a:endParaRPr lang="it-IT" sz="1400" dirty="0">
              <a:solidFill>
                <a:prstClr val="black">
                  <a:lumMod val="50000"/>
                  <a:lumOff val="50000"/>
                </a:prstClr>
              </a:solidFill>
              <a:latin typeface="Arial Black" pitchFamily="34" charset="0"/>
            </a:endParaRPr>
          </a:p>
        </p:txBody>
      </p:sp>
      <p:sp>
        <p:nvSpPr>
          <p:cNvPr id="31" name="CasellaDiTesto 30"/>
          <p:cNvSpPr txBox="1"/>
          <p:nvPr/>
        </p:nvSpPr>
        <p:spPr>
          <a:xfrm>
            <a:off x="0" y="980728"/>
            <a:ext cx="5004048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“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Beve l’acqua del rubinetto regolarmente, qualche volta o non la beve mai?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”</a:t>
            </a:r>
          </a:p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%</a:t>
            </a:r>
            <a:endParaRPr lang="it-IT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CasellaDiTesto 32"/>
          <p:cNvSpPr txBox="1"/>
          <p:nvPr/>
        </p:nvSpPr>
        <p:spPr>
          <a:xfrm>
            <a:off x="4644008" y="1589843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“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Perché non beve mai l'acqua del rubinetto?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” (risposta multipla)</a:t>
            </a:r>
          </a:p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%</a:t>
            </a:r>
            <a:endParaRPr lang="it-IT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99335" name="Object 7"/>
          <p:cNvGraphicFramePr>
            <a:graphicFrameLocks noChangeAspect="1"/>
          </p:cNvGraphicFramePr>
          <p:nvPr/>
        </p:nvGraphicFramePr>
        <p:xfrm>
          <a:off x="2788335" y="2073955"/>
          <a:ext cx="7504113" cy="4916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703" name="Grafico" r:id="rId6" imgW="9382230" imgH="6153060" progId="Excel.Chart.8">
                  <p:link updateAutomatic="1"/>
                </p:oleObj>
              </mc:Choice>
              <mc:Fallback>
                <p:oleObj name="Grafico" r:id="rId6" imgW="9382230" imgH="6153060" progId="Excel.Chart.8">
                  <p:link updateAutomatic="1"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8335" y="2073955"/>
                        <a:ext cx="7504113" cy="4916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CasellaDiTesto 35"/>
          <p:cNvSpPr txBox="1"/>
          <p:nvPr/>
        </p:nvSpPr>
        <p:spPr bwMode="auto">
          <a:xfrm>
            <a:off x="59854" y="2523575"/>
            <a:ext cx="1584326" cy="28110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lnSpc>
                <a:spcPts val="14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it-IT" sz="1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No, mai</a:t>
            </a:r>
            <a:endParaRPr lang="it-IT" sz="1400" dirty="0">
              <a:solidFill>
                <a:prstClr val="black">
                  <a:lumMod val="50000"/>
                  <a:lumOff val="50000"/>
                </a:prstClr>
              </a:solidFill>
              <a:latin typeface="Arial Black" pitchFamily="34" charset="0"/>
            </a:endParaRPr>
          </a:p>
        </p:txBody>
      </p:sp>
      <p:cxnSp>
        <p:nvCxnSpPr>
          <p:cNvPr id="41" name="Forma 40"/>
          <p:cNvCxnSpPr/>
          <p:nvPr/>
        </p:nvCxnSpPr>
        <p:spPr>
          <a:xfrm flipV="1">
            <a:off x="3420016" y="1700809"/>
            <a:ext cx="1296000" cy="936103"/>
          </a:xfrm>
          <a:prstGeom prst="bentConnector3">
            <a:avLst>
              <a:gd name="adj1" fmla="val 25791"/>
            </a:avLst>
          </a:prstGeom>
          <a:ln>
            <a:solidFill>
              <a:srgbClr val="002060"/>
            </a:solidFill>
            <a:prstDash val="sysDot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sellaDiTesto 18"/>
          <p:cNvSpPr txBox="1"/>
          <p:nvPr/>
        </p:nvSpPr>
        <p:spPr bwMode="auto">
          <a:xfrm>
            <a:off x="59854" y="1484784"/>
            <a:ext cx="1584326" cy="4539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ts val="1400"/>
              </a:lnSpc>
              <a:spcBef>
                <a:spcPts val="600"/>
              </a:spcBef>
              <a:defRPr/>
            </a:pPr>
            <a:r>
              <a:rPr lang="it-IT" sz="1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Sì, regolarmente</a:t>
            </a:r>
            <a:endParaRPr lang="it-IT" sz="1400" dirty="0">
              <a:solidFill>
                <a:prstClr val="black">
                  <a:lumMod val="50000"/>
                  <a:lumOff val="50000"/>
                </a:prstClr>
              </a:solidFill>
              <a:latin typeface="Arial Black" pitchFamily="34" charset="0"/>
            </a:endParaRPr>
          </a:p>
        </p:txBody>
      </p:sp>
      <p:sp>
        <p:nvSpPr>
          <p:cNvPr id="15" name="Rettangolo arrotondato 14"/>
          <p:cNvSpPr/>
          <p:nvPr/>
        </p:nvSpPr>
        <p:spPr>
          <a:xfrm>
            <a:off x="3438000" y="6539477"/>
            <a:ext cx="2268000" cy="26064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txBody>
          <a:bodyPr wrap="square" lIns="0" tIns="0" rIns="0" bIns="0" anchor="ctr">
            <a:noAutofit/>
          </a:bodyPr>
          <a:lstStyle/>
          <a:p>
            <a:pPr lvl="0" algn="ctr"/>
            <a:r>
              <a:rPr lang="it-IT" sz="1100" i="1" kern="0" dirty="0">
                <a:solidFill>
                  <a:prstClr val="black"/>
                </a:solidFill>
              </a:rPr>
              <a:t>Base = </a:t>
            </a:r>
            <a:r>
              <a:rPr lang="it-IT" sz="1100" i="1" kern="0" dirty="0" smtClean="0">
                <a:solidFill>
                  <a:prstClr val="black"/>
                </a:solidFill>
              </a:rPr>
              <a:t>UTENZE DOMESTICHE DIRETTE</a:t>
            </a:r>
            <a:endParaRPr lang="it-IT" sz="1100" i="1" kern="0" dirty="0">
              <a:solidFill>
                <a:prstClr val="black"/>
              </a:solidFill>
            </a:endParaRPr>
          </a:p>
        </p:txBody>
      </p:sp>
      <p:sp>
        <p:nvSpPr>
          <p:cNvPr id="16" name="Rettangolo arrotondato 15"/>
          <p:cNvSpPr/>
          <p:nvPr/>
        </p:nvSpPr>
        <p:spPr>
          <a:xfrm>
            <a:off x="107504" y="4653136"/>
            <a:ext cx="3420000" cy="1368000"/>
          </a:xfrm>
          <a:prstGeom prst="roundRect">
            <a:avLst/>
          </a:prstGeom>
          <a:ln>
            <a:solidFill>
              <a:srgbClr val="002060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36000" tIns="36000" rIns="36000" bIns="36000" rtlCol="0" anchor="ctr"/>
          <a:lstStyle/>
          <a:p>
            <a:pPr lvl="0" algn="ctr">
              <a:defRPr/>
            </a:pPr>
            <a:r>
              <a:rPr lang="it-IT" sz="1600" dirty="0" smtClean="0">
                <a:solidFill>
                  <a:srgbClr val="003366"/>
                </a:solidFill>
                <a:ea typeface="Verdana" pitchFamily="34" charset="0"/>
                <a:cs typeface="Verdana" pitchFamily="34" charset="0"/>
              </a:rPr>
              <a:t>Il</a:t>
            </a:r>
            <a:r>
              <a:rPr lang="it-IT" sz="1600" dirty="0" smtClean="0">
                <a:solidFill>
                  <a:srgbClr val="003366"/>
                </a:solidFill>
              </a:rPr>
              <a:t> </a:t>
            </a:r>
            <a:r>
              <a:rPr lang="it-IT" sz="1600" b="1" dirty="0" smtClean="0">
                <a:solidFill>
                  <a:srgbClr val="003366"/>
                </a:solidFill>
              </a:rPr>
              <a:t>77,8%</a:t>
            </a:r>
            <a:r>
              <a:rPr lang="it-IT" sz="1600" dirty="0" smtClean="0">
                <a:solidFill>
                  <a:srgbClr val="003366"/>
                </a:solidFill>
              </a:rPr>
              <a:t> del campione </a:t>
            </a:r>
          </a:p>
          <a:p>
            <a:pPr lvl="0" algn="ctr">
              <a:defRPr/>
            </a:pPr>
            <a:r>
              <a:rPr lang="it-IT" sz="1600" dirty="0" smtClean="0">
                <a:solidFill>
                  <a:srgbClr val="003366"/>
                </a:solidFill>
              </a:rPr>
              <a:t>sa che l’acqua erogata dal pubblico acquedotto è regolarmente controllata dall’azienda sanitaria locale</a:t>
            </a:r>
          </a:p>
          <a:p>
            <a:pPr lvl="0" algn="ctr">
              <a:spcBef>
                <a:spcPts val="300"/>
              </a:spcBef>
              <a:defRPr/>
            </a:pPr>
            <a:r>
              <a:rPr lang="it-IT" sz="1100" dirty="0" smtClean="0">
                <a:solidFill>
                  <a:srgbClr val="003366"/>
                </a:solidFill>
                <a:ea typeface="Verdana" pitchFamily="34" charset="0"/>
                <a:cs typeface="Verdana" pitchFamily="34" charset="0"/>
              </a:rPr>
              <a:t>[75,5%, 2° SEM. 2015]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Utilizzo dell’acqua potabile</a:t>
            </a:r>
            <a:endParaRPr lang="it-IT" dirty="0"/>
          </a:p>
        </p:txBody>
      </p:sp>
      <p:graphicFrame>
        <p:nvGraphicFramePr>
          <p:cNvPr id="91138" name="Object 2"/>
          <p:cNvGraphicFramePr>
            <a:graphicFrameLocks noChangeAspect="1"/>
          </p:cNvGraphicFramePr>
          <p:nvPr/>
        </p:nvGraphicFramePr>
        <p:xfrm>
          <a:off x="115888" y="981075"/>
          <a:ext cx="8912225" cy="583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676" name="Grafico" r:id="rId3" imgW="9382230" imgH="6153060" progId="Excel.Chart.8">
                  <p:link updateAutomatic="1"/>
                </p:oleObj>
              </mc:Choice>
              <mc:Fallback>
                <p:oleObj name="Grafico" r:id="rId3" imgW="9382230" imgH="6153060" progId="Excel.Chart.8">
                  <p:link updateAutomatic="1"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888" y="981075"/>
                        <a:ext cx="8912225" cy="583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asellaDiTesto 4"/>
          <p:cNvSpPr txBox="1"/>
          <p:nvPr/>
        </p:nvSpPr>
        <p:spPr>
          <a:xfrm>
            <a:off x="1512000" y="878400"/>
            <a:ext cx="6120000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“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Beve l’acqua del rubinetto regolarmente, qualche volta o non la beve mai?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”</a:t>
            </a:r>
          </a:p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%</a:t>
            </a:r>
            <a:endParaRPr lang="it-IT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3" name="Picture 9" descr="http://www.nuok.it/wp-content/uploads/2010/01/tapwater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AFBFD"/>
              </a:clrFrom>
              <a:clrTo>
                <a:srgbClr val="FAFB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012160" y="64265"/>
            <a:ext cx="576064" cy="628431"/>
          </a:xfrm>
          <a:prstGeom prst="rect">
            <a:avLst/>
          </a:prstGeom>
          <a:noFill/>
        </p:spPr>
      </p:pic>
      <p:sp>
        <p:nvSpPr>
          <p:cNvPr id="8" name="Rettangolo arrotondato 7"/>
          <p:cNvSpPr/>
          <p:nvPr/>
        </p:nvSpPr>
        <p:spPr>
          <a:xfrm>
            <a:off x="3438000" y="6539477"/>
            <a:ext cx="2268000" cy="26064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txBody>
          <a:bodyPr wrap="square" lIns="0" tIns="0" rIns="0" bIns="0" anchor="ctr">
            <a:noAutofit/>
          </a:bodyPr>
          <a:lstStyle/>
          <a:p>
            <a:pPr lvl="0" algn="ctr"/>
            <a:r>
              <a:rPr lang="it-IT" sz="1100" i="1" kern="0" dirty="0">
                <a:solidFill>
                  <a:prstClr val="black"/>
                </a:solidFill>
              </a:rPr>
              <a:t>Base = </a:t>
            </a:r>
            <a:r>
              <a:rPr lang="it-IT" sz="1100" i="1" kern="0" dirty="0" smtClean="0">
                <a:solidFill>
                  <a:prstClr val="black"/>
                </a:solidFill>
              </a:rPr>
              <a:t>UTENZE DOMESTICHE DIRETTE</a:t>
            </a:r>
            <a:endParaRPr lang="it-IT" sz="1100" i="1" kern="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Metodologia</a:t>
            </a:r>
            <a:r>
              <a:rPr lang="it-IT" spc="-300" dirty="0" smtClean="0"/>
              <a:t>: </a:t>
            </a:r>
            <a:r>
              <a:rPr lang="it-IT" dirty="0" smtClean="0"/>
              <a:t>struttura d’indagine</a:t>
            </a:r>
            <a:endParaRPr lang="it-IT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 dirty="0"/>
          </a:p>
        </p:txBody>
      </p:sp>
      <p:sp>
        <p:nvSpPr>
          <p:cNvPr id="5" name="Rectangle 205"/>
          <p:cNvSpPr>
            <a:spLocks noChangeArrowheads="1"/>
          </p:cNvSpPr>
          <p:nvPr/>
        </p:nvSpPr>
        <p:spPr bwMode="auto">
          <a:xfrm>
            <a:off x="611560" y="1044000"/>
            <a:ext cx="7920881" cy="512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just">
              <a:lnSpc>
                <a:spcPct val="110000"/>
              </a:lnSpc>
              <a:spcBef>
                <a:spcPts val="600"/>
              </a:spcBef>
            </a:pPr>
            <a:r>
              <a:rPr lang="it-IT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L’impianto di ricerca è articolato in diverse rilevazioni campionarie:</a:t>
            </a:r>
            <a:endParaRPr lang="it-IT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540000" lvl="1" indent="-285750" algn="just">
              <a:lnSpc>
                <a:spcPct val="110000"/>
              </a:lnSpc>
              <a:spcBef>
                <a:spcPts val="1200"/>
              </a:spcBef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it-IT" sz="14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1.000 </a:t>
            </a:r>
            <a:r>
              <a:rPr lang="it-IT" sz="14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interviste rivolte a </a:t>
            </a:r>
            <a:r>
              <a:rPr lang="it-IT" sz="14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clienti </a:t>
            </a:r>
            <a:r>
              <a:rPr lang="it-IT" sz="14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domestici con utenza diretta </a:t>
            </a:r>
            <a:r>
              <a:rPr lang="it-IT" sz="14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it-IT" sz="1400" b="1" dirty="0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indagine </a:t>
            </a:r>
            <a:r>
              <a:rPr lang="it-IT" sz="1400" b="1" dirty="0" smtClean="0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generale</a:t>
            </a:r>
            <a:r>
              <a:rPr lang="it-IT" sz="1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 </a:t>
            </a:r>
            <a:endParaRPr lang="it-IT" sz="14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540000" lvl="1" indent="-285750" algn="just">
              <a:lnSpc>
                <a:spcPct val="110000"/>
              </a:lnSpc>
              <a:spcBef>
                <a:spcPts val="1200"/>
              </a:spcBef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it-IT" sz="14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200</a:t>
            </a:r>
            <a:r>
              <a:rPr lang="it-IT" sz="1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14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interviste rivolte a </a:t>
            </a:r>
            <a:r>
              <a:rPr lang="it-IT" sz="1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clienti </a:t>
            </a:r>
            <a:r>
              <a:rPr lang="it-IT" sz="14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che </a:t>
            </a:r>
            <a:r>
              <a:rPr lang="it-IT" sz="14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hanno chiamato il Numero Verde </a:t>
            </a:r>
            <a:r>
              <a:rPr lang="it-IT" sz="14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Commerciale</a:t>
            </a:r>
            <a:r>
              <a:rPr lang="it-IT" sz="1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(</a:t>
            </a:r>
            <a:r>
              <a:rPr lang="it-IT" sz="1400" b="1" dirty="0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call back NV </a:t>
            </a:r>
            <a:r>
              <a:rPr lang="it-IT" sz="1400" b="1" dirty="0" smtClean="0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Commerciale</a:t>
            </a:r>
            <a:r>
              <a:rPr lang="it-IT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  <a:endParaRPr lang="it-IT" sz="14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540000" lvl="1" indent="-285750" algn="just">
              <a:lnSpc>
                <a:spcPct val="110000"/>
              </a:lnSpc>
              <a:spcBef>
                <a:spcPts val="1200"/>
              </a:spcBef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it-IT" sz="14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200 </a:t>
            </a:r>
            <a:r>
              <a:rPr lang="it-IT" sz="14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interviste rivolte a un campione di clienti che </a:t>
            </a:r>
            <a:r>
              <a:rPr lang="it-IT" sz="14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hanno chiamato il Numero Verde segnalazione guasti </a:t>
            </a:r>
            <a:r>
              <a:rPr lang="it-IT" sz="1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it-IT" sz="1400" b="1" dirty="0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call back NV segnalazione </a:t>
            </a:r>
            <a:r>
              <a:rPr lang="it-IT" sz="1400" b="1" dirty="0" smtClean="0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guasti</a:t>
            </a:r>
            <a:r>
              <a:rPr lang="it-IT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  <a:endParaRPr lang="it-IT" sz="14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540000" lvl="1" indent="-285750" algn="just">
              <a:lnSpc>
                <a:spcPct val="110000"/>
              </a:lnSpc>
              <a:spcBef>
                <a:spcPts val="1200"/>
              </a:spcBef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it-IT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200</a:t>
            </a:r>
            <a:r>
              <a:rPr lang="it-IT" sz="14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14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interviste rivolte a un campione di clienti che </a:t>
            </a:r>
            <a:r>
              <a:rPr lang="it-IT" sz="14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si sono recati presso gli sportelli </a:t>
            </a:r>
            <a:r>
              <a:rPr lang="it-IT" sz="1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it-IT" sz="1400" b="1" dirty="0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call back sportelli </a:t>
            </a:r>
            <a:r>
              <a:rPr lang="it-IT" sz="1400" b="1" dirty="0" smtClean="0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fisici</a:t>
            </a:r>
            <a:r>
              <a:rPr lang="it-IT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  <a:r>
              <a:rPr lang="it-IT" sz="1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it-IT" sz="14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540000" lvl="1" indent="-285750" algn="just">
              <a:lnSpc>
                <a:spcPct val="110000"/>
              </a:lnSpc>
              <a:spcBef>
                <a:spcPts val="1200"/>
              </a:spcBef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it-IT" sz="14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200 </a:t>
            </a:r>
            <a:r>
              <a:rPr lang="it-IT" sz="14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interviste rivolte a un campione di clienti</a:t>
            </a:r>
            <a:r>
              <a:rPr lang="it-IT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14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che </a:t>
            </a:r>
            <a:r>
              <a:rPr lang="it-IT" sz="14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hanno ricevuto un intervento tecnico  </a:t>
            </a:r>
            <a:r>
              <a:rPr lang="it-IT" sz="14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it-IT" sz="1400" b="1" dirty="0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call back intervento </a:t>
            </a:r>
            <a:r>
              <a:rPr lang="it-IT" sz="1400" b="1" dirty="0" smtClean="0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tecnico</a:t>
            </a:r>
            <a:r>
              <a:rPr lang="it-IT" sz="1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  <a:endParaRPr lang="it-IT" sz="14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540000" lvl="1" indent="-285750" algn="just">
              <a:lnSpc>
                <a:spcPct val="110000"/>
              </a:lnSpc>
              <a:spcBef>
                <a:spcPts val="1200"/>
              </a:spcBef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it-IT" sz="14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200 </a:t>
            </a:r>
            <a:r>
              <a:rPr lang="it-IT" sz="1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interviste </a:t>
            </a:r>
            <a:r>
              <a:rPr lang="it-IT" sz="14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rivolte a un campione di </a:t>
            </a:r>
            <a:r>
              <a:rPr lang="it-IT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utilizzatori</a:t>
            </a:r>
            <a:r>
              <a:rPr lang="it-IT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dello Sportello online</a:t>
            </a:r>
            <a:r>
              <a:rPr lang="it-IT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(</a:t>
            </a:r>
            <a:r>
              <a:rPr lang="it-IT" sz="1400" b="1" dirty="0" smtClean="0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call back Sportello online</a:t>
            </a:r>
            <a:r>
              <a:rPr lang="it-IT" sz="1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</a:p>
          <a:p>
            <a:pPr marL="0" lvl="1" algn="just">
              <a:lnSpc>
                <a:spcPct val="110000"/>
              </a:lnSpc>
              <a:spcBef>
                <a:spcPts val="1200"/>
              </a:spcBef>
            </a:pPr>
            <a:endParaRPr lang="it-IT" sz="700" i="1" dirty="0" smtClean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72000" lvl="1" algn="just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•"/>
              <a:tabLst>
                <a:tab pos="180975" algn="l"/>
                <a:tab pos="809625" algn="l"/>
              </a:tabLst>
            </a:pPr>
            <a:r>
              <a:rPr lang="it-IT" sz="1200" i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Il margine di errore statistico sulle singole informazioni rilevate sul campione generale di 1.000 	casi è pari a +/- 3,2 punti percentuali, al 95% di probabilità. </a:t>
            </a:r>
          </a:p>
          <a:p>
            <a:pPr marL="72000" lvl="1" algn="just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•"/>
              <a:tabLst>
                <a:tab pos="180975" algn="l"/>
                <a:tab pos="809625" algn="l"/>
              </a:tabLst>
            </a:pPr>
            <a:r>
              <a:rPr lang="it-IT" sz="1200" i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Per l’indagine generale sono state realizzate 813 interviste CATI e 187 interviste CAWI.</a:t>
            </a:r>
          </a:p>
          <a:p>
            <a:pPr marL="72000" lvl="1" algn="just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•"/>
              <a:tabLst>
                <a:tab pos="180975" algn="l"/>
                <a:tab pos="809625" algn="l"/>
              </a:tabLst>
            </a:pPr>
            <a:r>
              <a:rPr lang="it-IT" sz="1200" i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I risultati dell’indagine telematica sono stati analizzati e presentati separatamente.</a:t>
            </a:r>
          </a:p>
          <a:p>
            <a:pPr marL="540000" lvl="1" indent="-285750" algn="just">
              <a:lnSpc>
                <a:spcPct val="110000"/>
              </a:lnSpc>
              <a:spcBef>
                <a:spcPts val="1200"/>
              </a:spcBef>
              <a:buClr>
                <a:schemeClr val="tx2">
                  <a:lumMod val="60000"/>
                  <a:lumOff val="40000"/>
                </a:schemeClr>
              </a:buClr>
            </a:pPr>
            <a:endParaRPr lang="it-IT" sz="13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742950" lvl="1" indent="-285750" algn="just">
              <a:lnSpc>
                <a:spcPct val="110000"/>
              </a:lnSpc>
              <a:spcBef>
                <a:spcPct val="50000"/>
              </a:spcBef>
              <a:buClr>
                <a:schemeClr val="tx2">
                  <a:lumMod val="60000"/>
                  <a:lumOff val="40000"/>
                </a:schemeClr>
              </a:buClr>
            </a:pPr>
            <a:endParaRPr lang="it-IT" sz="13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Connettore 4 21"/>
          <p:cNvCxnSpPr/>
          <p:nvPr/>
        </p:nvCxnSpPr>
        <p:spPr>
          <a:xfrm flipV="1">
            <a:off x="3995936" y="2456892"/>
            <a:ext cx="12700" cy="1651073"/>
          </a:xfrm>
          <a:prstGeom prst="bentConnector3">
            <a:avLst>
              <a:gd name="adj1" fmla="val 37366272"/>
            </a:avLst>
          </a:prstGeom>
          <a:ln>
            <a:solidFill>
              <a:srgbClr val="002060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Utilizzo Case dell’Acqua</a:t>
            </a:r>
            <a:endParaRPr lang="it-IT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384519" y="1351801"/>
            <a:ext cx="49685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“Le è mai capitato di rifornirsi d’acqua 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presso le Case dell’Acqua?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”</a:t>
            </a:r>
          </a:p>
        </p:txBody>
      </p:sp>
      <p:pic>
        <p:nvPicPr>
          <p:cNvPr id="18" name="Picture 18" descr="http://www.antoniolauria.it/wp-content/uploads/2013/03/casa_acqua_grosset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75466"/>
            <a:ext cx="792088" cy="583948"/>
          </a:xfrm>
          <a:prstGeom prst="rect">
            <a:avLst/>
          </a:prstGeom>
          <a:noFill/>
        </p:spPr>
      </p:pic>
      <p:sp>
        <p:nvSpPr>
          <p:cNvPr id="21" name="CasellaDiTesto 14"/>
          <p:cNvSpPr txBox="1">
            <a:spLocks noChangeArrowheads="1"/>
          </p:cNvSpPr>
          <p:nvPr/>
        </p:nvSpPr>
        <p:spPr bwMode="auto">
          <a:xfrm>
            <a:off x="4832092" y="2574542"/>
            <a:ext cx="3672000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b="1" dirty="0" smtClean="0">
                <a:solidFill>
                  <a:srgbClr val="003366"/>
                </a:solidFill>
                <a:latin typeface="+mj-lt"/>
                <a:ea typeface="Verdana" pitchFamily="34" charset="0"/>
                <a:cs typeface="Verdana" pitchFamily="34" charset="0"/>
              </a:rPr>
              <a:t>All’ </a:t>
            </a:r>
            <a:r>
              <a:rPr lang="it-IT" sz="3200" b="1" dirty="0" smtClean="0">
                <a:solidFill>
                  <a:srgbClr val="003366"/>
                </a:solidFill>
                <a:latin typeface="+mj-lt"/>
              </a:rPr>
              <a:t>83,7%</a:t>
            </a:r>
            <a:r>
              <a:rPr lang="it-IT" sz="2800" b="1" dirty="0" smtClean="0">
                <a:solidFill>
                  <a:srgbClr val="003366"/>
                </a:solidFill>
                <a:latin typeface="+mj-lt"/>
              </a:rPr>
              <a:t> </a:t>
            </a:r>
            <a:r>
              <a:rPr lang="it-IT" b="1" dirty="0" smtClean="0">
                <a:solidFill>
                  <a:srgbClr val="003366"/>
                </a:solidFill>
                <a:latin typeface="+mj-lt"/>
              </a:rPr>
              <a:t>degli utilizzatori </a:t>
            </a:r>
          </a:p>
          <a:p>
            <a:pPr algn="ctr">
              <a:defRPr/>
            </a:pPr>
            <a:r>
              <a:rPr lang="it-IT" b="1" dirty="0" smtClean="0">
                <a:solidFill>
                  <a:srgbClr val="003366"/>
                </a:solidFill>
                <a:latin typeface="+mj-lt"/>
              </a:rPr>
              <a:t>piace la QUALITÀ dell’acqua </a:t>
            </a:r>
          </a:p>
          <a:p>
            <a:pPr algn="ctr">
              <a:defRPr/>
            </a:pPr>
            <a:r>
              <a:rPr lang="it-IT" b="1" dirty="0" smtClean="0">
                <a:solidFill>
                  <a:srgbClr val="003366"/>
                </a:solidFill>
              </a:rPr>
              <a:t>erogata presso le Case dell’Acqua</a:t>
            </a:r>
            <a:endParaRPr lang="it-IT" b="1" dirty="0" smtClean="0">
              <a:solidFill>
                <a:srgbClr val="003366"/>
              </a:solidFill>
              <a:latin typeface="+mj-lt"/>
            </a:endParaRPr>
          </a:p>
          <a:p>
            <a:pPr lvl="0" algn="ctr">
              <a:defRPr/>
            </a:pPr>
            <a:r>
              <a:rPr lang="it-IT" b="1" dirty="0" smtClean="0">
                <a:solidFill>
                  <a:srgbClr val="003366"/>
                </a:solidFill>
                <a:latin typeface="+mj-lt"/>
              </a:rPr>
              <a:t>(sapore, odore, purezza, limpidezza)</a:t>
            </a:r>
            <a:endParaRPr lang="it-IT" b="1" dirty="0" smtClean="0">
              <a:solidFill>
                <a:srgbClr val="003366"/>
              </a:solidFill>
            </a:endParaRPr>
          </a:p>
        </p:txBody>
      </p:sp>
      <p:graphicFrame>
        <p:nvGraphicFramePr>
          <p:cNvPr id="142344" name="Object 8"/>
          <p:cNvGraphicFramePr>
            <a:graphicFrameLocks noChangeAspect="1"/>
          </p:cNvGraphicFramePr>
          <p:nvPr/>
        </p:nvGraphicFramePr>
        <p:xfrm>
          <a:off x="-984717" y="908050"/>
          <a:ext cx="7504113" cy="4916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46" name="Grafico" r:id="rId4" imgW="9382230" imgH="6153060" progId="Excel.Chart.8">
                  <p:link updateAutomatic="1"/>
                </p:oleObj>
              </mc:Choice>
              <mc:Fallback>
                <p:oleObj name="Grafico" r:id="rId4" imgW="9382230" imgH="6153060" progId="Excel.Chart.8">
                  <p:link updateAutomatic="1"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984717" y="908050"/>
                        <a:ext cx="7504113" cy="4916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ttangolo arrotondato 9"/>
          <p:cNvSpPr/>
          <p:nvPr/>
        </p:nvSpPr>
        <p:spPr>
          <a:xfrm>
            <a:off x="3438000" y="6539477"/>
            <a:ext cx="2268000" cy="26064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txBody>
          <a:bodyPr wrap="square" lIns="0" tIns="0" rIns="0" bIns="0" anchor="ctr">
            <a:noAutofit/>
          </a:bodyPr>
          <a:lstStyle/>
          <a:p>
            <a:pPr lvl="0" algn="ctr"/>
            <a:r>
              <a:rPr lang="it-IT" sz="1100" i="1" kern="0" dirty="0">
                <a:solidFill>
                  <a:prstClr val="black"/>
                </a:solidFill>
              </a:rPr>
              <a:t>Base = </a:t>
            </a:r>
            <a:r>
              <a:rPr lang="it-IT" sz="1100" i="1" kern="0" dirty="0" smtClean="0">
                <a:solidFill>
                  <a:prstClr val="black"/>
                </a:solidFill>
              </a:rPr>
              <a:t>UTENZE DOMESTICHE DIRETTE</a:t>
            </a:r>
            <a:endParaRPr lang="it-IT" sz="1100" i="1" kern="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Connettore 4 37"/>
          <p:cNvCxnSpPr>
            <a:stCxn id="18" idx="0"/>
          </p:cNvCxnSpPr>
          <p:nvPr/>
        </p:nvCxnSpPr>
        <p:spPr>
          <a:xfrm rot="16200000" flipH="1" flipV="1">
            <a:off x="4533816" y="911087"/>
            <a:ext cx="328583" cy="3636216"/>
          </a:xfrm>
          <a:prstGeom prst="bentConnector4">
            <a:avLst>
              <a:gd name="adj1" fmla="val -142042"/>
              <a:gd name="adj2" fmla="val 80695"/>
            </a:avLst>
          </a:prstGeom>
          <a:ln>
            <a:solidFill>
              <a:schemeClr val="bg1">
                <a:lumMod val="65000"/>
              </a:schemeClr>
            </a:solidFill>
            <a:prstDash val="sysDot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0300" name="Object 12"/>
          <p:cNvGraphicFramePr>
            <a:graphicFrameLocks noChangeAspect="1"/>
          </p:cNvGraphicFramePr>
          <p:nvPr/>
        </p:nvGraphicFramePr>
        <p:xfrm>
          <a:off x="3116560" y="1680865"/>
          <a:ext cx="7504112" cy="4916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303" name="Grafico" r:id="rId3" imgW="9382230" imgH="6153060" progId="Excel.Chart.8">
                  <p:link updateAutomatic="1"/>
                </p:oleObj>
              </mc:Choice>
              <mc:Fallback>
                <p:oleObj name="Grafico" r:id="rId3" imgW="9382230" imgH="6153060" progId="Excel.Chart.8">
                  <p:link updateAutomatic="1"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6560" y="1680865"/>
                        <a:ext cx="7504112" cy="4916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0297" name="Object 9"/>
          <p:cNvGraphicFramePr>
            <a:graphicFrameLocks noChangeAspect="1"/>
          </p:cNvGraphicFramePr>
          <p:nvPr/>
        </p:nvGraphicFramePr>
        <p:xfrm>
          <a:off x="-1131913" y="836613"/>
          <a:ext cx="7504113" cy="4916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304" name="Grafico" r:id="rId5" imgW="9382230" imgH="6153060" progId="Excel.Chart.8">
                  <p:link updateAutomatic="1"/>
                </p:oleObj>
              </mc:Choice>
              <mc:Fallback>
                <p:oleObj name="Grafico" r:id="rId5" imgW="9382230" imgH="6153060" progId="Excel.Chart.8">
                  <p:link updateAutomatic="1"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131913" y="836613"/>
                        <a:ext cx="7504113" cy="4916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Comunicazione da parte dell’azienda</a:t>
            </a:r>
            <a:endParaRPr lang="it-IT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395536" y="1124744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“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Lei ricorda di aver visto o sentito alcuni messaggi di comunicazione forniti da Acquedotto del Fiora?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”</a:t>
            </a:r>
            <a:endParaRPr lang="it-IT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Rettangolo arrotondato 13"/>
          <p:cNvSpPr/>
          <p:nvPr/>
        </p:nvSpPr>
        <p:spPr>
          <a:xfrm>
            <a:off x="3438000" y="6539477"/>
            <a:ext cx="2268000" cy="26064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txBody>
          <a:bodyPr wrap="square" lIns="0" tIns="0" rIns="0" bIns="0" anchor="ctr">
            <a:noAutofit/>
          </a:bodyPr>
          <a:lstStyle/>
          <a:p>
            <a:pPr lvl="0" algn="ctr"/>
            <a:r>
              <a:rPr lang="it-IT" sz="1100" i="1" kern="0" dirty="0">
                <a:solidFill>
                  <a:prstClr val="black"/>
                </a:solidFill>
              </a:rPr>
              <a:t>Base = </a:t>
            </a:r>
            <a:r>
              <a:rPr lang="it-IT" sz="1100" i="1" kern="0" dirty="0" smtClean="0">
                <a:solidFill>
                  <a:prstClr val="black"/>
                </a:solidFill>
              </a:rPr>
              <a:t>UTENZE DOMESTICHE DIRETTE</a:t>
            </a:r>
            <a:endParaRPr lang="it-IT" sz="1100" i="1" kern="0" dirty="0">
              <a:solidFill>
                <a:prstClr val="black"/>
              </a:solidFill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4283968" y="2564904"/>
            <a:ext cx="4464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“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Il giudizio che Lei dà alle comunicazioni che riceve periodicamente in allegato alle bollette, per quanto riguarda la loro facilità di lettura e comprensione, è…?”</a:t>
            </a:r>
          </a:p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%</a:t>
            </a:r>
            <a:endParaRPr lang="it-IT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Comunicazione da parte dell’azienda</a:t>
            </a:r>
            <a:endParaRPr lang="it-IT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1043608" y="836712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“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Quali fra le seguenti comunicazioni sarebbe maggiormente interessato a ricevere?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” (risposta multipla)</a:t>
            </a:r>
          </a:p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%</a:t>
            </a:r>
            <a:endParaRPr lang="it-IT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413538" y="3839014"/>
            <a:ext cx="8316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“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Tramite quali canali preferirebbe ricevere le comunicazioni del suo gestore del servizio idrico integrato?”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 (risposta multipla)</a:t>
            </a:r>
          </a:p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%</a:t>
            </a:r>
            <a:endParaRPr lang="it-IT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Rettangolo arrotondato 13"/>
          <p:cNvSpPr/>
          <p:nvPr/>
        </p:nvSpPr>
        <p:spPr>
          <a:xfrm>
            <a:off x="3438000" y="6539477"/>
            <a:ext cx="2268000" cy="26064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txBody>
          <a:bodyPr wrap="square" lIns="0" tIns="0" rIns="0" bIns="0" anchor="ctr">
            <a:noAutofit/>
          </a:bodyPr>
          <a:lstStyle/>
          <a:p>
            <a:pPr lvl="0" algn="ctr"/>
            <a:r>
              <a:rPr lang="it-IT" sz="1100" i="1" kern="0" dirty="0">
                <a:solidFill>
                  <a:prstClr val="black"/>
                </a:solidFill>
              </a:rPr>
              <a:t>Base = </a:t>
            </a:r>
            <a:r>
              <a:rPr lang="it-IT" sz="1100" i="1" kern="0" dirty="0" smtClean="0">
                <a:solidFill>
                  <a:prstClr val="black"/>
                </a:solidFill>
              </a:rPr>
              <a:t>UTENZE DOMESTICHE DIRETTE</a:t>
            </a:r>
            <a:endParaRPr lang="it-IT" sz="1100" i="1" kern="0" dirty="0">
              <a:solidFill>
                <a:prstClr val="black"/>
              </a:solidFill>
            </a:endParaRPr>
          </a:p>
        </p:txBody>
      </p:sp>
      <p:graphicFrame>
        <p:nvGraphicFramePr>
          <p:cNvPr id="140299" name="Object 11"/>
          <p:cNvGraphicFramePr>
            <a:graphicFrameLocks noChangeAspect="1"/>
          </p:cNvGraphicFramePr>
          <p:nvPr/>
        </p:nvGraphicFramePr>
        <p:xfrm>
          <a:off x="827088" y="2492896"/>
          <a:ext cx="7504112" cy="4916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8343" name="Grafico" r:id="rId3" imgW="9382230" imgH="6153060" progId="Excel.Chart.8">
                  <p:link updateAutomatic="1"/>
                </p:oleObj>
              </mc:Choice>
              <mc:Fallback>
                <p:oleObj name="Grafico" r:id="rId3" imgW="9382230" imgH="6153060" progId="Excel.Chart.8">
                  <p:link updateAutomatic="1"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2492896"/>
                        <a:ext cx="7504112" cy="4916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7317" name="Object 5"/>
          <p:cNvGraphicFramePr>
            <a:graphicFrameLocks noChangeAspect="1"/>
          </p:cNvGraphicFramePr>
          <p:nvPr/>
        </p:nvGraphicFramePr>
        <p:xfrm>
          <a:off x="819944" y="-315416"/>
          <a:ext cx="7504113" cy="4916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8344" name="Grafico" r:id="rId5" imgW="9382230" imgH="6153060" progId="Excel.Chart.8">
                  <p:link updateAutomatic="1"/>
                </p:oleObj>
              </mc:Choice>
              <mc:Fallback>
                <p:oleObj name="Grafico" r:id="rId5" imgW="9382230" imgH="6153060" progId="Excel.Chart.8">
                  <p:link updateAutomatic="1"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9944" y="-315416"/>
                        <a:ext cx="7504113" cy="4916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19"/>
          <p:cNvSpPr txBox="1">
            <a:spLocks noChangeArrowheads="1"/>
          </p:cNvSpPr>
          <p:nvPr/>
        </p:nvSpPr>
        <p:spPr bwMode="auto">
          <a:xfrm>
            <a:off x="467544" y="468411"/>
            <a:ext cx="8676456" cy="1016373"/>
          </a:xfrm>
          <a:prstGeom prst="foldedCorner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20000"/>
              </a:lnSpc>
              <a:defRPr/>
            </a:pPr>
            <a:endParaRPr lang="it-IT" sz="1100" b="1" dirty="0">
              <a:ln>
                <a:solidFill>
                  <a:schemeClr val="bg1">
                    <a:lumMod val="85000"/>
                  </a:schemeClr>
                </a:solidFill>
              </a:ln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>
              <a:lnSpc>
                <a:spcPct val="120000"/>
              </a:lnSpc>
              <a:defRPr/>
            </a:pPr>
            <a:r>
              <a:rPr lang="it-IT" sz="3000" dirty="0" smtClean="0">
                <a:solidFill>
                  <a:srgbClr val="39527B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Altri temi legati ai canali di contatto</a:t>
            </a:r>
          </a:p>
        </p:txBody>
      </p:sp>
      <p:sp>
        <p:nvSpPr>
          <p:cNvPr id="7" name="Text Box 119"/>
          <p:cNvSpPr txBox="1">
            <a:spLocks noChangeArrowheads="1"/>
          </p:cNvSpPr>
          <p:nvPr/>
        </p:nvSpPr>
        <p:spPr bwMode="auto">
          <a:xfrm>
            <a:off x="540072" y="942540"/>
            <a:ext cx="4680000" cy="1765741"/>
          </a:xfrm>
          <a:prstGeom prst="foldedCorner">
            <a:avLst>
              <a:gd name="adj" fmla="val 0"/>
            </a:avLst>
          </a:prstGeom>
          <a:noFill/>
          <a:ln w="9525" algn="ctr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20000"/>
              </a:lnSpc>
              <a:defRPr/>
            </a:pPr>
            <a:endParaRPr lang="it-IT" dirty="0" smtClean="0">
              <a:ln>
                <a:solidFill>
                  <a:schemeClr val="bg1">
                    <a:lumMod val="85000"/>
                  </a:schemeClr>
                </a:solidFill>
              </a:ln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marL="355600" indent="-355600">
              <a:lnSpc>
                <a:spcPct val="120000"/>
              </a:lnSpc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it-IT" sz="200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Numero Verde</a:t>
            </a:r>
          </a:p>
          <a:p>
            <a:pPr marL="355600" indent="-355600">
              <a:lnSpc>
                <a:spcPct val="120000"/>
              </a:lnSpc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it-IT" sz="200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Sportello</a:t>
            </a:r>
          </a:p>
          <a:p>
            <a:pPr marL="355600" indent="-355600">
              <a:lnSpc>
                <a:spcPct val="120000"/>
              </a:lnSpc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it-IT" sz="200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Sportello online</a:t>
            </a:r>
          </a:p>
        </p:txBody>
      </p:sp>
      <p:sp>
        <p:nvSpPr>
          <p:cNvPr id="8" name="Text Box 119"/>
          <p:cNvSpPr txBox="1">
            <a:spLocks noChangeArrowheads="1"/>
          </p:cNvSpPr>
          <p:nvPr/>
        </p:nvSpPr>
        <p:spPr bwMode="auto">
          <a:xfrm>
            <a:off x="5436616" y="3062305"/>
            <a:ext cx="4680000" cy="1208665"/>
          </a:xfrm>
          <a:prstGeom prst="foldedCorner">
            <a:avLst>
              <a:gd name="adj" fmla="val 0"/>
            </a:avLst>
          </a:prstGeom>
          <a:noFill/>
          <a:ln w="9525" algn="ctr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20000"/>
              </a:lnSpc>
              <a:defRPr/>
            </a:pPr>
            <a:endParaRPr lang="it-IT" dirty="0">
              <a:ln>
                <a:solidFill>
                  <a:schemeClr val="bg1">
                    <a:lumMod val="85000"/>
                  </a:schemeClr>
                </a:solidFill>
              </a:ln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>
              <a:lnSpc>
                <a:spcPct val="120000"/>
              </a:lnSpc>
              <a:defRPr/>
            </a:pPr>
            <a:r>
              <a:rPr lang="it-IT" sz="1600" b="1" u="sng" cap="small" dirty="0" smtClean="0">
                <a:solidFill>
                  <a:srgbClr val="00B0F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SEZIONE OPEN</a:t>
            </a:r>
          </a:p>
          <a:p>
            <a:pPr marL="355600" indent="-355600">
              <a:lnSpc>
                <a:spcPct val="120000"/>
              </a:lnSpc>
              <a:spcBef>
                <a:spcPts val="1200"/>
              </a:spcBef>
              <a:defRPr/>
            </a:pPr>
            <a:r>
              <a:rPr lang="it-IT" dirty="0" smtClean="0">
                <a:solidFill>
                  <a:srgbClr val="39527B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rivolta agli utenti dei canali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ct 3"/>
          <p:cNvGraphicFramePr>
            <a:graphicFrameLocks noChangeAspect="1"/>
          </p:cNvGraphicFramePr>
          <p:nvPr/>
        </p:nvGraphicFramePr>
        <p:xfrm>
          <a:off x="2404416" y="4079163"/>
          <a:ext cx="7496176" cy="491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64" name="Grafico" r:id="rId3" imgW="9382230" imgH="6153060" progId="Excel.Chart.8">
                  <p:link updateAutomatic="1"/>
                </p:oleObj>
              </mc:Choice>
              <mc:Fallback>
                <p:oleObj name="Grafico" r:id="rId3" imgW="9382230" imgH="6153060" progId="Excel.Chart.8">
                  <p:link updateAutomatic="1"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4416" y="4079163"/>
                        <a:ext cx="7496176" cy="4911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Accessibilità NV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251520" y="764704"/>
            <a:ext cx="424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“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Dove ha reperito il Numero Verde di Acquedotto del Fiora al quale ha telefonato?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” (risposta multipla)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5076456" y="764704"/>
            <a:ext cx="360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“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Ricorda quante volte ha dovuto chiamare il Numero Verde prima di trovare la linea libera?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”</a:t>
            </a:r>
          </a:p>
        </p:txBody>
      </p:sp>
      <p:graphicFrame>
        <p:nvGraphicFramePr>
          <p:cNvPr id="73730" name="Object 2"/>
          <p:cNvGraphicFramePr>
            <a:graphicFrameLocks noChangeAspect="1"/>
          </p:cNvGraphicFramePr>
          <p:nvPr/>
        </p:nvGraphicFramePr>
        <p:xfrm>
          <a:off x="-1992603" y="1397595"/>
          <a:ext cx="7496175" cy="491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65" name="Grafico" r:id="rId5" imgW="9382230" imgH="6153060" progId="Excel.Chart.8">
                  <p:link updateAutomatic="1"/>
                </p:oleObj>
              </mc:Choice>
              <mc:Fallback>
                <p:oleObj name="Grafico" r:id="rId5" imgW="9382230" imgH="6153060" progId="Excel.Chart.8">
                  <p:link updateAutomatic="1"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992603" y="1397595"/>
                        <a:ext cx="7496175" cy="4911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31" name="Object 3"/>
          <p:cNvGraphicFramePr>
            <a:graphicFrameLocks noChangeAspect="1"/>
          </p:cNvGraphicFramePr>
          <p:nvPr/>
        </p:nvGraphicFramePr>
        <p:xfrm>
          <a:off x="2402829" y="1397595"/>
          <a:ext cx="7497763" cy="491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66" name="Grafico" r:id="rId7" imgW="9382230" imgH="6153060" progId="Excel.Chart.8">
                  <p:link updateAutomatic="1"/>
                </p:oleObj>
              </mc:Choice>
              <mc:Fallback>
                <p:oleObj name="Grafico" r:id="rId7" imgW="9382230" imgH="6153060" progId="Excel.Chart.8">
                  <p:link updateAutomatic="1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2829" y="1397595"/>
                        <a:ext cx="7497763" cy="4911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CasellaDiTesto 16"/>
          <p:cNvSpPr txBox="1"/>
          <p:nvPr/>
        </p:nvSpPr>
        <p:spPr>
          <a:xfrm>
            <a:off x="6545855" y="1244252"/>
            <a:ext cx="6612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%</a:t>
            </a:r>
            <a:endParaRPr lang="it-IT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2085301" y="1244252"/>
            <a:ext cx="6612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%</a:t>
            </a:r>
            <a:endParaRPr lang="it-IT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1" name="Rettangolo 20"/>
          <p:cNvSpPr/>
          <p:nvPr/>
        </p:nvSpPr>
        <p:spPr>
          <a:xfrm>
            <a:off x="215516" y="4001632"/>
            <a:ext cx="8712968" cy="241200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2" name="Rettangolo 21"/>
          <p:cNvSpPr/>
          <p:nvPr/>
        </p:nvSpPr>
        <p:spPr>
          <a:xfrm>
            <a:off x="215516" y="1233893"/>
            <a:ext cx="8712968" cy="2555147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3" name="Text Box 29"/>
          <p:cNvSpPr txBox="1">
            <a:spLocks noChangeArrowheads="1"/>
          </p:cNvSpPr>
          <p:nvPr/>
        </p:nvSpPr>
        <p:spPr bwMode="auto">
          <a:xfrm>
            <a:off x="3644054" y="1089877"/>
            <a:ext cx="1855893" cy="338554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sz="1600" b="1" dirty="0" smtClean="0">
                <a:latin typeface="+mj-lt"/>
              </a:rPr>
              <a:t>Segnalazione guasti</a:t>
            </a:r>
            <a:endParaRPr lang="it-IT" sz="1600" b="1" dirty="0">
              <a:latin typeface="+mj-lt"/>
            </a:endParaRPr>
          </a:p>
        </p:txBody>
      </p:sp>
      <p:sp>
        <p:nvSpPr>
          <p:cNvPr id="20" name="Text Box 29"/>
          <p:cNvSpPr txBox="1">
            <a:spLocks noChangeArrowheads="1"/>
          </p:cNvSpPr>
          <p:nvPr/>
        </p:nvSpPr>
        <p:spPr bwMode="auto">
          <a:xfrm>
            <a:off x="3289534" y="3833108"/>
            <a:ext cx="2564933" cy="338554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sz="1600" b="1" dirty="0" smtClean="0">
                <a:latin typeface="+mj-lt"/>
              </a:rPr>
              <a:t>Numero Verde Commerciale</a:t>
            </a:r>
            <a:endParaRPr lang="it-IT" sz="1600" b="1" dirty="0">
              <a:latin typeface="+mj-lt"/>
            </a:endParaRPr>
          </a:p>
        </p:txBody>
      </p:sp>
      <p:graphicFrame>
        <p:nvGraphicFramePr>
          <p:cNvPr id="74759" name="Object 7"/>
          <p:cNvGraphicFramePr>
            <a:graphicFrameLocks noChangeAspect="1"/>
          </p:cNvGraphicFramePr>
          <p:nvPr/>
        </p:nvGraphicFramePr>
        <p:xfrm>
          <a:off x="-1981586" y="4079163"/>
          <a:ext cx="7504113" cy="4916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67" name="Grafico" r:id="rId9" imgW="9382230" imgH="6153060" progId="Excel.Chart.8">
                  <p:link updateAutomatic="1"/>
                </p:oleObj>
              </mc:Choice>
              <mc:Fallback>
                <p:oleObj name="Grafico" r:id="rId9" imgW="9382230" imgH="6153060" progId="Excel.Chart.8">
                  <p:link updateAutomatic="1"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981586" y="4079163"/>
                        <a:ext cx="7504113" cy="4916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ttangolo arrotondato 18"/>
          <p:cNvSpPr/>
          <p:nvPr/>
        </p:nvSpPr>
        <p:spPr>
          <a:xfrm>
            <a:off x="3618000" y="6539477"/>
            <a:ext cx="1908000" cy="26064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txBody>
          <a:bodyPr wrap="square" lIns="0" tIns="0" rIns="0" bIns="0" anchor="ctr">
            <a:noAutofit/>
          </a:bodyPr>
          <a:lstStyle/>
          <a:p>
            <a:pPr lvl="0" algn="ctr"/>
            <a:r>
              <a:rPr lang="it-IT" sz="1100" i="1" kern="0" dirty="0">
                <a:solidFill>
                  <a:prstClr val="black"/>
                </a:solidFill>
              </a:rPr>
              <a:t>Base = </a:t>
            </a:r>
            <a:r>
              <a:rPr lang="it-IT" sz="1100" i="1" kern="0" dirty="0" smtClean="0">
                <a:solidFill>
                  <a:prstClr val="black"/>
                </a:solidFill>
              </a:rPr>
              <a:t>UTENTI NUMERO VERDE</a:t>
            </a:r>
            <a:endParaRPr lang="it-IT" sz="1100" i="1" kern="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Motivo e durata della chiamata</a:t>
            </a:r>
            <a:endParaRPr lang="it-IT" dirty="0"/>
          </a:p>
        </p:txBody>
      </p:sp>
      <p:graphicFrame>
        <p:nvGraphicFramePr>
          <p:cNvPr id="120834" name="Object 2"/>
          <p:cNvGraphicFramePr>
            <a:graphicFrameLocks noChangeAspect="1"/>
          </p:cNvGraphicFramePr>
          <p:nvPr/>
        </p:nvGraphicFramePr>
        <p:xfrm>
          <a:off x="-654440" y="1431925"/>
          <a:ext cx="7504113" cy="4916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40" name="Grafico" r:id="rId3" imgW="9382230" imgH="6153060" progId="Excel.Chart.8">
                  <p:link updateAutomatic="1"/>
                </p:oleObj>
              </mc:Choice>
              <mc:Fallback>
                <p:oleObj name="Grafico" r:id="rId3" imgW="9382230" imgH="6153060" progId="Excel.Chart.8">
                  <p:link updateAutomatic="1"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654440" y="1431925"/>
                        <a:ext cx="7504113" cy="4916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asellaDiTesto 5"/>
          <p:cNvSpPr txBox="1"/>
          <p:nvPr/>
        </p:nvSpPr>
        <p:spPr>
          <a:xfrm>
            <a:off x="935596" y="1095127"/>
            <a:ext cx="5256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“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Per quali motivi ha chiamato il Call Center?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” (risposta multipla)</a:t>
            </a:r>
          </a:p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%</a:t>
            </a:r>
            <a:endParaRPr lang="it-IT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5309512" y="3049339"/>
            <a:ext cx="360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“</a:t>
            </a:r>
            <a:r>
              <a:rPr lang="it-IT" sz="1200" dirty="0">
                <a:solidFill>
                  <a:prstClr val="white">
                    <a:lumMod val="50000"/>
                  </a:prstClr>
                </a:solidFill>
              </a:rPr>
              <a:t>Nel complesso ricorda quanto è durata la telefonata di cui stiamo parlando, da quando </a:t>
            </a:r>
            <a:r>
              <a:rPr lang="it-IT" sz="1200" dirty="0" smtClean="0">
                <a:solidFill>
                  <a:prstClr val="white">
                    <a:lumMod val="50000"/>
                  </a:prstClr>
                </a:solidFill>
              </a:rPr>
              <a:t>ha </a:t>
            </a:r>
            <a:r>
              <a:rPr lang="it-IT" sz="1200" dirty="0">
                <a:solidFill>
                  <a:prstClr val="white">
                    <a:lumMod val="50000"/>
                  </a:prstClr>
                </a:solidFill>
              </a:rPr>
              <a:t>preso la linea</a:t>
            </a:r>
            <a:r>
              <a:rPr lang="it-IT" sz="1200" dirty="0" smtClean="0">
                <a:solidFill>
                  <a:prstClr val="white">
                    <a:lumMod val="50000"/>
                  </a:prstClr>
                </a:solidFill>
              </a:rPr>
              <a:t>?</a:t>
            </a:r>
            <a:r>
              <a:rPr lang="it-IT" sz="1200" dirty="0" smtClean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”</a:t>
            </a:r>
          </a:p>
          <a:p>
            <a:pPr algn="ctr"/>
            <a:r>
              <a:rPr lang="it-IT" sz="1200" dirty="0" smtClean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%</a:t>
            </a:r>
            <a:endParaRPr lang="it-IT" dirty="0">
              <a:solidFill>
                <a:prstClr val="white">
                  <a:lumMod val="50000"/>
                </a:prstClr>
              </a:solidFill>
            </a:endParaRPr>
          </a:p>
        </p:txBody>
      </p:sp>
      <p:graphicFrame>
        <p:nvGraphicFramePr>
          <p:cNvPr id="120837" name="Object 5"/>
          <p:cNvGraphicFramePr>
            <a:graphicFrameLocks noChangeAspect="1"/>
          </p:cNvGraphicFramePr>
          <p:nvPr/>
        </p:nvGraphicFramePr>
        <p:xfrm>
          <a:off x="3116263" y="3553073"/>
          <a:ext cx="7504112" cy="4916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41" name="Grafico" r:id="rId5" imgW="9382230" imgH="6153060" progId="Excel.Chart.8">
                  <p:link updateAutomatic="1"/>
                </p:oleObj>
              </mc:Choice>
              <mc:Fallback>
                <p:oleObj name="Grafico" r:id="rId5" imgW="9382230" imgH="6153060" progId="Excel.Chart.8">
                  <p:link updateAutomatic="1"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6263" y="3553073"/>
                        <a:ext cx="7504112" cy="4916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ttangolo arrotondato 7"/>
          <p:cNvSpPr/>
          <p:nvPr/>
        </p:nvSpPr>
        <p:spPr>
          <a:xfrm>
            <a:off x="3618000" y="6539477"/>
            <a:ext cx="1908000" cy="26064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txBody>
          <a:bodyPr wrap="square" lIns="0" tIns="0" rIns="0" bIns="0" anchor="ctr">
            <a:noAutofit/>
          </a:bodyPr>
          <a:lstStyle/>
          <a:p>
            <a:pPr lvl="0" algn="ctr"/>
            <a:r>
              <a:rPr lang="it-IT" sz="1100" i="1" kern="0" dirty="0">
                <a:solidFill>
                  <a:prstClr val="black"/>
                </a:solidFill>
              </a:rPr>
              <a:t>Base = </a:t>
            </a:r>
            <a:r>
              <a:rPr lang="it-IT" sz="1100" i="1" kern="0" dirty="0" smtClean="0">
                <a:solidFill>
                  <a:prstClr val="black"/>
                </a:solidFill>
              </a:rPr>
              <a:t>UTENTI NUMERO VERDE</a:t>
            </a:r>
            <a:endParaRPr lang="it-IT" sz="1100" i="1" kern="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5"/>
          <p:cNvGraphicFramePr>
            <a:graphicFrameLocks noChangeAspect="1"/>
          </p:cNvGraphicFramePr>
          <p:nvPr/>
        </p:nvGraphicFramePr>
        <p:xfrm>
          <a:off x="250825" y="1777958"/>
          <a:ext cx="7496175" cy="491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980" name="Grafico" r:id="rId3" imgW="9382230" imgH="6153060" progId="Excel.Chart.8">
                  <p:link updateAutomatic="1"/>
                </p:oleObj>
              </mc:Choice>
              <mc:Fallback>
                <p:oleObj name="Grafico" r:id="rId3" imgW="9382230" imgH="6153060" progId="Excel.Chart.8">
                  <p:link updateAutomatic="1"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1777958"/>
                        <a:ext cx="7496175" cy="4911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</a:t>
            </a:r>
            <a:r>
              <a:rPr lang="it-IT" dirty="0" smtClean="0"/>
              <a:t>sito della chiamata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2142000" y="1484784"/>
            <a:ext cx="486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“</a:t>
            </a:r>
            <a:r>
              <a:rPr lang="it-IT" sz="1200" dirty="0" smtClean="0">
                <a:solidFill>
                  <a:prstClr val="white">
                    <a:lumMod val="50000"/>
                  </a:prstClr>
                </a:solidFill>
              </a:rPr>
              <a:t>Con la telefonata al Call Center </a:t>
            </a:r>
            <a:r>
              <a:rPr lang="it-IT" sz="1200" dirty="0">
                <a:solidFill>
                  <a:prstClr val="white">
                    <a:lumMod val="50000"/>
                  </a:prstClr>
                </a:solidFill>
              </a:rPr>
              <a:t>è riuscito a </a:t>
            </a:r>
            <a:r>
              <a:rPr lang="it-IT" sz="1200" dirty="0" smtClean="0">
                <a:solidFill>
                  <a:prstClr val="white">
                    <a:lumMod val="50000"/>
                  </a:prstClr>
                </a:solidFill>
              </a:rPr>
              <a:t>soddisfare </a:t>
            </a:r>
            <a:r>
              <a:rPr lang="it-IT" sz="1200" dirty="0">
                <a:solidFill>
                  <a:prstClr val="white">
                    <a:lumMod val="50000"/>
                  </a:prstClr>
                </a:solidFill>
              </a:rPr>
              <a:t>la sua richiesta</a:t>
            </a:r>
            <a:r>
              <a:rPr lang="it-IT" sz="1200" dirty="0" smtClean="0">
                <a:solidFill>
                  <a:prstClr val="white">
                    <a:lumMod val="50000"/>
                  </a:prstClr>
                </a:solidFill>
              </a:rPr>
              <a:t>?</a:t>
            </a:r>
            <a:r>
              <a:rPr lang="it-IT" sz="1200" dirty="0" smtClean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”</a:t>
            </a:r>
          </a:p>
          <a:p>
            <a:pPr algn="ctr"/>
            <a:r>
              <a:rPr lang="it-IT" sz="1200" dirty="0" smtClean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%</a:t>
            </a:r>
            <a:endParaRPr lang="it-IT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727001" y="3748591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“</a:t>
            </a:r>
            <a:r>
              <a:rPr lang="it-IT" sz="1200" dirty="0" smtClean="0">
                <a:solidFill>
                  <a:prstClr val="white">
                    <a:lumMod val="50000"/>
                  </a:prstClr>
                </a:solidFill>
              </a:rPr>
              <a:t>Per quali motivi non è riuscito a risolvere la sua richiesta?</a:t>
            </a:r>
            <a:r>
              <a:rPr lang="it-IT" sz="1200" dirty="0" smtClean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” (risposta multipla)</a:t>
            </a:r>
          </a:p>
        </p:txBody>
      </p:sp>
      <p:sp>
        <p:nvSpPr>
          <p:cNvPr id="19" name="Callout 6 18"/>
          <p:cNvSpPr/>
          <p:nvPr/>
        </p:nvSpPr>
        <p:spPr>
          <a:xfrm flipH="1">
            <a:off x="827896" y="4210256"/>
            <a:ext cx="2808000" cy="1152000"/>
          </a:xfrm>
          <a:prstGeom prst="accentCallout2">
            <a:avLst>
              <a:gd name="adj1" fmla="val 20440"/>
              <a:gd name="adj2" fmla="val -6801"/>
              <a:gd name="adj3" fmla="val 16710"/>
              <a:gd name="adj4" fmla="val -15132"/>
              <a:gd name="adj5" fmla="val -85124"/>
              <a:gd name="adj6" fmla="val -24575"/>
            </a:avLst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bIns="108000" rtlCol="0" anchor="b"/>
          <a:lstStyle/>
          <a:p>
            <a:pPr marL="246063" indent="-152400">
              <a:lnSpc>
                <a:spcPct val="11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ü"/>
            </a:pPr>
            <a:r>
              <a:rPr lang="it-IT" sz="1200" dirty="0" smtClean="0">
                <a:solidFill>
                  <a:schemeClr val="tx1"/>
                </a:solidFill>
              </a:rPr>
              <a:t>Deve recarsi all’ufficio competente</a:t>
            </a:r>
          </a:p>
          <a:p>
            <a:pPr marL="246063" indent="-152400">
              <a:lnSpc>
                <a:spcPct val="11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ü"/>
            </a:pPr>
            <a:r>
              <a:rPr lang="it-IT" sz="1200" dirty="0" smtClean="0">
                <a:solidFill>
                  <a:schemeClr val="tx1"/>
                </a:solidFill>
              </a:rPr>
              <a:t>Rimandato a più persone non è   riuscito a risolvere</a:t>
            </a:r>
          </a:p>
        </p:txBody>
      </p:sp>
      <p:grpSp>
        <p:nvGrpSpPr>
          <p:cNvPr id="20" name="Gruppo 19"/>
          <p:cNvGrpSpPr/>
          <p:nvPr/>
        </p:nvGrpSpPr>
        <p:grpSpPr>
          <a:xfrm>
            <a:off x="935744" y="4248356"/>
            <a:ext cx="1332000" cy="276999"/>
            <a:chOff x="4214242" y="6026805"/>
            <a:chExt cx="1332000" cy="276999"/>
          </a:xfrm>
        </p:grpSpPr>
        <p:sp>
          <p:nvSpPr>
            <p:cNvPr id="21" name="CasellaDiTesto 20"/>
            <p:cNvSpPr txBox="1">
              <a:spLocks noChangeArrowheads="1"/>
            </p:cNvSpPr>
            <p:nvPr/>
          </p:nvSpPr>
          <p:spPr bwMode="auto">
            <a:xfrm>
              <a:off x="4214242" y="6026805"/>
              <a:ext cx="133200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252000" rIns="3600">
              <a:spAutoFit/>
            </a:bodyPr>
            <a:lstStyle/>
            <a:p>
              <a:r>
                <a:rPr lang="it-IT" sz="1200" u="sng" dirty="0" smtClean="0">
                  <a:solidFill>
                    <a:srgbClr val="0070C0"/>
                  </a:solidFill>
                  <a:latin typeface="Calibri" pitchFamily="34" charset="0"/>
                </a:rPr>
                <a:t>12 </a:t>
              </a:r>
              <a:r>
                <a:rPr lang="it-IT" sz="1200" u="sng" cap="small" dirty="0" smtClean="0">
                  <a:solidFill>
                    <a:srgbClr val="0070C0"/>
                  </a:solidFill>
                  <a:latin typeface="Calibri" pitchFamily="34" charset="0"/>
                </a:rPr>
                <a:t>risposte</a:t>
              </a:r>
              <a:endParaRPr lang="it-IT" sz="1200" u="sng" cap="small" dirty="0">
                <a:solidFill>
                  <a:srgbClr val="0070C0"/>
                </a:solidFill>
                <a:latin typeface="Calibri" pitchFamily="34" charset="0"/>
              </a:endParaRPr>
            </a:p>
          </p:txBody>
        </p:sp>
        <p:pic>
          <p:nvPicPr>
            <p:cNvPr id="22" name="Immagine 21" descr="warn.jp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EFEFC"/>
                </a:clrFrom>
                <a:clrTo>
                  <a:srgbClr val="FEFEFC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214242" y="6069292"/>
              <a:ext cx="200752" cy="192024"/>
            </a:xfrm>
            <a:prstGeom prst="rect">
              <a:avLst/>
            </a:prstGeom>
          </p:spPr>
        </p:pic>
      </p:grpSp>
      <p:sp>
        <p:nvSpPr>
          <p:cNvPr id="17" name="Rettangolo arrotondato 16"/>
          <p:cNvSpPr/>
          <p:nvPr/>
        </p:nvSpPr>
        <p:spPr>
          <a:xfrm>
            <a:off x="3618000" y="6539477"/>
            <a:ext cx="1908000" cy="26064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txBody>
          <a:bodyPr wrap="square" lIns="0" tIns="0" rIns="0" bIns="0" anchor="ctr">
            <a:noAutofit/>
          </a:bodyPr>
          <a:lstStyle/>
          <a:p>
            <a:pPr lvl="0" algn="ctr"/>
            <a:r>
              <a:rPr lang="it-IT" sz="1100" i="1" kern="0" dirty="0">
                <a:solidFill>
                  <a:prstClr val="black"/>
                </a:solidFill>
              </a:rPr>
              <a:t>Base = </a:t>
            </a:r>
            <a:r>
              <a:rPr lang="it-IT" sz="1100" i="1" kern="0" dirty="0" smtClean="0">
                <a:solidFill>
                  <a:prstClr val="black"/>
                </a:solidFill>
              </a:rPr>
              <a:t>UTENTI NUMERO VERDE</a:t>
            </a:r>
            <a:endParaRPr lang="it-IT" sz="1100" i="1" kern="0" dirty="0">
              <a:solidFill>
                <a:prstClr val="black"/>
              </a:solidFill>
            </a:endParaRPr>
          </a:p>
        </p:txBody>
      </p:sp>
      <p:sp>
        <p:nvSpPr>
          <p:cNvPr id="27" name="Callout 6 26"/>
          <p:cNvSpPr/>
          <p:nvPr/>
        </p:nvSpPr>
        <p:spPr>
          <a:xfrm>
            <a:off x="6012160" y="3069080"/>
            <a:ext cx="2808312" cy="1152000"/>
          </a:xfrm>
          <a:prstGeom prst="accentCallout2">
            <a:avLst>
              <a:gd name="adj1" fmla="val 20440"/>
              <a:gd name="adj2" fmla="val -6801"/>
              <a:gd name="adj3" fmla="val -5430"/>
              <a:gd name="adj4" fmla="val -22095"/>
              <a:gd name="adj5" fmla="val -37859"/>
              <a:gd name="adj6" fmla="val -47755"/>
            </a:avLst>
          </a:prstGeom>
          <a:solidFill>
            <a:schemeClr val="bg1">
              <a:lumMod val="95000"/>
            </a:schemeClr>
          </a:solidFill>
          <a:ln w="12700">
            <a:solidFill>
              <a:srgbClr val="00AAE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bIns="108000" rtlCol="0" anchor="b"/>
          <a:lstStyle/>
          <a:p>
            <a:pPr marL="269875" indent="-176213">
              <a:lnSpc>
                <a:spcPct val="11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ü"/>
            </a:pPr>
            <a:r>
              <a:rPr lang="it-IT" sz="1200" dirty="0" smtClean="0">
                <a:solidFill>
                  <a:schemeClr val="tx1"/>
                </a:solidFill>
              </a:rPr>
              <a:t>Mancanza di documentazione</a:t>
            </a:r>
          </a:p>
          <a:p>
            <a:pPr marL="269875" indent="-176213">
              <a:lnSpc>
                <a:spcPct val="11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ü"/>
            </a:pPr>
            <a:r>
              <a:rPr lang="it-IT" sz="1200" dirty="0" smtClean="0">
                <a:solidFill>
                  <a:schemeClr val="tx1"/>
                </a:solidFill>
              </a:rPr>
              <a:t>Chiamare nuovamente il servizio clienti del </a:t>
            </a:r>
            <a:r>
              <a:rPr lang="it-IT" sz="1200" dirty="0" err="1" smtClean="0">
                <a:solidFill>
                  <a:schemeClr val="tx1"/>
                </a:solidFill>
              </a:rPr>
              <a:t>Call</a:t>
            </a:r>
            <a:r>
              <a:rPr lang="it-IT" sz="1200" dirty="0" smtClean="0">
                <a:solidFill>
                  <a:schemeClr val="tx1"/>
                </a:solidFill>
              </a:rPr>
              <a:t> Center</a:t>
            </a:r>
          </a:p>
        </p:txBody>
      </p:sp>
      <p:grpSp>
        <p:nvGrpSpPr>
          <p:cNvPr id="28" name="Gruppo 27"/>
          <p:cNvGrpSpPr/>
          <p:nvPr/>
        </p:nvGrpSpPr>
        <p:grpSpPr>
          <a:xfrm>
            <a:off x="7776504" y="3107180"/>
            <a:ext cx="1332000" cy="276999"/>
            <a:chOff x="4214242" y="6026805"/>
            <a:chExt cx="1332000" cy="276999"/>
          </a:xfrm>
        </p:grpSpPr>
        <p:sp>
          <p:nvSpPr>
            <p:cNvPr id="29" name="CasellaDiTesto 28"/>
            <p:cNvSpPr txBox="1">
              <a:spLocks noChangeArrowheads="1"/>
            </p:cNvSpPr>
            <p:nvPr/>
          </p:nvSpPr>
          <p:spPr bwMode="auto">
            <a:xfrm>
              <a:off x="4214242" y="6026805"/>
              <a:ext cx="133200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252000" rIns="3600">
              <a:spAutoFit/>
            </a:bodyPr>
            <a:lstStyle/>
            <a:p>
              <a:r>
                <a:rPr lang="it-IT" sz="1200" u="sng" dirty="0" smtClean="0">
                  <a:solidFill>
                    <a:srgbClr val="0070C0"/>
                  </a:solidFill>
                  <a:latin typeface="Calibri" pitchFamily="34" charset="0"/>
                </a:rPr>
                <a:t>15 </a:t>
              </a:r>
              <a:r>
                <a:rPr lang="it-IT" sz="1200" u="sng" cap="small" dirty="0" smtClean="0">
                  <a:solidFill>
                    <a:srgbClr val="0070C0"/>
                  </a:solidFill>
                  <a:latin typeface="Calibri" pitchFamily="34" charset="0"/>
                </a:rPr>
                <a:t>risposte</a:t>
              </a:r>
              <a:endParaRPr lang="it-IT" sz="1200" u="sng" cap="small" dirty="0">
                <a:solidFill>
                  <a:srgbClr val="0070C0"/>
                </a:solidFill>
                <a:latin typeface="Calibri" pitchFamily="34" charset="0"/>
              </a:endParaRPr>
            </a:p>
          </p:txBody>
        </p:sp>
        <p:pic>
          <p:nvPicPr>
            <p:cNvPr id="30" name="Immagine 29" descr="warn.jp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EFEFC"/>
                </a:clrFrom>
                <a:clrTo>
                  <a:srgbClr val="FEFEFC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214242" y="6069292"/>
              <a:ext cx="200752" cy="192024"/>
            </a:xfrm>
            <a:prstGeom prst="rect">
              <a:avLst/>
            </a:prstGeom>
          </p:spPr>
        </p:pic>
      </p:grpSp>
      <p:sp>
        <p:nvSpPr>
          <p:cNvPr id="31" name="CasellaDiTesto 30"/>
          <p:cNvSpPr txBox="1"/>
          <p:nvPr/>
        </p:nvSpPr>
        <p:spPr>
          <a:xfrm>
            <a:off x="5675362" y="2782556"/>
            <a:ext cx="3456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“</a:t>
            </a:r>
            <a:r>
              <a:rPr lang="it-IT" sz="1200" dirty="0">
                <a:solidFill>
                  <a:prstClr val="white">
                    <a:lumMod val="50000"/>
                  </a:prstClr>
                </a:solidFill>
              </a:rPr>
              <a:t>Cosa dovrà fare ancora</a:t>
            </a:r>
            <a:r>
              <a:rPr lang="it-IT" sz="1200" dirty="0" smtClean="0">
                <a:solidFill>
                  <a:prstClr val="white">
                    <a:lumMod val="50000"/>
                  </a:prstClr>
                </a:solidFill>
              </a:rPr>
              <a:t>?</a:t>
            </a:r>
            <a:r>
              <a:rPr lang="it-IT" sz="1200" dirty="0" smtClean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” (risposta multipla)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9191" name="Object 7"/>
          <p:cNvGraphicFramePr>
            <a:graphicFrameLocks noChangeAspect="1"/>
          </p:cNvGraphicFramePr>
          <p:nvPr/>
        </p:nvGraphicFramePr>
        <p:xfrm>
          <a:off x="-1836712" y="1162050"/>
          <a:ext cx="7504113" cy="4916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199" name="Grafico" r:id="rId3" imgW="9382230" imgH="6153060" progId="Excel.Chart.8">
                  <p:link updateAutomatic="1"/>
                </p:oleObj>
              </mc:Choice>
              <mc:Fallback>
                <p:oleObj name="Grafico" r:id="rId3" imgW="9382230" imgH="6153060" progId="Excel.Chart.8">
                  <p:link updateAutomatic="1"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836712" y="1162050"/>
                        <a:ext cx="7504113" cy="4916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Forma a L 25"/>
          <p:cNvSpPr/>
          <p:nvPr/>
        </p:nvSpPr>
        <p:spPr>
          <a:xfrm flipH="1">
            <a:off x="264500" y="908720"/>
            <a:ext cx="8784000" cy="5472608"/>
          </a:xfrm>
          <a:prstGeom prst="corner">
            <a:avLst>
              <a:gd name="adj1" fmla="val 41854"/>
              <a:gd name="adj2" fmla="val 8067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Contatti per soddisfare la richiesta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4920969" y="1011669"/>
            <a:ext cx="338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“</a:t>
            </a:r>
            <a:r>
              <a:rPr lang="it-IT" sz="1200" dirty="0">
                <a:solidFill>
                  <a:prstClr val="white">
                    <a:lumMod val="50000"/>
                  </a:prstClr>
                </a:solidFill>
              </a:rPr>
              <a:t>Perché </a:t>
            </a:r>
            <a:r>
              <a:rPr lang="it-IT" sz="1200" dirty="0" smtClean="0">
                <a:solidFill>
                  <a:prstClr val="white">
                    <a:lumMod val="50000"/>
                  </a:prstClr>
                </a:solidFill>
              </a:rPr>
              <a:t>ha dovuto richiamare più </a:t>
            </a:r>
            <a:r>
              <a:rPr lang="it-IT" sz="1200" dirty="0">
                <a:solidFill>
                  <a:prstClr val="white">
                    <a:lumMod val="50000"/>
                  </a:prstClr>
                </a:solidFill>
              </a:rPr>
              <a:t>volte</a:t>
            </a:r>
            <a:r>
              <a:rPr lang="it-IT" sz="1200" dirty="0" smtClean="0">
                <a:solidFill>
                  <a:prstClr val="white">
                    <a:lumMod val="50000"/>
                  </a:prstClr>
                </a:solidFill>
              </a:rPr>
              <a:t>?</a:t>
            </a:r>
            <a:r>
              <a:rPr lang="it-IT" sz="1200" dirty="0" smtClean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”</a:t>
            </a:r>
          </a:p>
          <a:p>
            <a:pPr algn="ctr"/>
            <a:r>
              <a:rPr lang="it-IT" sz="1200" dirty="0" smtClean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(risposta multipla)</a:t>
            </a:r>
          </a:p>
          <a:p>
            <a:pPr algn="ctr"/>
            <a:r>
              <a:rPr lang="it-IT" sz="1200" dirty="0" smtClean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%</a:t>
            </a:r>
            <a:endParaRPr lang="it-IT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557536" y="780719"/>
            <a:ext cx="396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prstClr val="white">
                    <a:lumMod val="50000"/>
                  </a:prstClr>
                </a:solidFill>
              </a:rPr>
              <a:t>“Relativamente alla specifica richiesta per cui ha telefonato al Numero </a:t>
            </a:r>
            <a:r>
              <a:rPr lang="it-IT" sz="1200" dirty="0" smtClean="0">
                <a:solidFill>
                  <a:prstClr val="white">
                    <a:lumMod val="50000"/>
                  </a:prstClr>
                </a:solidFill>
              </a:rPr>
              <a:t>Verde</a:t>
            </a:r>
            <a:r>
              <a:rPr lang="it-IT" sz="1200" dirty="0">
                <a:solidFill>
                  <a:prstClr val="white">
                    <a:lumMod val="50000"/>
                  </a:prstClr>
                </a:solidFill>
              </a:rPr>
              <a:t>, ha chiamato una sola volta o più volte</a:t>
            </a:r>
            <a:r>
              <a:rPr lang="it-IT" sz="1200" dirty="0" smtClean="0">
                <a:solidFill>
                  <a:prstClr val="white">
                    <a:lumMod val="50000"/>
                  </a:prstClr>
                </a:solidFill>
              </a:rPr>
              <a:t>?” </a:t>
            </a:r>
          </a:p>
          <a:p>
            <a:pPr algn="ctr"/>
            <a:r>
              <a:rPr lang="it-IT" sz="1200" dirty="0" smtClean="0">
                <a:solidFill>
                  <a:prstClr val="white">
                    <a:lumMod val="50000"/>
                  </a:prstClr>
                </a:solidFill>
              </a:rPr>
              <a:t>%</a:t>
            </a:r>
            <a:endParaRPr lang="it-IT" sz="12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624846" y="2987700"/>
            <a:ext cx="381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“</a:t>
            </a:r>
            <a:r>
              <a:rPr lang="it-IT" sz="1200" dirty="0">
                <a:solidFill>
                  <a:prstClr val="white">
                    <a:lumMod val="50000"/>
                  </a:prstClr>
                </a:solidFill>
              </a:rPr>
              <a:t>Oltre a </a:t>
            </a:r>
            <a:r>
              <a:rPr lang="it-IT" sz="1200" dirty="0" smtClean="0">
                <a:solidFill>
                  <a:prstClr val="white">
                    <a:lumMod val="50000"/>
                  </a:prstClr>
                </a:solidFill>
              </a:rPr>
              <a:t>telefonare al CC, </a:t>
            </a:r>
            <a:r>
              <a:rPr lang="it-IT" sz="1200" dirty="0">
                <a:solidFill>
                  <a:prstClr val="white">
                    <a:lumMod val="50000"/>
                  </a:prstClr>
                </a:solidFill>
              </a:rPr>
              <a:t>ha utilizzato qualche altro canale di contatto per lo stesso specifico motivo</a:t>
            </a:r>
            <a:r>
              <a:rPr lang="it-IT" sz="1200" dirty="0" smtClean="0">
                <a:solidFill>
                  <a:prstClr val="white">
                    <a:lumMod val="50000"/>
                  </a:prstClr>
                </a:solidFill>
              </a:rPr>
              <a:t>? Quali?</a:t>
            </a:r>
            <a:r>
              <a:rPr lang="it-IT" sz="1200" dirty="0" smtClean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” </a:t>
            </a:r>
          </a:p>
          <a:p>
            <a:pPr algn="ctr"/>
            <a:r>
              <a:rPr lang="it-IT" sz="1200" dirty="0" smtClean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%</a:t>
            </a:r>
            <a:endParaRPr lang="it-IT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4812969" y="4209151"/>
            <a:ext cx="360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“</a:t>
            </a:r>
            <a:r>
              <a:rPr lang="it-IT" sz="1200" dirty="0">
                <a:solidFill>
                  <a:prstClr val="white">
                    <a:lumMod val="50000"/>
                  </a:prstClr>
                </a:solidFill>
              </a:rPr>
              <a:t>Le informazioni che ha ricevuto nei diversi contatti erano coerenti tra loro</a:t>
            </a:r>
            <a:r>
              <a:rPr lang="it-IT" sz="1200" dirty="0" smtClean="0">
                <a:solidFill>
                  <a:prstClr val="white">
                    <a:lumMod val="50000"/>
                  </a:prstClr>
                </a:solidFill>
              </a:rPr>
              <a:t>?</a:t>
            </a:r>
            <a:r>
              <a:rPr lang="it-IT" sz="1200" dirty="0" smtClean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” </a:t>
            </a:r>
          </a:p>
          <a:p>
            <a:pPr algn="ctr"/>
            <a:r>
              <a:rPr lang="it-IT" sz="1200" dirty="0" smtClean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%</a:t>
            </a:r>
            <a:endParaRPr lang="it-IT" dirty="0">
              <a:solidFill>
                <a:prstClr val="white">
                  <a:lumMod val="50000"/>
                </a:prstClr>
              </a:solidFill>
            </a:endParaRPr>
          </a:p>
        </p:txBody>
      </p:sp>
      <p:cxnSp>
        <p:nvCxnSpPr>
          <p:cNvPr id="22" name="Connettore 4 21"/>
          <p:cNvCxnSpPr/>
          <p:nvPr/>
        </p:nvCxnSpPr>
        <p:spPr>
          <a:xfrm flipV="1">
            <a:off x="3563888" y="1211129"/>
            <a:ext cx="1620000" cy="756000"/>
          </a:xfrm>
          <a:prstGeom prst="bentConnector3">
            <a:avLst>
              <a:gd name="adj1" fmla="val 66125"/>
            </a:avLst>
          </a:prstGeom>
          <a:ln>
            <a:solidFill>
              <a:srgbClr val="00AAE6"/>
            </a:solidFill>
            <a:prstDash val="sysDot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sellaDiTesto 14"/>
          <p:cNvSpPr txBox="1">
            <a:spLocks noChangeArrowheads="1"/>
          </p:cNvSpPr>
          <p:nvPr/>
        </p:nvSpPr>
        <p:spPr bwMode="auto">
          <a:xfrm>
            <a:off x="395536" y="3563764"/>
            <a:ext cx="428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1600" b="1" dirty="0" smtClean="0">
                <a:solidFill>
                  <a:srgbClr val="003366"/>
                </a:solidFill>
                <a:latin typeface="+mj-lt"/>
                <a:ea typeface="Verdana" pitchFamily="34" charset="0"/>
                <a:cs typeface="Verdana" pitchFamily="34" charset="0"/>
              </a:rPr>
              <a:t>Sì:</a:t>
            </a:r>
            <a:r>
              <a:rPr lang="it-IT" sz="1600" b="1" dirty="0" smtClean="0">
                <a:solidFill>
                  <a:srgbClr val="003366"/>
                </a:solidFill>
                <a:latin typeface="+mj-lt"/>
              </a:rPr>
              <a:t> 9,0%</a:t>
            </a:r>
            <a:endParaRPr lang="it-IT" sz="1600" b="1" dirty="0">
              <a:solidFill>
                <a:srgbClr val="003366"/>
              </a:solidFill>
              <a:latin typeface="+mj-lt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8" name="Gruppo 29"/>
          <p:cNvGrpSpPr/>
          <p:nvPr/>
        </p:nvGrpSpPr>
        <p:grpSpPr>
          <a:xfrm>
            <a:off x="7812000" y="1340768"/>
            <a:ext cx="1332000" cy="276999"/>
            <a:chOff x="4214242" y="6026805"/>
            <a:chExt cx="1332000" cy="276999"/>
          </a:xfrm>
        </p:grpSpPr>
        <p:sp>
          <p:nvSpPr>
            <p:cNvPr id="31" name="CasellaDiTesto 30"/>
            <p:cNvSpPr txBox="1">
              <a:spLocks noChangeArrowheads="1"/>
            </p:cNvSpPr>
            <p:nvPr/>
          </p:nvSpPr>
          <p:spPr bwMode="auto">
            <a:xfrm>
              <a:off x="4214242" y="6026805"/>
              <a:ext cx="133200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252000" rIns="3600">
              <a:spAutoFit/>
            </a:bodyPr>
            <a:lstStyle/>
            <a:p>
              <a:r>
                <a:rPr lang="it-IT" sz="1200" u="sng" dirty="0" smtClean="0">
                  <a:solidFill>
                    <a:srgbClr val="0070C0"/>
                  </a:solidFill>
                  <a:latin typeface="Calibri" pitchFamily="34" charset="0"/>
                </a:rPr>
                <a:t>44 </a:t>
              </a:r>
              <a:r>
                <a:rPr lang="it-IT" sz="1200" u="sng" cap="small" dirty="0" smtClean="0">
                  <a:solidFill>
                    <a:srgbClr val="0070C0"/>
                  </a:solidFill>
                  <a:latin typeface="Calibri" pitchFamily="34" charset="0"/>
                </a:rPr>
                <a:t>risposte</a:t>
              </a:r>
              <a:endParaRPr lang="it-IT" sz="1200" u="sng" cap="small" dirty="0">
                <a:solidFill>
                  <a:srgbClr val="0070C0"/>
                </a:solidFill>
                <a:latin typeface="Calibri" pitchFamily="34" charset="0"/>
              </a:endParaRPr>
            </a:p>
          </p:txBody>
        </p:sp>
        <p:pic>
          <p:nvPicPr>
            <p:cNvPr id="32" name="Immagine 31" descr="warn.jp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EFEFC"/>
                </a:clrFrom>
                <a:clrTo>
                  <a:srgbClr val="FEFEFC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214242" y="6069292"/>
              <a:ext cx="200752" cy="192024"/>
            </a:xfrm>
            <a:prstGeom prst="rect">
              <a:avLst/>
            </a:prstGeom>
          </p:spPr>
        </p:pic>
      </p:grpSp>
      <p:grpSp>
        <p:nvGrpSpPr>
          <p:cNvPr id="9" name="Gruppo 33"/>
          <p:cNvGrpSpPr/>
          <p:nvPr/>
        </p:nvGrpSpPr>
        <p:grpSpPr>
          <a:xfrm>
            <a:off x="7595976" y="4509120"/>
            <a:ext cx="1332000" cy="276999"/>
            <a:chOff x="4214242" y="6026805"/>
            <a:chExt cx="1332000" cy="276999"/>
          </a:xfrm>
        </p:grpSpPr>
        <p:sp>
          <p:nvSpPr>
            <p:cNvPr id="35" name="CasellaDiTesto 34"/>
            <p:cNvSpPr txBox="1">
              <a:spLocks noChangeArrowheads="1"/>
            </p:cNvSpPr>
            <p:nvPr/>
          </p:nvSpPr>
          <p:spPr bwMode="auto">
            <a:xfrm>
              <a:off x="4214242" y="6026805"/>
              <a:ext cx="133200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252000" rIns="3600">
              <a:spAutoFit/>
            </a:bodyPr>
            <a:lstStyle/>
            <a:p>
              <a:r>
                <a:rPr lang="it-IT" sz="1200" u="sng" dirty="0" smtClean="0">
                  <a:solidFill>
                    <a:srgbClr val="0070C0"/>
                  </a:solidFill>
                  <a:latin typeface="Calibri" pitchFamily="34" charset="0"/>
                </a:rPr>
                <a:t>57 </a:t>
              </a:r>
              <a:r>
                <a:rPr lang="it-IT" sz="1200" u="sng" cap="small" dirty="0" smtClean="0">
                  <a:solidFill>
                    <a:srgbClr val="0070C0"/>
                  </a:solidFill>
                  <a:latin typeface="Calibri" pitchFamily="34" charset="0"/>
                </a:rPr>
                <a:t>risposte</a:t>
              </a:r>
              <a:endParaRPr lang="it-IT" sz="1200" u="sng" cap="small" dirty="0">
                <a:solidFill>
                  <a:srgbClr val="0070C0"/>
                </a:solidFill>
                <a:latin typeface="Calibri" pitchFamily="34" charset="0"/>
              </a:endParaRPr>
            </a:p>
          </p:txBody>
        </p:sp>
        <p:pic>
          <p:nvPicPr>
            <p:cNvPr id="36" name="Immagine 35" descr="warn.jp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EFEFC"/>
                </a:clrFrom>
                <a:clrTo>
                  <a:srgbClr val="FEFEFC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214242" y="6069292"/>
              <a:ext cx="200752" cy="192024"/>
            </a:xfrm>
            <a:prstGeom prst="rect">
              <a:avLst/>
            </a:prstGeom>
          </p:spPr>
        </p:pic>
      </p:grpSp>
      <p:graphicFrame>
        <p:nvGraphicFramePr>
          <p:cNvPr id="349193" name="Object 9"/>
          <p:cNvGraphicFramePr>
            <a:graphicFrameLocks noChangeAspect="1"/>
          </p:cNvGraphicFramePr>
          <p:nvPr/>
        </p:nvGraphicFramePr>
        <p:xfrm>
          <a:off x="3779912" y="1465263"/>
          <a:ext cx="7504112" cy="4916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200" name="Grafico" r:id="rId6" imgW="9382230" imgH="6153060" progId="Excel.Chart.8">
                  <p:link updateAutomatic="1"/>
                </p:oleObj>
              </mc:Choice>
              <mc:Fallback>
                <p:oleObj name="Grafico" r:id="rId6" imgW="9382230" imgH="6153060" progId="Excel.Chart.8">
                  <p:link updateAutomatic="1"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912" y="1465263"/>
                        <a:ext cx="7504112" cy="4916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Callout 14 36"/>
          <p:cNvSpPr/>
          <p:nvPr/>
        </p:nvSpPr>
        <p:spPr>
          <a:xfrm rot="16200000" flipH="1">
            <a:off x="1835768" y="3932984"/>
            <a:ext cx="1296000" cy="2736304"/>
          </a:xfrm>
          <a:prstGeom prst="accentBorderCallout2">
            <a:avLst>
              <a:gd name="adj1" fmla="val 53917"/>
              <a:gd name="adj2" fmla="val -13713"/>
              <a:gd name="adj3" fmla="val 54829"/>
              <a:gd name="adj4" fmla="val -27282"/>
              <a:gd name="adj5" fmla="val 54728"/>
              <a:gd name="adj6" fmla="val -55469"/>
            </a:avLst>
          </a:prstGeom>
          <a:solidFill>
            <a:schemeClr val="bg1">
              <a:lumMod val="95000"/>
            </a:schemeClr>
          </a:solidFill>
          <a:ln w="12700">
            <a:solidFill>
              <a:srgbClr val="00AAE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108000" tIns="108000" rIns="108000" bIns="108000" rtlCol="0" anchor="b"/>
          <a:lstStyle/>
          <a:p>
            <a:pPr marL="246063" indent="-152400">
              <a:lnSpc>
                <a:spcPct val="11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ü"/>
            </a:pPr>
            <a:r>
              <a:rPr lang="it-IT" sz="1200" dirty="0" smtClean="0">
                <a:solidFill>
                  <a:schemeClr val="tx1"/>
                </a:solidFill>
              </a:rPr>
              <a:t>Invio di corrispondenza</a:t>
            </a:r>
          </a:p>
          <a:p>
            <a:pPr marL="246063" indent="-152400">
              <a:lnSpc>
                <a:spcPct val="11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ü"/>
              <a:tabLst>
                <a:tab pos="174625" algn="l"/>
              </a:tabLst>
            </a:pPr>
            <a:r>
              <a:rPr lang="it-IT" sz="1200" dirty="0" smtClean="0">
                <a:solidFill>
                  <a:schemeClr val="tx1"/>
                </a:solidFill>
              </a:rPr>
              <a:t>Sportello</a:t>
            </a:r>
          </a:p>
          <a:p>
            <a:pPr marL="246063" indent="-152400">
              <a:lnSpc>
                <a:spcPct val="11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ü"/>
              <a:tabLst>
                <a:tab pos="174625" algn="l"/>
              </a:tabLst>
            </a:pPr>
            <a:r>
              <a:rPr lang="it-IT" sz="1200" dirty="0" smtClean="0">
                <a:solidFill>
                  <a:schemeClr val="tx1"/>
                </a:solidFill>
              </a:rPr>
              <a:t>Contatto diretto con un dipendente</a:t>
            </a:r>
          </a:p>
        </p:txBody>
      </p:sp>
      <p:grpSp>
        <p:nvGrpSpPr>
          <p:cNvPr id="6" name="Gruppo 26"/>
          <p:cNvGrpSpPr/>
          <p:nvPr/>
        </p:nvGrpSpPr>
        <p:grpSpPr>
          <a:xfrm>
            <a:off x="2713366" y="4808441"/>
            <a:ext cx="1332000" cy="276999"/>
            <a:chOff x="4214242" y="6026805"/>
            <a:chExt cx="1332000" cy="276999"/>
          </a:xfrm>
        </p:grpSpPr>
        <p:sp>
          <p:nvSpPr>
            <p:cNvPr id="28" name="CasellaDiTesto 27"/>
            <p:cNvSpPr txBox="1">
              <a:spLocks noChangeArrowheads="1"/>
            </p:cNvSpPr>
            <p:nvPr/>
          </p:nvSpPr>
          <p:spPr bwMode="auto">
            <a:xfrm>
              <a:off x="4214242" y="6026805"/>
              <a:ext cx="133200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252000" rIns="3600">
              <a:spAutoFit/>
            </a:bodyPr>
            <a:lstStyle/>
            <a:p>
              <a:r>
                <a:rPr lang="it-IT" sz="1200" u="sng" dirty="0" smtClean="0">
                  <a:solidFill>
                    <a:srgbClr val="0070C0"/>
                  </a:solidFill>
                  <a:latin typeface="Calibri" pitchFamily="34" charset="0"/>
                </a:rPr>
                <a:t>18 </a:t>
              </a:r>
              <a:r>
                <a:rPr lang="it-IT" sz="1200" u="sng" cap="small" dirty="0" smtClean="0">
                  <a:solidFill>
                    <a:srgbClr val="0070C0"/>
                  </a:solidFill>
                  <a:latin typeface="Calibri" pitchFamily="34" charset="0"/>
                </a:rPr>
                <a:t>risposte</a:t>
              </a:r>
              <a:endParaRPr lang="it-IT" sz="1200" u="sng" cap="small" dirty="0">
                <a:solidFill>
                  <a:srgbClr val="0070C0"/>
                </a:solidFill>
                <a:latin typeface="Calibri" pitchFamily="34" charset="0"/>
              </a:endParaRPr>
            </a:p>
          </p:txBody>
        </p:sp>
        <p:pic>
          <p:nvPicPr>
            <p:cNvPr id="29" name="Immagine 28" descr="warn.jp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EFEFC"/>
                </a:clrFrom>
                <a:clrTo>
                  <a:srgbClr val="FEFEFC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214242" y="6069292"/>
              <a:ext cx="200752" cy="192024"/>
            </a:xfrm>
            <a:prstGeom prst="rect">
              <a:avLst/>
            </a:prstGeom>
          </p:spPr>
        </p:pic>
      </p:grpSp>
      <p:graphicFrame>
        <p:nvGraphicFramePr>
          <p:cNvPr id="349195" name="Object 11"/>
          <p:cNvGraphicFramePr>
            <a:graphicFrameLocks noChangeAspect="1"/>
          </p:cNvGraphicFramePr>
          <p:nvPr/>
        </p:nvGraphicFramePr>
        <p:xfrm>
          <a:off x="2843213" y="4633913"/>
          <a:ext cx="7504112" cy="4916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201" name="Grafico" r:id="rId8" imgW="9382230" imgH="6153060" progId="Excel.Chart.8">
                  <p:link updateAutomatic="1"/>
                </p:oleObj>
              </mc:Choice>
              <mc:Fallback>
                <p:oleObj name="Grafico" r:id="rId8" imgW="9382230" imgH="6153060" progId="Excel.Chart.8">
                  <p:link updateAutomatic="1"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213" y="4633913"/>
                        <a:ext cx="7504112" cy="4916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ttangolo arrotondato 23"/>
          <p:cNvSpPr/>
          <p:nvPr/>
        </p:nvSpPr>
        <p:spPr>
          <a:xfrm>
            <a:off x="3618000" y="6539477"/>
            <a:ext cx="1908000" cy="26064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txBody>
          <a:bodyPr wrap="square" lIns="0" tIns="0" rIns="0" bIns="0" anchor="ctr">
            <a:noAutofit/>
          </a:bodyPr>
          <a:lstStyle/>
          <a:p>
            <a:pPr lvl="0" algn="ctr"/>
            <a:r>
              <a:rPr lang="it-IT" sz="1100" i="1" kern="0" dirty="0">
                <a:solidFill>
                  <a:prstClr val="black"/>
                </a:solidFill>
              </a:rPr>
              <a:t>Base = </a:t>
            </a:r>
            <a:r>
              <a:rPr lang="it-IT" sz="1100" i="1" kern="0" dirty="0" smtClean="0">
                <a:solidFill>
                  <a:prstClr val="black"/>
                </a:solidFill>
              </a:rPr>
              <a:t>UTENTI NUMERO VERDE</a:t>
            </a:r>
            <a:endParaRPr lang="it-IT" sz="1100" i="1" kern="0" dirty="0">
              <a:solidFill>
                <a:prstClr val="black"/>
              </a:solidFill>
            </a:endParaRPr>
          </a:p>
        </p:txBody>
      </p:sp>
      <p:grpSp>
        <p:nvGrpSpPr>
          <p:cNvPr id="25" name="Gruppo 24"/>
          <p:cNvGrpSpPr/>
          <p:nvPr/>
        </p:nvGrpSpPr>
        <p:grpSpPr>
          <a:xfrm>
            <a:off x="2915816" y="1730952"/>
            <a:ext cx="746874" cy="434341"/>
            <a:chOff x="8208089" y="4638278"/>
            <a:chExt cx="746874" cy="434341"/>
          </a:xfrm>
        </p:grpSpPr>
        <p:sp>
          <p:nvSpPr>
            <p:cNvPr id="27" name="CasellaDiTesto 26"/>
            <p:cNvSpPr txBox="1"/>
            <p:nvPr/>
          </p:nvSpPr>
          <p:spPr>
            <a:xfrm>
              <a:off x="8245299" y="4768577"/>
              <a:ext cx="672455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it-IT" sz="1200" dirty="0" smtClean="0">
                  <a:solidFill>
                    <a:prstClr val="black"/>
                  </a:solidFill>
                </a:rPr>
                <a:t>-8,0</a:t>
              </a:r>
              <a:endParaRPr lang="it-IT" sz="1200" dirty="0">
                <a:solidFill>
                  <a:prstClr val="black"/>
                </a:solidFill>
              </a:endParaRPr>
            </a:p>
          </p:txBody>
        </p:sp>
        <p:sp>
          <p:nvSpPr>
            <p:cNvPr id="30" name="CasellaDiTesto 29"/>
            <p:cNvSpPr txBox="1"/>
            <p:nvPr/>
          </p:nvSpPr>
          <p:spPr>
            <a:xfrm>
              <a:off x="8208089" y="4638278"/>
              <a:ext cx="74687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800" b="1" dirty="0" smtClean="0">
                  <a:solidFill>
                    <a:schemeClr val="bg1">
                      <a:lumMod val="65000"/>
                    </a:schemeClr>
                  </a:solidFill>
                </a:rPr>
                <a:t>2° SEM. 2015 </a:t>
              </a:r>
            </a:p>
          </p:txBody>
        </p:sp>
        <p:sp>
          <p:nvSpPr>
            <p:cNvPr id="33" name="Triangolo isoscele 32"/>
            <p:cNvSpPr/>
            <p:nvPr/>
          </p:nvSpPr>
          <p:spPr>
            <a:xfrm rot="10800000">
              <a:off x="8221526" y="4820619"/>
              <a:ext cx="720000" cy="252000"/>
            </a:xfrm>
            <a:prstGeom prst="triangle">
              <a:avLst>
                <a:gd name="adj" fmla="val 46265"/>
              </a:avLst>
            </a:prstGeom>
            <a:noFill/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Accessibilità e permanenza allo sportello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323528" y="1671191"/>
            <a:ext cx="4121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“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L’attesa prima di essere chiamato dall’operatore è durata…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”</a:t>
            </a:r>
          </a:p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%</a:t>
            </a:r>
            <a:endParaRPr lang="it-IT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4716016" y="1672056"/>
            <a:ext cx="4122000" cy="460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“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La sua permanenza allo sportello con l’operatore è durata… 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”</a:t>
            </a:r>
          </a:p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%</a:t>
            </a:r>
            <a:endParaRPr lang="it-IT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87042" name="Object 2"/>
          <p:cNvGraphicFramePr>
            <a:graphicFrameLocks noChangeAspect="1"/>
          </p:cNvGraphicFramePr>
          <p:nvPr/>
        </p:nvGraphicFramePr>
        <p:xfrm>
          <a:off x="-1851993" y="2328936"/>
          <a:ext cx="7504113" cy="4916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46" name="Grafico" r:id="rId3" imgW="9382230" imgH="6153060" progId="Excel.Chart.8">
                  <p:link updateAutomatic="1"/>
                </p:oleObj>
              </mc:Choice>
              <mc:Fallback>
                <p:oleObj name="Grafico" r:id="rId3" imgW="9382230" imgH="6153060" progId="Excel.Chart.8">
                  <p:link updateAutomatic="1"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851993" y="2328936"/>
                        <a:ext cx="7504113" cy="4916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043" name="Object 3"/>
          <p:cNvGraphicFramePr>
            <a:graphicFrameLocks noChangeAspect="1"/>
          </p:cNvGraphicFramePr>
          <p:nvPr/>
        </p:nvGraphicFramePr>
        <p:xfrm>
          <a:off x="2756519" y="2328936"/>
          <a:ext cx="7504113" cy="4916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47" name="Grafico" r:id="rId5" imgW="9382230" imgH="6153060" progId="Excel.Chart.8">
                  <p:link updateAutomatic="1"/>
                </p:oleObj>
              </mc:Choice>
              <mc:Fallback>
                <p:oleObj name="Grafico" r:id="rId5" imgW="9382230" imgH="6153060" progId="Excel.Chart.8">
                  <p:link updateAutomatic="1"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6519" y="2328936"/>
                        <a:ext cx="7504113" cy="4916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ttangolo arrotondato 9"/>
          <p:cNvSpPr/>
          <p:nvPr/>
        </p:nvSpPr>
        <p:spPr>
          <a:xfrm>
            <a:off x="3672000" y="6539477"/>
            <a:ext cx="1800000" cy="26064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txBody>
          <a:bodyPr wrap="square" lIns="0" tIns="0" rIns="0" bIns="0" anchor="ctr">
            <a:noAutofit/>
          </a:bodyPr>
          <a:lstStyle/>
          <a:p>
            <a:pPr lvl="0" algn="ctr"/>
            <a:r>
              <a:rPr lang="it-IT" sz="1100" i="1" kern="0" dirty="0">
                <a:solidFill>
                  <a:prstClr val="black"/>
                </a:solidFill>
              </a:rPr>
              <a:t>Base = </a:t>
            </a:r>
            <a:r>
              <a:rPr lang="it-IT" sz="1100" i="1" kern="0" dirty="0" smtClean="0">
                <a:solidFill>
                  <a:prstClr val="black"/>
                </a:solidFill>
              </a:rPr>
              <a:t>UTENTI SPORTELLO</a:t>
            </a:r>
            <a:endParaRPr lang="it-IT" sz="1100" i="1" kern="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-36512" y="908720"/>
            <a:ext cx="5336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“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Per quali motivi si è recato presso lo sportello dell’Azienda?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” </a:t>
            </a:r>
          </a:p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(risposta multipla) </a:t>
            </a:r>
          </a:p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%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Motivo della visita</a:t>
            </a:r>
            <a:endParaRPr lang="it-IT" dirty="0"/>
          </a:p>
        </p:txBody>
      </p:sp>
      <p:graphicFrame>
        <p:nvGraphicFramePr>
          <p:cNvPr id="88065" name="Object 1"/>
          <p:cNvGraphicFramePr>
            <a:graphicFrameLocks noChangeAspect="1"/>
          </p:cNvGraphicFramePr>
          <p:nvPr/>
        </p:nvGraphicFramePr>
        <p:xfrm>
          <a:off x="-51793" y="1431925"/>
          <a:ext cx="7504113" cy="4916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69" name="Grafico" r:id="rId3" imgW="9382230" imgH="6153060" progId="Excel.Chart.8">
                  <p:link updateAutomatic="1"/>
                </p:oleObj>
              </mc:Choice>
              <mc:Fallback>
                <p:oleObj name="Grafico" r:id="rId3" imgW="9382230" imgH="6153060" progId="Excel.Chart.8">
                  <p:link updateAutomatic="1"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51793" y="1431925"/>
                        <a:ext cx="7504113" cy="4916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asellaDiTesto 5"/>
          <p:cNvSpPr txBox="1"/>
          <p:nvPr/>
        </p:nvSpPr>
        <p:spPr>
          <a:xfrm>
            <a:off x="5004048" y="3105077"/>
            <a:ext cx="3744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“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Si è recato presso lo sportello di Acquedotto del Fiora per questioni relative a servizi che riguardano la …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”</a:t>
            </a:r>
          </a:p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%</a:t>
            </a:r>
            <a:endParaRPr lang="it-IT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7" name="Object 1"/>
          <p:cNvGraphicFramePr>
            <a:graphicFrameLocks noChangeAspect="1"/>
          </p:cNvGraphicFramePr>
          <p:nvPr/>
        </p:nvGraphicFramePr>
        <p:xfrm>
          <a:off x="2468487" y="3697088"/>
          <a:ext cx="7504113" cy="4916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70" name="Grafico" r:id="rId5" imgW="9382230" imgH="6153060" progId="Excel.Chart.8">
                  <p:link updateAutomatic="1"/>
                </p:oleObj>
              </mc:Choice>
              <mc:Fallback>
                <p:oleObj name="Grafico" r:id="rId5" imgW="9382230" imgH="6153060" progId="Excel.Chart.8">
                  <p:link updateAutomatic="1"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8487" y="3697088"/>
                        <a:ext cx="7504113" cy="4916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allout 6 7"/>
          <p:cNvSpPr/>
          <p:nvPr/>
        </p:nvSpPr>
        <p:spPr>
          <a:xfrm>
            <a:off x="5292080" y="1442492"/>
            <a:ext cx="3240000" cy="1584000"/>
          </a:xfrm>
          <a:prstGeom prst="accentCallout2">
            <a:avLst>
              <a:gd name="adj1" fmla="val 21861"/>
              <a:gd name="adj2" fmla="val -3880"/>
              <a:gd name="adj3" fmla="val 50325"/>
              <a:gd name="adj4" fmla="val -9907"/>
              <a:gd name="adj5" fmla="val 69788"/>
              <a:gd name="adj6" fmla="val -20242"/>
            </a:avLst>
          </a:prstGeom>
          <a:solidFill>
            <a:schemeClr val="bg1">
              <a:lumMod val="95000"/>
            </a:schemeClr>
          </a:solidFill>
          <a:ln w="12700">
            <a:solidFill>
              <a:srgbClr val="00AAE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bIns="90000" rtlCol="0" anchor="b"/>
          <a:lstStyle/>
          <a:p>
            <a:pPr marL="269875" indent="-176213"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ü"/>
            </a:pPr>
            <a:r>
              <a:rPr lang="it-IT" sz="1200" dirty="0" smtClean="0">
                <a:solidFill>
                  <a:schemeClr val="tx1"/>
                </a:solidFill>
              </a:rPr>
              <a:t>Bolletta su consumo previsto o reale</a:t>
            </a:r>
          </a:p>
          <a:p>
            <a:pPr marL="269875" indent="-176213">
              <a:lnSpc>
                <a:spcPct val="11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ü"/>
            </a:pPr>
            <a:r>
              <a:rPr lang="it-IT" sz="1200" dirty="0" smtClean="0">
                <a:solidFill>
                  <a:schemeClr val="tx1"/>
                </a:solidFill>
              </a:rPr>
              <a:t>Suddivisione del consumo in scaglioni ad importi differenziati</a:t>
            </a:r>
          </a:p>
          <a:p>
            <a:pPr marL="269875" indent="-176213">
              <a:lnSpc>
                <a:spcPct val="11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ü"/>
            </a:pPr>
            <a:r>
              <a:rPr lang="it-IT" sz="1200" dirty="0" smtClean="0">
                <a:solidFill>
                  <a:schemeClr val="tx1"/>
                </a:solidFill>
              </a:rPr>
              <a:t>Presenza di voci diverse dalla tariffa acqua, fogna e depurazione</a:t>
            </a:r>
          </a:p>
        </p:txBody>
      </p:sp>
      <p:grpSp>
        <p:nvGrpSpPr>
          <p:cNvPr id="9" name="Gruppo 8"/>
          <p:cNvGrpSpPr/>
          <p:nvPr/>
        </p:nvGrpSpPr>
        <p:grpSpPr>
          <a:xfrm>
            <a:off x="7495753" y="1442492"/>
            <a:ext cx="1332000" cy="276999"/>
            <a:chOff x="4214242" y="6026805"/>
            <a:chExt cx="1332000" cy="276999"/>
          </a:xfrm>
        </p:grpSpPr>
        <p:sp>
          <p:nvSpPr>
            <p:cNvPr id="10" name="CasellaDiTesto 9"/>
            <p:cNvSpPr txBox="1">
              <a:spLocks noChangeArrowheads="1"/>
            </p:cNvSpPr>
            <p:nvPr/>
          </p:nvSpPr>
          <p:spPr bwMode="auto">
            <a:xfrm>
              <a:off x="4214242" y="6026805"/>
              <a:ext cx="133200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252000" rIns="3600">
              <a:spAutoFit/>
            </a:bodyPr>
            <a:lstStyle/>
            <a:p>
              <a:r>
                <a:rPr lang="it-IT" sz="1200" u="sng" dirty="0" smtClean="0">
                  <a:solidFill>
                    <a:srgbClr val="0070C0"/>
                  </a:solidFill>
                  <a:latin typeface="Calibri" pitchFamily="34" charset="0"/>
                </a:rPr>
                <a:t>31 </a:t>
              </a:r>
              <a:r>
                <a:rPr lang="it-IT" sz="1200" u="sng" cap="small" dirty="0" smtClean="0">
                  <a:solidFill>
                    <a:srgbClr val="0070C0"/>
                  </a:solidFill>
                  <a:latin typeface="Calibri" pitchFamily="34" charset="0"/>
                </a:rPr>
                <a:t>risposte</a:t>
              </a:r>
              <a:endParaRPr lang="it-IT" sz="1200" u="sng" cap="small" dirty="0">
                <a:solidFill>
                  <a:srgbClr val="0070C0"/>
                </a:solidFill>
                <a:latin typeface="Calibri" pitchFamily="34" charset="0"/>
              </a:endParaRPr>
            </a:p>
          </p:txBody>
        </p:sp>
        <p:pic>
          <p:nvPicPr>
            <p:cNvPr id="11" name="Immagine 10" descr="warn.jpg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EFEFC"/>
                </a:clrFrom>
                <a:clrTo>
                  <a:srgbClr val="FEFEFC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214242" y="6069292"/>
              <a:ext cx="200752" cy="192024"/>
            </a:xfrm>
            <a:prstGeom prst="rect">
              <a:avLst/>
            </a:prstGeom>
          </p:spPr>
        </p:pic>
      </p:grpSp>
      <p:sp>
        <p:nvSpPr>
          <p:cNvPr id="13" name="CasellaDiTesto 12"/>
          <p:cNvSpPr txBox="1"/>
          <p:nvPr/>
        </p:nvSpPr>
        <p:spPr>
          <a:xfrm>
            <a:off x="5004048" y="982469"/>
            <a:ext cx="3744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“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Cosa non le era risultato sufficientemente chiaro?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” (risposta multipla)</a:t>
            </a:r>
          </a:p>
        </p:txBody>
      </p:sp>
      <p:sp>
        <p:nvSpPr>
          <p:cNvPr id="14" name="Rettangolo arrotondato 13"/>
          <p:cNvSpPr/>
          <p:nvPr/>
        </p:nvSpPr>
        <p:spPr>
          <a:xfrm>
            <a:off x="3672000" y="6539477"/>
            <a:ext cx="1800000" cy="26064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txBody>
          <a:bodyPr wrap="square" lIns="0" tIns="0" rIns="0" bIns="0" anchor="ctr">
            <a:noAutofit/>
          </a:bodyPr>
          <a:lstStyle/>
          <a:p>
            <a:pPr lvl="0" algn="ctr"/>
            <a:r>
              <a:rPr lang="it-IT" sz="1100" i="1" kern="0" dirty="0">
                <a:solidFill>
                  <a:prstClr val="black"/>
                </a:solidFill>
              </a:rPr>
              <a:t>Base = </a:t>
            </a:r>
            <a:r>
              <a:rPr lang="it-IT" sz="1100" i="1" kern="0" dirty="0" smtClean="0">
                <a:solidFill>
                  <a:prstClr val="black"/>
                </a:solidFill>
              </a:rPr>
              <a:t>UTENTI SPORTELLO</a:t>
            </a:r>
            <a:endParaRPr lang="it-IT" sz="1100" i="1" kern="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132856"/>
            <a:ext cx="2981325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Group 154"/>
          <p:cNvGraphicFramePr>
            <a:graphicFrameLocks noGrp="1"/>
          </p:cNvGraphicFramePr>
          <p:nvPr/>
        </p:nvGraphicFramePr>
        <p:xfrm>
          <a:off x="4374376" y="2941045"/>
          <a:ext cx="3564000" cy="172331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88000"/>
                <a:gridCol w="1188000"/>
                <a:gridCol w="1188000"/>
              </a:tblGrid>
              <a:tr h="6433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AREA CLIENTI domestici</a:t>
                      </a:r>
                      <a:endParaRPr kumimoji="0" lang="it-I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j-lt"/>
                      </a:endParaRPr>
                    </a:p>
                  </a:txBody>
                  <a:tcPr marL="90000" marR="90000" marT="46800" marB="4680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CAMPIONE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i="0" u="none" strike="noStrike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n° interviste</a:t>
                      </a:r>
                    </a:p>
                  </a:txBody>
                  <a:tcPr marL="90000" marR="90000" marT="46800" marB="46800" anchor="ctr" horzOverflow="overflow"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PESO AREA</a:t>
                      </a:r>
                      <a:endParaRPr kumimoji="0" lang="it-I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j-lt"/>
                      </a:endParaRPr>
                    </a:p>
                  </a:txBody>
                  <a:tcPr marL="90000" marR="90000" marT="46800" marB="46800" anchor="ctr" horzOverflow="overflow"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 dirty="0" smtClean="0">
                          <a:latin typeface="+mj-lt"/>
                        </a:rPr>
                        <a:t>COSTA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70BD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461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rgbClr val="70BD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46,1%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70BDFC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 dirty="0" smtClean="0">
                          <a:latin typeface="+mj-lt"/>
                        </a:rPr>
                        <a:t>MONTAGNA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C45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231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rgbClr val="00C45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23,1%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C459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 dirty="0" smtClean="0">
                          <a:latin typeface="+mj-lt"/>
                        </a:rPr>
                        <a:t>SENESE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308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30,8%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10" name="AutoShape 4"/>
          <p:cNvSpPr>
            <a:spLocks noChangeArrowheads="1"/>
          </p:cNvSpPr>
          <p:nvPr/>
        </p:nvSpPr>
        <p:spPr bwMode="auto">
          <a:xfrm>
            <a:off x="4356376" y="2923044"/>
            <a:ext cx="3600000" cy="1764000"/>
          </a:xfrm>
          <a:prstGeom prst="roundRect">
            <a:avLst>
              <a:gd name="adj" fmla="val 3301"/>
            </a:avLst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lIns="90000" tIns="18000" rIns="90000" bIns="18000" anchor="ctr" anchorCtr="1"/>
          <a:lstStyle/>
          <a:p>
            <a:pPr marL="712788" lvl="1" indent="-261938" algn="just">
              <a:lnSpc>
                <a:spcPct val="11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endParaRPr lang="it-IT" sz="9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Metodologia</a:t>
            </a:r>
            <a:r>
              <a:rPr lang="it-IT" spc="-300" dirty="0" smtClean="0"/>
              <a:t>: </a:t>
            </a:r>
            <a:r>
              <a:rPr lang="it-IT" dirty="0" smtClean="0"/>
              <a:t>campione per area</a:t>
            </a:r>
            <a:endParaRPr lang="it-IT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 dirty="0"/>
          </a:p>
        </p:txBody>
      </p:sp>
      <p:sp>
        <p:nvSpPr>
          <p:cNvPr id="15" name="Rectangle 205"/>
          <p:cNvSpPr>
            <a:spLocks noChangeArrowheads="1"/>
          </p:cNvSpPr>
          <p:nvPr/>
        </p:nvSpPr>
        <p:spPr bwMode="auto">
          <a:xfrm>
            <a:off x="612000" y="5733256"/>
            <a:ext cx="792000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just">
              <a:lnSpc>
                <a:spcPct val="11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it-IT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 campioni di clienti utilizzatori dei canali di contatto sono stati estratti casualmente dagli elenchi forniti da Acquedotto del Fiora.</a:t>
            </a:r>
          </a:p>
        </p:txBody>
      </p:sp>
      <p:sp>
        <p:nvSpPr>
          <p:cNvPr id="14" name="Rectangle 205"/>
          <p:cNvSpPr>
            <a:spLocks noChangeArrowheads="1"/>
          </p:cNvSpPr>
          <p:nvPr/>
        </p:nvSpPr>
        <p:spPr bwMode="auto">
          <a:xfrm>
            <a:off x="612000" y="1125217"/>
            <a:ext cx="7920000" cy="134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just">
              <a:lnSpc>
                <a:spcPct val="11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it-IT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Per la definizione del campione di clienti domestici con utenza diretta sono state prese in considerazione 3 aree territoriali. I campioni territoriali sono rappresentativi del peso effettivo di ciascuna zona (n° utenze).</a:t>
            </a:r>
          </a:p>
          <a:p>
            <a:pPr algn="just">
              <a:lnSpc>
                <a:spcPct val="11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it-IT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L’elenco delle utenze è stato fornito da Acquedotto del Fiora SpA.</a:t>
            </a:r>
            <a:r>
              <a:rPr lang="it-IT" sz="14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algn="just">
              <a:lnSpc>
                <a:spcPct val="110000"/>
              </a:lnSpc>
              <a:spcBef>
                <a:spcPct val="20000"/>
              </a:spcBef>
              <a:buFont typeface="Arial" pitchFamily="34" charset="0"/>
              <a:buNone/>
            </a:pPr>
            <a:endParaRPr lang="it-IT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lnSpc>
                <a:spcPct val="110000"/>
              </a:lnSpc>
              <a:spcBef>
                <a:spcPct val="20000"/>
              </a:spcBef>
              <a:buFont typeface="Arial" pitchFamily="34" charset="0"/>
              <a:buNone/>
            </a:pPr>
            <a:endParaRPr lang="it-IT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5"/>
          <p:cNvGraphicFramePr>
            <a:graphicFrameLocks noChangeAspect="1"/>
          </p:cNvGraphicFramePr>
          <p:nvPr/>
        </p:nvGraphicFramePr>
        <p:xfrm>
          <a:off x="250825" y="1685627"/>
          <a:ext cx="7496175" cy="491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12" name="Grafico" r:id="rId3" imgW="9382230" imgH="6153060" progId="Excel.Chart.8">
                  <p:link updateAutomatic="1"/>
                </p:oleObj>
              </mc:Choice>
              <mc:Fallback>
                <p:oleObj name="Grafico" r:id="rId3" imgW="9382230" imgH="6153060" progId="Excel.Chart.8">
                  <p:link updateAutomatic="1"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1685627"/>
                        <a:ext cx="7496175" cy="4911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</a:t>
            </a:r>
            <a:r>
              <a:rPr lang="it-IT" dirty="0" smtClean="0"/>
              <a:t>sito della visita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972000" y="1381621"/>
            <a:ext cx="720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“</a:t>
            </a:r>
            <a:r>
              <a:rPr lang="it-IT" sz="1200" dirty="0">
                <a:solidFill>
                  <a:prstClr val="white">
                    <a:lumMod val="50000"/>
                  </a:prstClr>
                </a:solidFill>
              </a:rPr>
              <a:t>Attraverso il contatto allo sportello di cui stiamo parlando è riuscito a risolvere la sua richiesta</a:t>
            </a:r>
            <a:r>
              <a:rPr lang="it-IT" sz="1200" dirty="0" smtClean="0">
                <a:solidFill>
                  <a:prstClr val="white">
                    <a:lumMod val="50000"/>
                  </a:prstClr>
                </a:solidFill>
              </a:rPr>
              <a:t>?</a:t>
            </a:r>
            <a:r>
              <a:rPr lang="it-IT" sz="1200" dirty="0" smtClean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”</a:t>
            </a:r>
          </a:p>
          <a:p>
            <a:pPr algn="ctr"/>
            <a:r>
              <a:rPr lang="it-IT" sz="1200" dirty="0" smtClean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%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539552" y="3656260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“</a:t>
            </a:r>
            <a:r>
              <a:rPr lang="it-IT" sz="1200" dirty="0" smtClean="0">
                <a:solidFill>
                  <a:prstClr val="white">
                    <a:lumMod val="50000"/>
                  </a:prstClr>
                </a:solidFill>
              </a:rPr>
              <a:t>Per quali motivi non è riuscito a risolvere la sua richiesta?</a:t>
            </a:r>
            <a:r>
              <a:rPr lang="it-IT" sz="1200" dirty="0" smtClean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” (risposta multipla)</a:t>
            </a:r>
          </a:p>
        </p:txBody>
      </p:sp>
      <p:sp>
        <p:nvSpPr>
          <p:cNvPr id="23" name="Callout 6 22"/>
          <p:cNvSpPr/>
          <p:nvPr/>
        </p:nvSpPr>
        <p:spPr>
          <a:xfrm>
            <a:off x="6012160" y="3069080"/>
            <a:ext cx="2808312" cy="1008000"/>
          </a:xfrm>
          <a:prstGeom prst="accentCallout2">
            <a:avLst>
              <a:gd name="adj1" fmla="val 20440"/>
              <a:gd name="adj2" fmla="val -6801"/>
              <a:gd name="adj3" fmla="val -5430"/>
              <a:gd name="adj4" fmla="val -22095"/>
              <a:gd name="adj5" fmla="val -50314"/>
              <a:gd name="adj6" fmla="val -48283"/>
            </a:avLst>
          </a:prstGeom>
          <a:solidFill>
            <a:schemeClr val="bg1">
              <a:lumMod val="95000"/>
            </a:schemeClr>
          </a:solidFill>
          <a:ln w="12700">
            <a:solidFill>
              <a:srgbClr val="00AAE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bIns="108000" rtlCol="0" anchor="b"/>
          <a:lstStyle/>
          <a:p>
            <a:pPr marL="269875" indent="-176213"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ü"/>
            </a:pPr>
            <a:r>
              <a:rPr lang="it-IT" sz="1200" dirty="0" smtClean="0">
                <a:solidFill>
                  <a:schemeClr val="tx1"/>
                </a:solidFill>
              </a:rPr>
              <a:t>Mancanza di documentazione </a:t>
            </a:r>
          </a:p>
          <a:p>
            <a:pPr marL="269875" indent="-176213">
              <a:lnSpc>
                <a:spcPct val="11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ü"/>
            </a:pPr>
            <a:r>
              <a:rPr lang="it-IT" sz="1200" dirty="0" smtClean="0">
                <a:solidFill>
                  <a:schemeClr val="tx1"/>
                </a:solidFill>
              </a:rPr>
              <a:t>Attendere una chiamata dall’azienda</a:t>
            </a:r>
          </a:p>
        </p:txBody>
      </p:sp>
      <p:grpSp>
        <p:nvGrpSpPr>
          <p:cNvPr id="24" name="Gruppo 23"/>
          <p:cNvGrpSpPr/>
          <p:nvPr/>
        </p:nvGrpSpPr>
        <p:grpSpPr>
          <a:xfrm>
            <a:off x="7776504" y="3107180"/>
            <a:ext cx="1332000" cy="276999"/>
            <a:chOff x="4214242" y="6026805"/>
            <a:chExt cx="1332000" cy="276999"/>
          </a:xfrm>
        </p:grpSpPr>
        <p:sp>
          <p:nvSpPr>
            <p:cNvPr id="25" name="CasellaDiTesto 24"/>
            <p:cNvSpPr txBox="1">
              <a:spLocks noChangeArrowheads="1"/>
            </p:cNvSpPr>
            <p:nvPr/>
          </p:nvSpPr>
          <p:spPr bwMode="auto">
            <a:xfrm>
              <a:off x="4214242" y="6026805"/>
              <a:ext cx="133200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252000" rIns="3600">
              <a:spAutoFit/>
            </a:bodyPr>
            <a:lstStyle/>
            <a:p>
              <a:r>
                <a:rPr lang="it-IT" sz="1200" u="sng" dirty="0" smtClean="0">
                  <a:solidFill>
                    <a:srgbClr val="0070C0"/>
                  </a:solidFill>
                  <a:latin typeface="Calibri" pitchFamily="34" charset="0"/>
                </a:rPr>
                <a:t>17 </a:t>
              </a:r>
              <a:r>
                <a:rPr lang="it-IT" sz="1200" u="sng" cap="small" dirty="0" smtClean="0">
                  <a:solidFill>
                    <a:srgbClr val="0070C0"/>
                  </a:solidFill>
                  <a:latin typeface="Calibri" pitchFamily="34" charset="0"/>
                </a:rPr>
                <a:t>risposte</a:t>
              </a:r>
              <a:endParaRPr lang="it-IT" sz="1200" u="sng" cap="small" dirty="0">
                <a:solidFill>
                  <a:srgbClr val="0070C0"/>
                </a:solidFill>
                <a:latin typeface="Calibri" pitchFamily="34" charset="0"/>
              </a:endParaRPr>
            </a:p>
          </p:txBody>
        </p:sp>
        <p:pic>
          <p:nvPicPr>
            <p:cNvPr id="26" name="Immagine 25" descr="warn.jp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EFEFC"/>
                </a:clrFrom>
                <a:clrTo>
                  <a:srgbClr val="FEFEFC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214242" y="6069292"/>
              <a:ext cx="200752" cy="192024"/>
            </a:xfrm>
            <a:prstGeom prst="rect">
              <a:avLst/>
            </a:prstGeom>
          </p:spPr>
        </p:pic>
      </p:grpSp>
      <p:sp>
        <p:nvSpPr>
          <p:cNvPr id="28" name="Callout 6 27"/>
          <p:cNvSpPr/>
          <p:nvPr/>
        </p:nvSpPr>
        <p:spPr>
          <a:xfrm flipH="1">
            <a:off x="640447" y="4117924"/>
            <a:ext cx="2808000" cy="1111276"/>
          </a:xfrm>
          <a:prstGeom prst="accentCallout2">
            <a:avLst>
              <a:gd name="adj1" fmla="val 20440"/>
              <a:gd name="adj2" fmla="val -6801"/>
              <a:gd name="adj3" fmla="val 16710"/>
              <a:gd name="adj4" fmla="val -15132"/>
              <a:gd name="adj5" fmla="val -84400"/>
              <a:gd name="adj6" fmla="val -31389"/>
            </a:avLst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bIns="108000" rtlCol="0" anchor="b"/>
          <a:lstStyle/>
          <a:p>
            <a:pPr marL="269875" indent="-176213"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ü"/>
            </a:pPr>
            <a:r>
              <a:rPr lang="it-IT" sz="1200" dirty="0" smtClean="0">
                <a:solidFill>
                  <a:schemeClr val="tx1"/>
                </a:solidFill>
              </a:rPr>
              <a:t>Il personale non ha saputo dare una risposta esaustiva</a:t>
            </a:r>
          </a:p>
          <a:p>
            <a:pPr marL="269875" indent="-176213">
              <a:lnSpc>
                <a:spcPct val="11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ü"/>
            </a:pPr>
            <a:r>
              <a:rPr lang="it-IT" sz="1200" dirty="0" smtClean="0">
                <a:solidFill>
                  <a:schemeClr val="tx1"/>
                </a:solidFill>
              </a:rPr>
              <a:t>Rimandato ad altra persona</a:t>
            </a:r>
          </a:p>
        </p:txBody>
      </p:sp>
      <p:grpSp>
        <p:nvGrpSpPr>
          <p:cNvPr id="29" name="Gruppo 28"/>
          <p:cNvGrpSpPr/>
          <p:nvPr/>
        </p:nvGrpSpPr>
        <p:grpSpPr>
          <a:xfrm>
            <a:off x="698321" y="4117925"/>
            <a:ext cx="1332000" cy="276999"/>
            <a:chOff x="4214242" y="6026805"/>
            <a:chExt cx="1332000" cy="276999"/>
          </a:xfrm>
        </p:grpSpPr>
        <p:sp>
          <p:nvSpPr>
            <p:cNvPr id="30" name="CasellaDiTesto 29"/>
            <p:cNvSpPr txBox="1">
              <a:spLocks noChangeArrowheads="1"/>
            </p:cNvSpPr>
            <p:nvPr/>
          </p:nvSpPr>
          <p:spPr bwMode="auto">
            <a:xfrm>
              <a:off x="4214242" y="6026805"/>
              <a:ext cx="133200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252000" rIns="3600">
              <a:spAutoFit/>
            </a:bodyPr>
            <a:lstStyle/>
            <a:p>
              <a:r>
                <a:rPr lang="it-IT" sz="1200" u="sng" dirty="0" smtClean="0">
                  <a:solidFill>
                    <a:srgbClr val="0070C0"/>
                  </a:solidFill>
                  <a:latin typeface="Calibri" pitchFamily="34" charset="0"/>
                </a:rPr>
                <a:t>15 </a:t>
              </a:r>
              <a:r>
                <a:rPr lang="it-IT" sz="1200" u="sng" cap="small" dirty="0" smtClean="0">
                  <a:solidFill>
                    <a:srgbClr val="0070C0"/>
                  </a:solidFill>
                  <a:latin typeface="Calibri" pitchFamily="34" charset="0"/>
                </a:rPr>
                <a:t>risposte</a:t>
              </a:r>
              <a:endParaRPr lang="it-IT" sz="1200" u="sng" cap="small" dirty="0">
                <a:solidFill>
                  <a:srgbClr val="0070C0"/>
                </a:solidFill>
                <a:latin typeface="Calibri" pitchFamily="34" charset="0"/>
              </a:endParaRPr>
            </a:p>
          </p:txBody>
        </p:sp>
        <p:pic>
          <p:nvPicPr>
            <p:cNvPr id="31" name="Immagine 30" descr="warn.jp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EFEFC"/>
                </a:clrFrom>
                <a:clrTo>
                  <a:srgbClr val="FEFEFC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214242" y="6069292"/>
              <a:ext cx="200752" cy="192024"/>
            </a:xfrm>
            <a:prstGeom prst="rect">
              <a:avLst/>
            </a:prstGeom>
          </p:spPr>
        </p:pic>
      </p:grpSp>
      <p:sp>
        <p:nvSpPr>
          <p:cNvPr id="32" name="CasellaDiTesto 31"/>
          <p:cNvSpPr txBox="1"/>
          <p:nvPr/>
        </p:nvSpPr>
        <p:spPr>
          <a:xfrm>
            <a:off x="5675362" y="2782556"/>
            <a:ext cx="3456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“</a:t>
            </a:r>
            <a:r>
              <a:rPr lang="it-IT" sz="1200" dirty="0">
                <a:solidFill>
                  <a:prstClr val="white">
                    <a:lumMod val="50000"/>
                  </a:prstClr>
                </a:solidFill>
              </a:rPr>
              <a:t>Cosa dovrà fare ancora</a:t>
            </a:r>
            <a:r>
              <a:rPr lang="it-IT" sz="1200" dirty="0" smtClean="0">
                <a:solidFill>
                  <a:prstClr val="white">
                    <a:lumMod val="50000"/>
                  </a:prstClr>
                </a:solidFill>
              </a:rPr>
              <a:t>?</a:t>
            </a:r>
            <a:r>
              <a:rPr lang="it-IT" sz="1200" dirty="0" smtClean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” (risposta multipla)</a:t>
            </a:r>
          </a:p>
        </p:txBody>
      </p:sp>
      <p:sp>
        <p:nvSpPr>
          <p:cNvPr id="16" name="Rettangolo arrotondato 15"/>
          <p:cNvSpPr/>
          <p:nvPr/>
        </p:nvSpPr>
        <p:spPr>
          <a:xfrm>
            <a:off x="3672000" y="6539477"/>
            <a:ext cx="1800000" cy="26064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txBody>
          <a:bodyPr wrap="square" lIns="0" tIns="0" rIns="0" bIns="0" anchor="ctr">
            <a:noAutofit/>
          </a:bodyPr>
          <a:lstStyle/>
          <a:p>
            <a:pPr lvl="0" algn="ctr"/>
            <a:r>
              <a:rPr lang="it-IT" sz="1100" i="1" kern="0" dirty="0">
                <a:solidFill>
                  <a:prstClr val="black"/>
                </a:solidFill>
              </a:rPr>
              <a:t>Base = </a:t>
            </a:r>
            <a:r>
              <a:rPr lang="it-IT" sz="1100" i="1" kern="0" dirty="0" smtClean="0">
                <a:solidFill>
                  <a:prstClr val="black"/>
                </a:solidFill>
              </a:rPr>
              <a:t>UTENTI SPORTELLO</a:t>
            </a:r>
            <a:endParaRPr lang="it-IT" sz="1100" i="1" kern="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orma a L 25"/>
          <p:cNvSpPr/>
          <p:nvPr/>
        </p:nvSpPr>
        <p:spPr>
          <a:xfrm flipH="1">
            <a:off x="179512" y="764704"/>
            <a:ext cx="8784976" cy="5616624"/>
          </a:xfrm>
          <a:prstGeom prst="corner">
            <a:avLst>
              <a:gd name="adj1" fmla="val 35917"/>
              <a:gd name="adj2" fmla="val 7292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graphicFrame>
        <p:nvGraphicFramePr>
          <p:cNvPr id="84994" name="Object 2"/>
          <p:cNvGraphicFramePr>
            <a:graphicFrameLocks/>
          </p:cNvGraphicFramePr>
          <p:nvPr/>
        </p:nvGraphicFramePr>
        <p:xfrm>
          <a:off x="3461742" y="1071563"/>
          <a:ext cx="7475537" cy="4913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01" name="Grafico" r:id="rId3" imgW="9382230" imgH="6153060" progId="Excel.Chart.8">
                  <p:link updateAutomatic="1"/>
                </p:oleObj>
              </mc:Choice>
              <mc:Fallback>
                <p:oleObj name="Grafico" r:id="rId3" imgW="9382230" imgH="6153060" progId="Excel.Chart.8">
                  <p:link updateAutomatic="1"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1742" y="1071563"/>
                        <a:ext cx="7475537" cy="4913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Contatti per soddisfare la richiesta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5121573" y="764704"/>
            <a:ext cx="338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“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Perché si è dovuto recare allo sportello più volte?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”</a:t>
            </a:r>
          </a:p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(risposta multipla) %</a:t>
            </a:r>
            <a:endParaRPr lang="it-IT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629536" y="980728"/>
            <a:ext cx="381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“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La visita allo sportello era la prima o si era trattato di una visita successiva ad altre per concludere la stessa pratica?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”</a:t>
            </a:r>
          </a:p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%</a:t>
            </a:r>
            <a:endParaRPr lang="it-IT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557316" y="3111252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“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Oltre a recarsi presso gli sportelli, ha utilizzato qualche altro canale di contatto per lo stesso specifico motivo? Quali?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”</a:t>
            </a:r>
          </a:p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%</a:t>
            </a:r>
            <a:endParaRPr lang="it-IT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84993" name="Object 1"/>
          <p:cNvGraphicFramePr>
            <a:graphicFrameLocks noChangeAspect="1"/>
          </p:cNvGraphicFramePr>
          <p:nvPr/>
        </p:nvGraphicFramePr>
        <p:xfrm>
          <a:off x="-1836712" y="1536848"/>
          <a:ext cx="7504113" cy="4916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02" name="Grafico" r:id="rId5" imgW="9382230" imgH="6153060" progId="Excel.Chart.8">
                  <p:link updateAutomatic="1"/>
                </p:oleObj>
              </mc:Choice>
              <mc:Fallback>
                <p:oleObj name="Grafico" r:id="rId5" imgW="9382230" imgH="6153060" progId="Excel.Chart.8">
                  <p:link updateAutomatic="1"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836712" y="1536848"/>
                        <a:ext cx="7504113" cy="4916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997" name="Object 5"/>
          <p:cNvGraphicFramePr>
            <a:graphicFrameLocks noChangeAspect="1"/>
          </p:cNvGraphicFramePr>
          <p:nvPr/>
        </p:nvGraphicFramePr>
        <p:xfrm>
          <a:off x="2895600" y="4633913"/>
          <a:ext cx="7504113" cy="4916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03" name="Grafico" r:id="rId7" imgW="9382230" imgH="6153060" progId="Excel.Chart.8">
                  <p:link updateAutomatic="1"/>
                </p:oleObj>
              </mc:Choice>
              <mc:Fallback>
                <p:oleObj name="Grafico" r:id="rId7" imgW="9382230" imgH="6153060" progId="Excel.Chart.8">
                  <p:link updateAutomatic="1"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4633913"/>
                        <a:ext cx="7504113" cy="4916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3" name="Connettore 4 22"/>
          <p:cNvCxnSpPr/>
          <p:nvPr/>
        </p:nvCxnSpPr>
        <p:spPr>
          <a:xfrm flipV="1">
            <a:off x="4140064" y="995537"/>
            <a:ext cx="1008000" cy="1425352"/>
          </a:xfrm>
          <a:prstGeom prst="bentConnector3">
            <a:avLst>
              <a:gd name="adj1" fmla="val 71670"/>
            </a:avLst>
          </a:prstGeom>
          <a:ln>
            <a:solidFill>
              <a:srgbClr val="00AAE6"/>
            </a:solidFill>
            <a:prstDash val="sysDot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uppo 31"/>
          <p:cNvGrpSpPr/>
          <p:nvPr/>
        </p:nvGrpSpPr>
        <p:grpSpPr>
          <a:xfrm>
            <a:off x="7905662" y="1043211"/>
            <a:ext cx="1332000" cy="276999"/>
            <a:chOff x="4214242" y="6026805"/>
            <a:chExt cx="1332000" cy="276999"/>
          </a:xfrm>
        </p:grpSpPr>
        <p:sp>
          <p:nvSpPr>
            <p:cNvPr id="39" name="CasellaDiTesto 38"/>
            <p:cNvSpPr txBox="1">
              <a:spLocks noChangeArrowheads="1"/>
            </p:cNvSpPr>
            <p:nvPr/>
          </p:nvSpPr>
          <p:spPr bwMode="auto">
            <a:xfrm>
              <a:off x="4214242" y="6026805"/>
              <a:ext cx="133200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252000" rIns="3600">
              <a:spAutoFit/>
            </a:bodyPr>
            <a:lstStyle/>
            <a:p>
              <a:r>
                <a:rPr lang="it-IT" sz="1200" u="sng" dirty="0" smtClean="0">
                  <a:solidFill>
                    <a:srgbClr val="0070C0"/>
                  </a:solidFill>
                  <a:latin typeface="Calibri" pitchFamily="34" charset="0"/>
                </a:rPr>
                <a:t>77 </a:t>
              </a:r>
              <a:r>
                <a:rPr lang="it-IT" sz="1200" u="sng" cap="small" dirty="0" smtClean="0">
                  <a:solidFill>
                    <a:srgbClr val="0070C0"/>
                  </a:solidFill>
                  <a:latin typeface="Calibri" pitchFamily="34" charset="0"/>
                </a:rPr>
                <a:t>risposte</a:t>
              </a:r>
              <a:endParaRPr lang="it-IT" sz="1200" u="sng" cap="small" dirty="0">
                <a:solidFill>
                  <a:srgbClr val="0070C0"/>
                </a:solidFill>
                <a:latin typeface="Calibri" pitchFamily="34" charset="0"/>
              </a:endParaRPr>
            </a:p>
          </p:txBody>
        </p:sp>
        <p:pic>
          <p:nvPicPr>
            <p:cNvPr id="40" name="Immagine 39" descr="warn.jpg"/>
            <p:cNvPicPr>
              <a:picLocks noChangeAspect="1"/>
            </p:cNvPicPr>
            <p:nvPr/>
          </p:nvPicPr>
          <p:blipFill>
            <a:blip r:embed="rId9" cstate="print">
              <a:clrChange>
                <a:clrFrom>
                  <a:srgbClr val="FEFEFC"/>
                </a:clrFrom>
                <a:clrTo>
                  <a:srgbClr val="FEFEFC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214242" y="6069292"/>
              <a:ext cx="200752" cy="192024"/>
            </a:xfrm>
            <a:prstGeom prst="rect">
              <a:avLst/>
            </a:prstGeom>
          </p:spPr>
        </p:pic>
      </p:grpSp>
      <p:sp>
        <p:nvSpPr>
          <p:cNvPr id="41" name="CasellaDiTesto 40"/>
          <p:cNvSpPr txBox="1"/>
          <p:nvPr/>
        </p:nvSpPr>
        <p:spPr>
          <a:xfrm>
            <a:off x="5013573" y="4149080"/>
            <a:ext cx="360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“</a:t>
            </a:r>
            <a:r>
              <a:rPr lang="it-IT" sz="1200" dirty="0">
                <a:solidFill>
                  <a:prstClr val="white">
                    <a:lumMod val="50000"/>
                  </a:prstClr>
                </a:solidFill>
              </a:rPr>
              <a:t>Le informazioni che ha ricevuto nei diversi contatti erano coerenti tra loro</a:t>
            </a:r>
            <a:r>
              <a:rPr lang="it-IT" sz="1200" dirty="0" smtClean="0">
                <a:solidFill>
                  <a:prstClr val="white">
                    <a:lumMod val="50000"/>
                  </a:prstClr>
                </a:solidFill>
              </a:rPr>
              <a:t>?</a:t>
            </a:r>
            <a:r>
              <a:rPr lang="it-IT" sz="1200" dirty="0" smtClean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” </a:t>
            </a:r>
          </a:p>
          <a:p>
            <a:pPr algn="ctr"/>
            <a:r>
              <a:rPr lang="it-IT" sz="1200" dirty="0" smtClean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%</a:t>
            </a:r>
            <a:endParaRPr lang="it-IT" dirty="0">
              <a:solidFill>
                <a:prstClr val="white">
                  <a:lumMod val="50000"/>
                </a:prstClr>
              </a:solidFill>
            </a:endParaRPr>
          </a:p>
        </p:txBody>
      </p:sp>
      <p:grpSp>
        <p:nvGrpSpPr>
          <p:cNvPr id="42" name="Gruppo 33"/>
          <p:cNvGrpSpPr/>
          <p:nvPr/>
        </p:nvGrpSpPr>
        <p:grpSpPr>
          <a:xfrm>
            <a:off x="7905662" y="4437112"/>
            <a:ext cx="1332000" cy="276999"/>
            <a:chOff x="4214242" y="6026805"/>
            <a:chExt cx="1332000" cy="276999"/>
          </a:xfrm>
        </p:grpSpPr>
        <p:sp>
          <p:nvSpPr>
            <p:cNvPr id="43" name="CasellaDiTesto 42"/>
            <p:cNvSpPr txBox="1">
              <a:spLocks noChangeArrowheads="1"/>
            </p:cNvSpPr>
            <p:nvPr/>
          </p:nvSpPr>
          <p:spPr bwMode="auto">
            <a:xfrm>
              <a:off x="4214242" y="6026805"/>
              <a:ext cx="133200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252000" rIns="3600">
              <a:spAutoFit/>
            </a:bodyPr>
            <a:lstStyle/>
            <a:p>
              <a:r>
                <a:rPr lang="it-IT" sz="1200" u="sng" dirty="0" smtClean="0">
                  <a:solidFill>
                    <a:srgbClr val="0070C0"/>
                  </a:solidFill>
                  <a:latin typeface="Calibri" pitchFamily="34" charset="0"/>
                </a:rPr>
                <a:t>103 </a:t>
              </a:r>
              <a:r>
                <a:rPr lang="it-IT" sz="1200" u="sng" cap="small" dirty="0" smtClean="0">
                  <a:solidFill>
                    <a:srgbClr val="0070C0"/>
                  </a:solidFill>
                  <a:latin typeface="Calibri" pitchFamily="34" charset="0"/>
                </a:rPr>
                <a:t>risposte</a:t>
              </a:r>
              <a:endParaRPr lang="it-IT" sz="1200" u="sng" cap="small" dirty="0">
                <a:solidFill>
                  <a:srgbClr val="0070C0"/>
                </a:solidFill>
                <a:latin typeface="Calibri" pitchFamily="34" charset="0"/>
              </a:endParaRPr>
            </a:p>
          </p:txBody>
        </p:sp>
        <p:pic>
          <p:nvPicPr>
            <p:cNvPr id="44" name="Immagine 43" descr="warn.jpg"/>
            <p:cNvPicPr>
              <a:picLocks noChangeAspect="1"/>
            </p:cNvPicPr>
            <p:nvPr/>
          </p:nvPicPr>
          <p:blipFill>
            <a:blip r:embed="rId9" cstate="print">
              <a:clrChange>
                <a:clrFrom>
                  <a:srgbClr val="FEFEFC"/>
                </a:clrFrom>
                <a:clrTo>
                  <a:srgbClr val="FEFEFC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214242" y="6069292"/>
              <a:ext cx="200752" cy="192024"/>
            </a:xfrm>
            <a:prstGeom prst="rect">
              <a:avLst/>
            </a:prstGeom>
          </p:spPr>
        </p:pic>
      </p:grpSp>
      <p:sp>
        <p:nvSpPr>
          <p:cNvPr id="47" name="CasellaDiTesto 14"/>
          <p:cNvSpPr txBox="1">
            <a:spLocks noChangeArrowheads="1"/>
          </p:cNvSpPr>
          <p:nvPr/>
        </p:nvSpPr>
        <p:spPr bwMode="auto">
          <a:xfrm>
            <a:off x="395536" y="3678064"/>
            <a:ext cx="428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1600" b="1" dirty="0" smtClean="0">
                <a:solidFill>
                  <a:srgbClr val="003366"/>
                </a:solidFill>
                <a:latin typeface="+mj-lt"/>
                <a:ea typeface="Verdana" pitchFamily="34" charset="0"/>
                <a:cs typeface="Verdana" pitchFamily="34" charset="0"/>
              </a:rPr>
              <a:t>Sì:</a:t>
            </a:r>
            <a:r>
              <a:rPr lang="it-IT" sz="1600" b="1" dirty="0" smtClean="0">
                <a:solidFill>
                  <a:srgbClr val="003366"/>
                </a:solidFill>
                <a:latin typeface="+mj-lt"/>
              </a:rPr>
              <a:t> 23,0%</a:t>
            </a:r>
            <a:endParaRPr lang="it-IT" sz="1600" b="1" dirty="0">
              <a:solidFill>
                <a:srgbClr val="003366"/>
              </a:solidFill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52" name="Callout 14 51"/>
          <p:cNvSpPr/>
          <p:nvPr/>
        </p:nvSpPr>
        <p:spPr>
          <a:xfrm rot="16200000" flipH="1">
            <a:off x="1907748" y="3745563"/>
            <a:ext cx="792000" cy="2808312"/>
          </a:xfrm>
          <a:prstGeom prst="accentBorderCallout2">
            <a:avLst>
              <a:gd name="adj1" fmla="val 53917"/>
              <a:gd name="adj2" fmla="val -13713"/>
              <a:gd name="adj3" fmla="val 56479"/>
              <a:gd name="adj4" fmla="val -28153"/>
              <a:gd name="adj5" fmla="val 57180"/>
              <a:gd name="adj6" fmla="val -89188"/>
            </a:avLst>
          </a:prstGeom>
          <a:solidFill>
            <a:schemeClr val="bg1">
              <a:lumMod val="95000"/>
            </a:schemeClr>
          </a:solidFill>
          <a:ln w="12700">
            <a:solidFill>
              <a:srgbClr val="00AAE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144000" tIns="90000" bIns="36000" rtlCol="0" anchor="b"/>
          <a:lstStyle/>
          <a:p>
            <a:pPr marL="92075" indent="144000">
              <a:buClr>
                <a:srgbClr val="0070C0"/>
              </a:buClr>
              <a:buFont typeface="Wingdings" pitchFamily="2" charset="2"/>
              <a:buChar char="ü"/>
            </a:pPr>
            <a:r>
              <a:rPr lang="it-IT" sz="1200" dirty="0" smtClean="0">
                <a:solidFill>
                  <a:schemeClr val="tx1"/>
                </a:solidFill>
              </a:rPr>
              <a:t> Contatto telefonico al </a:t>
            </a:r>
            <a:r>
              <a:rPr lang="it-IT" sz="1200" dirty="0" err="1" smtClean="0">
                <a:solidFill>
                  <a:schemeClr val="tx1"/>
                </a:solidFill>
              </a:rPr>
              <a:t>Call</a:t>
            </a:r>
            <a:r>
              <a:rPr lang="it-IT" sz="1200" dirty="0" smtClean="0">
                <a:solidFill>
                  <a:schemeClr val="tx1"/>
                </a:solidFill>
              </a:rPr>
              <a:t> Center</a:t>
            </a:r>
          </a:p>
        </p:txBody>
      </p:sp>
      <p:grpSp>
        <p:nvGrpSpPr>
          <p:cNvPr id="53" name="Gruppo 26"/>
          <p:cNvGrpSpPr/>
          <p:nvPr/>
        </p:nvGrpSpPr>
        <p:grpSpPr>
          <a:xfrm>
            <a:off x="2483768" y="4797152"/>
            <a:ext cx="1332000" cy="276999"/>
            <a:chOff x="4214242" y="6026805"/>
            <a:chExt cx="1332000" cy="276999"/>
          </a:xfrm>
        </p:grpSpPr>
        <p:sp>
          <p:nvSpPr>
            <p:cNvPr id="54" name="CasellaDiTesto 53"/>
            <p:cNvSpPr txBox="1">
              <a:spLocks noChangeArrowheads="1"/>
            </p:cNvSpPr>
            <p:nvPr/>
          </p:nvSpPr>
          <p:spPr bwMode="auto">
            <a:xfrm>
              <a:off x="4214242" y="6026805"/>
              <a:ext cx="133200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252000" rIns="3600">
              <a:spAutoFit/>
            </a:bodyPr>
            <a:lstStyle/>
            <a:p>
              <a:r>
                <a:rPr lang="it-IT" sz="1200" u="sng" dirty="0" smtClean="0">
                  <a:solidFill>
                    <a:srgbClr val="0070C0"/>
                  </a:solidFill>
                  <a:latin typeface="Calibri" pitchFamily="34" charset="0"/>
                </a:rPr>
                <a:t>46 </a:t>
              </a:r>
              <a:r>
                <a:rPr lang="it-IT" sz="1200" u="sng" cap="small" dirty="0" smtClean="0">
                  <a:solidFill>
                    <a:srgbClr val="0070C0"/>
                  </a:solidFill>
                  <a:latin typeface="Calibri" pitchFamily="34" charset="0"/>
                </a:rPr>
                <a:t>risposte</a:t>
              </a:r>
              <a:endParaRPr lang="it-IT" sz="1200" u="sng" cap="small" dirty="0">
                <a:solidFill>
                  <a:srgbClr val="0070C0"/>
                </a:solidFill>
                <a:latin typeface="Calibri" pitchFamily="34" charset="0"/>
              </a:endParaRPr>
            </a:p>
          </p:txBody>
        </p:sp>
        <p:pic>
          <p:nvPicPr>
            <p:cNvPr id="55" name="Immagine 54" descr="warn.jpg"/>
            <p:cNvPicPr>
              <a:picLocks noChangeAspect="1"/>
            </p:cNvPicPr>
            <p:nvPr/>
          </p:nvPicPr>
          <p:blipFill>
            <a:blip r:embed="rId9" cstate="print">
              <a:clrChange>
                <a:clrFrom>
                  <a:srgbClr val="FEFEFC"/>
                </a:clrFrom>
                <a:clrTo>
                  <a:srgbClr val="FEFEFC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214242" y="6069292"/>
              <a:ext cx="200752" cy="192024"/>
            </a:xfrm>
            <a:prstGeom prst="rect">
              <a:avLst/>
            </a:prstGeom>
          </p:spPr>
        </p:pic>
      </p:grpSp>
      <p:sp>
        <p:nvSpPr>
          <p:cNvPr id="25" name="Rettangolo arrotondato 24"/>
          <p:cNvSpPr/>
          <p:nvPr/>
        </p:nvSpPr>
        <p:spPr>
          <a:xfrm>
            <a:off x="3672000" y="6539477"/>
            <a:ext cx="1800000" cy="26064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txBody>
          <a:bodyPr wrap="square" lIns="0" tIns="0" rIns="0" bIns="0" anchor="ctr">
            <a:noAutofit/>
          </a:bodyPr>
          <a:lstStyle/>
          <a:p>
            <a:pPr lvl="0" algn="ctr"/>
            <a:r>
              <a:rPr lang="it-IT" sz="1100" i="1" kern="0" dirty="0">
                <a:solidFill>
                  <a:prstClr val="black"/>
                </a:solidFill>
              </a:rPr>
              <a:t>Base = </a:t>
            </a:r>
            <a:r>
              <a:rPr lang="it-IT" sz="1100" i="1" kern="0" dirty="0" smtClean="0">
                <a:solidFill>
                  <a:prstClr val="black"/>
                </a:solidFill>
              </a:rPr>
              <a:t>UTENTI SPORTELLO</a:t>
            </a:r>
            <a:endParaRPr lang="it-IT" sz="1100" i="1" kern="0" dirty="0">
              <a:solidFill>
                <a:prstClr val="black"/>
              </a:solidFill>
            </a:endParaRPr>
          </a:p>
        </p:txBody>
      </p:sp>
      <p:grpSp>
        <p:nvGrpSpPr>
          <p:cNvPr id="27" name="Gruppo 26"/>
          <p:cNvGrpSpPr/>
          <p:nvPr/>
        </p:nvGrpSpPr>
        <p:grpSpPr>
          <a:xfrm>
            <a:off x="3371562" y="2204864"/>
            <a:ext cx="746874" cy="437156"/>
            <a:chOff x="7961002" y="2456920"/>
            <a:chExt cx="746874" cy="437156"/>
          </a:xfrm>
        </p:grpSpPr>
        <p:sp>
          <p:nvSpPr>
            <p:cNvPr id="28" name="CasellaDiTesto 27"/>
            <p:cNvSpPr txBox="1"/>
            <p:nvPr/>
          </p:nvSpPr>
          <p:spPr>
            <a:xfrm>
              <a:off x="7998212" y="2476771"/>
              <a:ext cx="672455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it-IT" sz="1200" dirty="0" smtClean="0">
                  <a:solidFill>
                    <a:prstClr val="black"/>
                  </a:solidFill>
                </a:rPr>
                <a:t>+12,9</a:t>
              </a:r>
              <a:endParaRPr lang="it-IT" sz="1200" dirty="0">
                <a:solidFill>
                  <a:prstClr val="black"/>
                </a:solidFill>
              </a:endParaRPr>
            </a:p>
          </p:txBody>
        </p:sp>
        <p:sp>
          <p:nvSpPr>
            <p:cNvPr id="29" name="CasellaDiTesto 28"/>
            <p:cNvSpPr txBox="1"/>
            <p:nvPr/>
          </p:nvSpPr>
          <p:spPr>
            <a:xfrm>
              <a:off x="7961002" y="2678632"/>
              <a:ext cx="74687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800" b="1" dirty="0" smtClean="0">
                  <a:solidFill>
                    <a:schemeClr val="bg1">
                      <a:lumMod val="65000"/>
                    </a:schemeClr>
                  </a:solidFill>
                </a:rPr>
                <a:t>2° SEM. 2015 </a:t>
              </a:r>
            </a:p>
          </p:txBody>
        </p:sp>
        <p:sp>
          <p:nvSpPr>
            <p:cNvPr id="30" name="Triangolo isoscele 29"/>
            <p:cNvSpPr/>
            <p:nvPr/>
          </p:nvSpPr>
          <p:spPr>
            <a:xfrm rot="10800000" flipV="1">
              <a:off x="7974439" y="2456920"/>
              <a:ext cx="720000" cy="252000"/>
            </a:xfrm>
            <a:prstGeom prst="triangle">
              <a:avLst>
                <a:gd name="adj" fmla="val 46265"/>
              </a:avLst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Scelta</a:t>
            </a:r>
            <a:r>
              <a:rPr lang="it-IT" spc="-300" dirty="0" smtClean="0"/>
              <a:t> </a:t>
            </a:r>
            <a:r>
              <a:rPr lang="it-IT" dirty="0" smtClean="0"/>
              <a:t>dello</a:t>
            </a:r>
            <a:r>
              <a:rPr lang="it-IT" spc="-300" dirty="0" smtClean="0"/>
              <a:t> </a:t>
            </a:r>
            <a:r>
              <a:rPr lang="it-IT" dirty="0" smtClean="0"/>
              <a:t>sportello</a:t>
            </a:r>
            <a:r>
              <a:rPr lang="it-IT" spc="-300" dirty="0" smtClean="0"/>
              <a:t> </a:t>
            </a:r>
            <a:r>
              <a:rPr lang="it-IT" dirty="0" smtClean="0"/>
              <a:t>rispetto</a:t>
            </a:r>
            <a:r>
              <a:rPr lang="it-IT" spc="-300" dirty="0" smtClean="0"/>
              <a:t> </a:t>
            </a:r>
            <a:r>
              <a:rPr lang="it-IT" dirty="0" smtClean="0"/>
              <a:t>al</a:t>
            </a:r>
            <a:r>
              <a:rPr lang="it-IT" spc="-300" dirty="0" smtClean="0"/>
              <a:t> </a:t>
            </a:r>
            <a:r>
              <a:rPr lang="it-IT" dirty="0" smtClean="0"/>
              <a:t>NV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539552" y="1095127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“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Per quali motivi ha scelto di recarsi presso gli sportelli di Acquedotto del Fiora invece che contattare il Call Center?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”</a:t>
            </a:r>
          </a:p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(risposta multipla)</a:t>
            </a:r>
          </a:p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%</a:t>
            </a:r>
            <a:endParaRPr lang="it-IT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83969" name="Object 1"/>
          <p:cNvGraphicFramePr>
            <a:graphicFrameLocks noChangeAspect="1"/>
          </p:cNvGraphicFramePr>
          <p:nvPr/>
        </p:nvGraphicFramePr>
        <p:xfrm>
          <a:off x="819944" y="1657622"/>
          <a:ext cx="7504113" cy="4916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71" name="Grafico" r:id="rId3" imgW="9382230" imgH="6153060" progId="Excel.Chart.8">
                  <p:link updateAutomatic="1"/>
                </p:oleObj>
              </mc:Choice>
              <mc:Fallback>
                <p:oleObj name="Grafico" r:id="rId3" imgW="9382230" imgH="6153060" progId="Excel.Chart.8">
                  <p:link updateAutomatic="1"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9944" y="1657622"/>
                        <a:ext cx="7504113" cy="4916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ttangolo arrotondato 5"/>
          <p:cNvSpPr/>
          <p:nvPr/>
        </p:nvSpPr>
        <p:spPr>
          <a:xfrm>
            <a:off x="3672000" y="6539477"/>
            <a:ext cx="1800000" cy="26064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txBody>
          <a:bodyPr wrap="square" lIns="0" tIns="0" rIns="0" bIns="0" anchor="ctr">
            <a:noAutofit/>
          </a:bodyPr>
          <a:lstStyle/>
          <a:p>
            <a:pPr lvl="0" algn="ctr"/>
            <a:r>
              <a:rPr lang="it-IT" sz="1100" i="1" kern="0" dirty="0">
                <a:solidFill>
                  <a:prstClr val="black"/>
                </a:solidFill>
              </a:rPr>
              <a:t>Base = </a:t>
            </a:r>
            <a:r>
              <a:rPr lang="it-IT" sz="1100" i="1" kern="0" dirty="0" smtClean="0">
                <a:solidFill>
                  <a:prstClr val="black"/>
                </a:solidFill>
              </a:rPr>
              <a:t>UTENTI SPORTELLO</a:t>
            </a:r>
            <a:endParaRPr lang="it-IT" sz="1100" i="1" kern="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Registrazione allo sportello online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503548" y="1095127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“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Per quali motivi si è registrato allo sportello online? 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” (risposta multipla)</a:t>
            </a:r>
          </a:p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%</a:t>
            </a:r>
            <a:endParaRPr lang="it-IT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354309" name="Object 5"/>
          <p:cNvGraphicFramePr>
            <a:graphicFrameLocks noChangeAspect="1"/>
          </p:cNvGraphicFramePr>
          <p:nvPr/>
        </p:nvGraphicFramePr>
        <p:xfrm>
          <a:off x="539750" y="1601841"/>
          <a:ext cx="7504113" cy="4916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311" name="Grafico" r:id="rId3" imgW="9382230" imgH="6153060" progId="Excel.Chart.8">
                  <p:link updateAutomatic="1"/>
                </p:oleObj>
              </mc:Choice>
              <mc:Fallback>
                <p:oleObj name="Grafico" r:id="rId3" imgW="9382230" imgH="6153060" progId="Excel.Chart.8">
                  <p:link updateAutomatic="1"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1601841"/>
                        <a:ext cx="7504113" cy="4916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ttangolo arrotondato 5"/>
          <p:cNvSpPr/>
          <p:nvPr/>
        </p:nvSpPr>
        <p:spPr>
          <a:xfrm>
            <a:off x="3492000" y="6539477"/>
            <a:ext cx="2160000" cy="26064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txBody>
          <a:bodyPr wrap="square" lIns="0" tIns="0" rIns="0" bIns="0" anchor="ctr">
            <a:noAutofit/>
          </a:bodyPr>
          <a:lstStyle/>
          <a:p>
            <a:pPr lvl="0" algn="ctr"/>
            <a:r>
              <a:rPr lang="it-IT" sz="1100" i="1" kern="0" dirty="0">
                <a:solidFill>
                  <a:prstClr val="black"/>
                </a:solidFill>
              </a:rPr>
              <a:t>Base = </a:t>
            </a:r>
            <a:r>
              <a:rPr lang="it-IT" sz="1100" i="1" kern="0" dirty="0" smtClean="0">
                <a:solidFill>
                  <a:prstClr val="black"/>
                </a:solidFill>
              </a:rPr>
              <a:t>UTENTI SPORTELLO ONLINE</a:t>
            </a:r>
            <a:endParaRPr lang="it-IT" sz="1100" i="1" kern="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Accessibilità allo sportello online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71500" y="1424483"/>
            <a:ext cx="4500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“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Dove ha reperito l’indirizzo dello sportello online?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” </a:t>
            </a:r>
          </a:p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(risposta multipla)</a:t>
            </a:r>
          </a:p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%</a:t>
            </a:r>
            <a:endParaRPr lang="it-IT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7" name="Object 3"/>
          <p:cNvGraphicFramePr>
            <a:graphicFrameLocks noChangeAspect="1"/>
          </p:cNvGraphicFramePr>
          <p:nvPr/>
        </p:nvGraphicFramePr>
        <p:xfrm>
          <a:off x="2483768" y="2256928"/>
          <a:ext cx="7504112" cy="4916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265" name="Grafico" r:id="rId3" imgW="9382230" imgH="6153060" progId="Excel.Chart.8">
                  <p:link updateAutomatic="1"/>
                </p:oleObj>
              </mc:Choice>
              <mc:Fallback>
                <p:oleObj name="Grafico" r:id="rId3" imgW="9382230" imgH="6153060" progId="Excel.Chart.8">
                  <p:link updateAutomatic="1"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3768" y="2256928"/>
                        <a:ext cx="7504112" cy="4916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asellaDiTesto 7"/>
          <p:cNvSpPr txBox="1"/>
          <p:nvPr/>
        </p:nvSpPr>
        <p:spPr>
          <a:xfrm>
            <a:off x="4572000" y="1424483"/>
            <a:ext cx="450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“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Quando ha cercato di accedere allo sportello online lo ha sempre trovato disponibile e funzionante?”</a:t>
            </a:r>
          </a:p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%</a:t>
            </a:r>
            <a:endParaRPr lang="it-IT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352262" name="Object 6"/>
          <p:cNvGraphicFramePr>
            <a:graphicFrameLocks noChangeAspect="1"/>
          </p:cNvGraphicFramePr>
          <p:nvPr/>
        </p:nvGraphicFramePr>
        <p:xfrm>
          <a:off x="-1692696" y="2256928"/>
          <a:ext cx="7504113" cy="4916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266" name="Grafico" r:id="rId5" imgW="9382230" imgH="6153060" progId="Excel.Chart.8">
                  <p:link updateAutomatic="1"/>
                </p:oleObj>
              </mc:Choice>
              <mc:Fallback>
                <p:oleObj name="Grafico" r:id="rId5" imgW="9382230" imgH="6153060" progId="Excel.Chart.8">
                  <p:link updateAutomatic="1"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692696" y="2256928"/>
                        <a:ext cx="7504113" cy="4916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ttangolo arrotondato 9"/>
          <p:cNvSpPr/>
          <p:nvPr/>
        </p:nvSpPr>
        <p:spPr>
          <a:xfrm>
            <a:off x="3492000" y="6539477"/>
            <a:ext cx="2160000" cy="26064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txBody>
          <a:bodyPr wrap="square" lIns="0" tIns="0" rIns="0" bIns="0" anchor="ctr">
            <a:noAutofit/>
          </a:bodyPr>
          <a:lstStyle/>
          <a:p>
            <a:pPr lvl="0" algn="ctr"/>
            <a:r>
              <a:rPr lang="it-IT" sz="1100" i="1" kern="0" dirty="0">
                <a:solidFill>
                  <a:prstClr val="black"/>
                </a:solidFill>
              </a:rPr>
              <a:t>Base = </a:t>
            </a:r>
            <a:r>
              <a:rPr lang="it-IT" sz="1100" i="1" kern="0" dirty="0" smtClean="0">
                <a:solidFill>
                  <a:prstClr val="black"/>
                </a:solidFill>
              </a:rPr>
              <a:t>UTENTI SPORTELLO ONLINE</a:t>
            </a:r>
            <a:endParaRPr lang="it-IT" sz="1100" i="1" kern="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Contatti per soddisfare la richiesta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2664000" y="904528"/>
            <a:ext cx="381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“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Oltre a usare lo sportello online, ha utilizzato qualche altro canale di contatto con Acquedotto del Fiora?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”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500589" y="3312324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“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Quali tra questi?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” (risposta multipla)</a:t>
            </a:r>
          </a:p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%</a:t>
            </a:r>
            <a:endParaRPr lang="it-IT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1" name="CasellaDiTesto 40"/>
          <p:cNvSpPr txBox="1"/>
          <p:nvPr/>
        </p:nvSpPr>
        <p:spPr>
          <a:xfrm>
            <a:off x="5148432" y="3219991"/>
            <a:ext cx="331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“</a:t>
            </a:r>
            <a:r>
              <a:rPr lang="it-IT" sz="1200" dirty="0">
                <a:solidFill>
                  <a:prstClr val="white">
                    <a:lumMod val="50000"/>
                  </a:prstClr>
                </a:solidFill>
              </a:rPr>
              <a:t>Le informazioni che ha ricevuto nei diversi contatti erano coerenti tra loro</a:t>
            </a:r>
            <a:r>
              <a:rPr lang="it-IT" sz="1200" dirty="0" smtClean="0">
                <a:solidFill>
                  <a:prstClr val="white">
                    <a:lumMod val="50000"/>
                  </a:prstClr>
                </a:solidFill>
              </a:rPr>
              <a:t>?</a:t>
            </a:r>
            <a:r>
              <a:rPr lang="it-IT" sz="1200" dirty="0" smtClean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” </a:t>
            </a:r>
          </a:p>
          <a:p>
            <a:pPr algn="ctr"/>
            <a:r>
              <a:rPr lang="it-IT" sz="1200" dirty="0" smtClean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%</a:t>
            </a:r>
            <a:endParaRPr lang="it-IT" dirty="0">
              <a:solidFill>
                <a:prstClr val="white">
                  <a:lumMod val="50000"/>
                </a:prstClr>
              </a:solidFill>
            </a:endParaRPr>
          </a:p>
        </p:txBody>
      </p:sp>
      <p:graphicFrame>
        <p:nvGraphicFramePr>
          <p:cNvPr id="351238" name="Object 6"/>
          <p:cNvGraphicFramePr>
            <a:graphicFrameLocks noChangeAspect="1"/>
          </p:cNvGraphicFramePr>
          <p:nvPr/>
        </p:nvGraphicFramePr>
        <p:xfrm>
          <a:off x="820738" y="404813"/>
          <a:ext cx="7504112" cy="4916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244" name="Grafico" r:id="rId3" imgW="9382230" imgH="6153060" progId="Excel.Chart.8">
                  <p:link updateAutomatic="1"/>
                </p:oleObj>
              </mc:Choice>
              <mc:Fallback>
                <p:oleObj name="Grafico" r:id="rId3" imgW="9382230" imgH="6153060" progId="Excel.Chart.8">
                  <p:link updateAutomatic="1"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0738" y="404813"/>
                        <a:ext cx="7504112" cy="4916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1239" name="Object 7"/>
          <p:cNvGraphicFramePr>
            <a:graphicFrameLocks noChangeAspect="1"/>
          </p:cNvGraphicFramePr>
          <p:nvPr/>
        </p:nvGraphicFramePr>
        <p:xfrm>
          <a:off x="-1620688" y="3645024"/>
          <a:ext cx="7504113" cy="4916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245" name="Grafico" r:id="rId5" imgW="9382230" imgH="6153060" progId="Excel.Chart.8">
                  <p:link updateAutomatic="1"/>
                </p:oleObj>
              </mc:Choice>
              <mc:Fallback>
                <p:oleObj name="Grafico" r:id="rId5" imgW="9382230" imgH="6153060" progId="Excel.Chart.8">
                  <p:link updateAutomatic="1"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620688" y="3645024"/>
                        <a:ext cx="7504113" cy="4916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1240" name="Object 8"/>
          <p:cNvGraphicFramePr>
            <a:graphicFrameLocks noChangeAspect="1"/>
          </p:cNvGraphicFramePr>
          <p:nvPr/>
        </p:nvGraphicFramePr>
        <p:xfrm>
          <a:off x="2699792" y="3645024"/>
          <a:ext cx="7504113" cy="4916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246" name="Grafico" r:id="rId7" imgW="9382230" imgH="6153060" progId="Excel.Chart.8">
                  <p:link updateAutomatic="1"/>
                </p:oleObj>
              </mc:Choice>
              <mc:Fallback>
                <p:oleObj name="Grafico" r:id="rId7" imgW="9382230" imgH="6153060" progId="Excel.Chart.8">
                  <p:link updateAutomatic="1"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9792" y="3645024"/>
                        <a:ext cx="7504113" cy="4916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Rettangolo 35"/>
          <p:cNvSpPr/>
          <p:nvPr/>
        </p:nvSpPr>
        <p:spPr>
          <a:xfrm>
            <a:off x="396000" y="2852936"/>
            <a:ext cx="8352000" cy="3384000"/>
          </a:xfrm>
          <a:prstGeom prst="rect">
            <a:avLst/>
          </a:prstGeom>
          <a:ln>
            <a:solidFill>
              <a:srgbClr val="00AAE6"/>
            </a:solidFill>
            <a:prstDash val="sysDot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1" name="Rettangolo arrotondato 10"/>
          <p:cNvSpPr/>
          <p:nvPr/>
        </p:nvSpPr>
        <p:spPr>
          <a:xfrm>
            <a:off x="3492000" y="6539477"/>
            <a:ext cx="2160000" cy="26064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txBody>
          <a:bodyPr wrap="square" lIns="0" tIns="0" rIns="0" bIns="0" anchor="ctr">
            <a:noAutofit/>
          </a:bodyPr>
          <a:lstStyle/>
          <a:p>
            <a:pPr lvl="0" algn="ctr"/>
            <a:r>
              <a:rPr lang="it-IT" sz="1100" i="1" kern="0" dirty="0">
                <a:solidFill>
                  <a:prstClr val="black"/>
                </a:solidFill>
              </a:rPr>
              <a:t>Base = </a:t>
            </a:r>
            <a:r>
              <a:rPr lang="it-IT" sz="1100" i="1" kern="0" dirty="0" smtClean="0">
                <a:solidFill>
                  <a:prstClr val="black"/>
                </a:solidFill>
              </a:rPr>
              <a:t>UTENTI SPORTELLO ONLINE</a:t>
            </a:r>
            <a:endParaRPr lang="it-IT" sz="1100" i="1" kern="0" dirty="0">
              <a:solidFill>
                <a:prstClr val="black"/>
              </a:solidFill>
            </a:endParaRPr>
          </a:p>
        </p:txBody>
      </p:sp>
      <p:pic>
        <p:nvPicPr>
          <p:cNvPr id="12" name="Picture 2" descr="http://www.fiora.it/images/il_tuo_sportello.jpg"/>
          <p:cNvPicPr>
            <a:picLocks noChangeAspect="1" noChangeArrowheads="1"/>
          </p:cNvPicPr>
          <p:nvPr/>
        </p:nvPicPr>
        <p:blipFill>
          <a:blip r:embed="rId9" cstate="print"/>
          <a:srcRect l="37111" t="14495" r="39480" b="40265"/>
          <a:stretch>
            <a:fillRect/>
          </a:stretch>
        </p:blipFill>
        <p:spPr bwMode="auto">
          <a:xfrm>
            <a:off x="6752336" y="332657"/>
            <a:ext cx="373550" cy="3539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/>
          </a:scene3d>
          <a:sp3d prstMaterial="softEdge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19"/>
          <p:cNvSpPr txBox="1">
            <a:spLocks noChangeArrowheads="1"/>
          </p:cNvSpPr>
          <p:nvPr/>
        </p:nvSpPr>
        <p:spPr bwMode="auto">
          <a:xfrm>
            <a:off x="467544" y="468411"/>
            <a:ext cx="8676456" cy="1016373"/>
          </a:xfrm>
          <a:prstGeom prst="foldedCorner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20000"/>
              </a:lnSpc>
              <a:defRPr/>
            </a:pPr>
            <a:endParaRPr lang="it-IT" sz="1100" b="1" dirty="0">
              <a:ln>
                <a:solidFill>
                  <a:schemeClr val="bg1">
                    <a:lumMod val="85000"/>
                  </a:schemeClr>
                </a:solidFill>
              </a:ln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>
              <a:lnSpc>
                <a:spcPct val="120000"/>
              </a:lnSpc>
              <a:defRPr/>
            </a:pPr>
            <a:r>
              <a:rPr lang="it-IT" sz="3000" dirty="0" smtClean="0">
                <a:solidFill>
                  <a:srgbClr val="39527B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Indagine CAWI</a:t>
            </a:r>
          </a:p>
        </p:txBody>
      </p:sp>
      <p:sp>
        <p:nvSpPr>
          <p:cNvPr id="10" name="CasellaDiTesto 10"/>
          <p:cNvSpPr txBox="1">
            <a:spLocks noChangeArrowheads="1"/>
          </p:cNvSpPr>
          <p:nvPr/>
        </p:nvSpPr>
        <p:spPr bwMode="auto">
          <a:xfrm>
            <a:off x="467544" y="1339200"/>
            <a:ext cx="878497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it-IT" sz="14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Campione </a:t>
            </a:r>
            <a:r>
              <a:rPr lang="it-IT" sz="14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 utenti Acquedotto del Fiora SpA intervistati tramite questionario telematico</a:t>
            </a:r>
            <a:endParaRPr lang="it-IT" sz="140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/>
          <p:cNvGraphicFramePr>
            <a:graphicFrameLocks noGrp="1"/>
          </p:cNvGraphicFramePr>
          <p:nvPr/>
        </p:nvGraphicFramePr>
        <p:xfrm>
          <a:off x="741600" y="2202260"/>
          <a:ext cx="7660800" cy="2766192"/>
        </p:xfrm>
        <a:graphic>
          <a:graphicData uri="http://schemas.openxmlformats.org/drawingml/2006/table">
            <a:tbl>
              <a:tblPr bandCol="1">
                <a:tableStyleId>{F5AB1C69-6EDB-4FF4-983F-18BD219EF322}</a:tableStyleId>
              </a:tblPr>
              <a:tblGrid>
                <a:gridCol w="2671200"/>
                <a:gridCol w="1800000"/>
                <a:gridCol w="943200"/>
                <a:gridCol w="943200"/>
                <a:gridCol w="360000"/>
                <a:gridCol w="943200"/>
              </a:tblGrid>
              <a:tr h="324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b="0" i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R w="12700" cmpd="sng">
                      <a:noFill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300" b="0" i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1° SEM. 2016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(base 187)</a:t>
                      </a:r>
                    </a:p>
                  </a:txBody>
                  <a:tcPr marL="0" marR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2° SEM. 2015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(base 135)</a:t>
                      </a:r>
                    </a:p>
                  </a:txBody>
                  <a:tcPr marL="0" marR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(base 813)</a:t>
                      </a:r>
                    </a:p>
                  </a:txBody>
                  <a:tcPr anchor="b">
                    <a:noFill/>
                  </a:tcPr>
                </a:tc>
              </a:tr>
              <a:tr h="324000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dirty="0" smtClean="0"/>
                        <a:t>Sesso </a:t>
                      </a:r>
                      <a:endParaRPr lang="it-IT" sz="1400" b="0" i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dirty="0" smtClean="0"/>
                        <a:t>UOMO </a:t>
                      </a:r>
                      <a:endParaRPr lang="it-IT" sz="1300" b="0" i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74,3%</a:t>
                      </a:r>
                      <a:endParaRPr lang="it-IT" sz="14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0070C0">
                        <a:alpha val="7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73,3%</a:t>
                      </a:r>
                      <a:endParaRPr lang="it-IT" sz="14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0070C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4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49,4%</a:t>
                      </a:r>
                      <a:endParaRPr lang="it-IT" sz="14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  <a:alpha val="71000"/>
                      </a:schemeClr>
                    </a:solidFill>
                  </a:tcPr>
                </a:tc>
              </a:tr>
              <a:tr h="324000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b="0" i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R w="12700" cmpd="sng">
                      <a:noFill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DONNA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25,7%</a:t>
                      </a:r>
                      <a:endParaRPr lang="it-IT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>
                        <a:alpha val="7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26,7%</a:t>
                      </a:r>
                      <a:endParaRPr lang="it-IT" sz="14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4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50,6%</a:t>
                      </a:r>
                      <a:endParaRPr lang="it-IT" sz="14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alpha val="71000"/>
                      </a:schemeClr>
                    </a:solidFill>
                  </a:tcPr>
                </a:tc>
              </a:tr>
              <a:tr h="324000">
                <a:tc rowSpan="3">
                  <a:txBody>
                    <a:bodyPr/>
                    <a:lstStyle/>
                    <a:p>
                      <a:pPr algn="l"/>
                      <a:r>
                        <a:rPr lang="it-IT" sz="1400" b="0" dirty="0" smtClean="0"/>
                        <a:t>Età </a:t>
                      </a:r>
                      <a:endParaRPr lang="it-IT" sz="1400" b="0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300" b="0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18-44 ANNI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28,9%</a:t>
                      </a:r>
                      <a:endParaRPr lang="it-IT" sz="14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70C0">
                        <a:alpha val="7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33,9%</a:t>
                      </a:r>
                      <a:endParaRPr lang="it-IT" sz="14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70C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4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20,2%</a:t>
                      </a:r>
                      <a:endParaRPr lang="it-IT" sz="14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50000"/>
                        <a:alpha val="71000"/>
                      </a:schemeClr>
                    </a:solidFill>
                  </a:tcPr>
                </a:tc>
              </a:tr>
              <a:tr h="324000">
                <a:tc vMerge="1">
                  <a:txBody>
                    <a:bodyPr/>
                    <a:lstStyle/>
                    <a:p>
                      <a:pPr algn="l"/>
                      <a:endParaRPr lang="it-IT" sz="1400" b="0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R w="12700" cmpd="sng">
                      <a:noFill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45-54 ANNI</a:t>
                      </a:r>
                    </a:p>
                  </a:txBody>
                  <a:tcPr marL="90000" marR="9000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32,2%</a:t>
                      </a:r>
                      <a:endParaRPr lang="it-IT" sz="14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0070C0">
                        <a:alpha val="7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22,6%</a:t>
                      </a:r>
                      <a:endParaRPr lang="it-IT" sz="14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0070C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4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19,5%</a:t>
                      </a:r>
                      <a:endParaRPr lang="it-IT" sz="14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  <a:alpha val="71000"/>
                      </a:schemeClr>
                    </a:solidFill>
                  </a:tcPr>
                </a:tc>
              </a:tr>
              <a:tr h="324000">
                <a:tc vMerge="1">
                  <a:txBody>
                    <a:bodyPr/>
                    <a:lstStyle/>
                    <a:p>
                      <a:pPr algn="l"/>
                      <a:endParaRPr lang="it-IT" sz="1400" b="0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R w="12700" cmpd="sng">
                      <a:noFill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55 + ANNI</a:t>
                      </a:r>
                    </a:p>
                  </a:txBody>
                  <a:tcPr marL="90000" marR="9000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38,9%</a:t>
                      </a:r>
                      <a:endParaRPr lang="it-IT" sz="14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>
                        <a:alpha val="7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43,5%</a:t>
                      </a:r>
                      <a:endParaRPr lang="it-IT" sz="14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4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60,3%</a:t>
                      </a:r>
                      <a:endParaRPr lang="it-IT" sz="14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alpha val="71000"/>
                      </a:schemeClr>
                    </a:solidFill>
                  </a:tcPr>
                </a:tc>
              </a:tr>
              <a:tr h="325446">
                <a:tc rowSpan="2">
                  <a:txBody>
                    <a:bodyPr/>
                    <a:lstStyle/>
                    <a:p>
                      <a:pPr algn="l"/>
                      <a:r>
                        <a:rPr lang="it-IT" sz="1400" b="0" dirty="0" smtClean="0"/>
                        <a:t>Livello</a:t>
                      </a:r>
                      <a:r>
                        <a:rPr lang="it-IT" sz="1400" b="0" baseline="0" dirty="0" smtClean="0"/>
                        <a:t> di i</a:t>
                      </a:r>
                      <a:r>
                        <a:rPr lang="it-IT" sz="1400" b="0" dirty="0" smtClean="0"/>
                        <a:t>struzione</a:t>
                      </a:r>
                      <a:endParaRPr lang="it-IT" sz="1400" b="0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300" b="0" dirty="0" smtClean="0"/>
                        <a:t>SUPERIORE</a:t>
                      </a:r>
                      <a:endParaRPr lang="it-IT" sz="1300" b="0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91,6%</a:t>
                      </a:r>
                      <a:endParaRPr lang="it-IT" sz="14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70C0">
                        <a:alpha val="7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91,8%</a:t>
                      </a:r>
                      <a:endParaRPr lang="it-IT" sz="14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70C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4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55,1%</a:t>
                      </a:r>
                      <a:endParaRPr lang="it-IT" sz="14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50000"/>
                        <a:alpha val="71000"/>
                      </a:schemeClr>
                    </a:solidFill>
                  </a:tcPr>
                </a:tc>
              </a:tr>
              <a:tr h="325446">
                <a:tc vMerge="1">
                  <a:txBody>
                    <a:bodyPr/>
                    <a:lstStyle/>
                    <a:p>
                      <a:pPr algn="l"/>
                      <a:endParaRPr lang="it-IT" sz="1400" b="0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R w="12700" cmpd="sng">
                      <a:noFill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300" b="0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INFERIORE</a:t>
                      </a:r>
                      <a:endParaRPr lang="it-IT" sz="1300" b="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8,4%</a:t>
                      </a:r>
                      <a:endParaRPr lang="it-IT" sz="14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0070C0">
                        <a:alpha val="7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8,2%</a:t>
                      </a:r>
                      <a:endParaRPr lang="it-IT" sz="14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0070C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4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44,9%</a:t>
                      </a:r>
                      <a:endParaRPr lang="it-IT" sz="14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  <a:alpha val="71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7629" name="CasellaDiTesto 25"/>
          <p:cNvSpPr txBox="1">
            <a:spLocks noChangeArrowheads="1"/>
          </p:cNvSpPr>
          <p:nvPr/>
        </p:nvSpPr>
        <p:spPr bwMode="auto">
          <a:xfrm>
            <a:off x="683568" y="2348480"/>
            <a:ext cx="31432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it-IT" sz="1600" b="1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PROFILO SOCIO-DEMOGRAFICO</a:t>
            </a:r>
          </a:p>
        </p:txBody>
      </p:sp>
      <p:sp>
        <p:nvSpPr>
          <p:cNvPr id="173060" name="AutoShape 4" descr="http://stockfresh.com/thumbs/kraska/1225820_ufficio-clock-mail-chat-telefono-muro.jpg"/>
          <p:cNvSpPr>
            <a:spLocks noChangeAspect="1" noChangeArrowheads="1"/>
          </p:cNvSpPr>
          <p:nvPr/>
        </p:nvSpPr>
        <p:spPr bwMode="auto">
          <a:xfrm>
            <a:off x="155575" y="-1828800"/>
            <a:ext cx="3810000" cy="3810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 dirty="0"/>
          </a:p>
        </p:txBody>
      </p:sp>
      <p:sp>
        <p:nvSpPr>
          <p:cNvPr id="173062" name="AutoShape 6" descr="http://stockfresh.com/thumbs/kraska/1225820_ufficio-clock-mail-chat-telefono-muro.jpg"/>
          <p:cNvSpPr>
            <a:spLocks noChangeAspect="1" noChangeArrowheads="1"/>
          </p:cNvSpPr>
          <p:nvPr/>
        </p:nvSpPr>
        <p:spPr bwMode="auto">
          <a:xfrm>
            <a:off x="155575" y="-1828800"/>
            <a:ext cx="3810000" cy="3810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 dirty="0"/>
          </a:p>
        </p:txBody>
      </p:sp>
      <p:sp>
        <p:nvSpPr>
          <p:cNvPr id="173064" name="AutoShape 8" descr="http://stockfresh.com/thumbs/kraska/1225820_ufficio-clock-mail-chat-telefono-muro.jpg"/>
          <p:cNvSpPr>
            <a:spLocks noChangeAspect="1" noChangeArrowheads="1"/>
          </p:cNvSpPr>
          <p:nvPr/>
        </p:nvSpPr>
        <p:spPr bwMode="auto">
          <a:xfrm>
            <a:off x="155575" y="-1828800"/>
            <a:ext cx="3810000" cy="3810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 dirty="0"/>
          </a:p>
        </p:txBody>
      </p:sp>
      <p:sp>
        <p:nvSpPr>
          <p:cNvPr id="173068" name="AutoShape 12" descr="http://stockfresh.com/thumbs/kraska/1225820_ufficio-clock-mail-chat-telefono-mur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 dirty="0"/>
          </a:p>
        </p:txBody>
      </p:sp>
      <p:sp>
        <p:nvSpPr>
          <p:cNvPr id="27" name="Titolo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Profilo del rispondente</a:t>
            </a:r>
            <a:endParaRPr lang="it-IT" dirty="0"/>
          </a:p>
        </p:txBody>
      </p:sp>
      <p:pic>
        <p:nvPicPr>
          <p:cNvPr id="19" name="Picture 16" descr="http://png.clipart.me/graphics/thumbs/112/blue-email-symbol-vector-eps10-illustration_1126712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0"/>
            <a:ext cx="720080" cy="707391"/>
          </a:xfrm>
          <a:prstGeom prst="rect">
            <a:avLst/>
          </a:prstGeom>
          <a:noFill/>
        </p:spPr>
      </p:pic>
      <p:grpSp>
        <p:nvGrpSpPr>
          <p:cNvPr id="21" name="Gruppo 20"/>
          <p:cNvGrpSpPr/>
          <p:nvPr/>
        </p:nvGrpSpPr>
        <p:grpSpPr>
          <a:xfrm>
            <a:off x="5713854" y="1398937"/>
            <a:ext cx="2612836" cy="875391"/>
            <a:chOff x="5713854" y="787006"/>
            <a:chExt cx="2612836" cy="875391"/>
          </a:xfrm>
        </p:grpSpPr>
        <p:pic>
          <p:nvPicPr>
            <p:cNvPr id="22" name="Picture 16" descr="http://png.clipart.me/graphics/thumbs/112/blue-email-symbol-vector-eps10-illustration_112671221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924115" y="1007800"/>
              <a:ext cx="443575" cy="452628"/>
            </a:xfrm>
            <a:prstGeom prst="rect">
              <a:avLst/>
            </a:prstGeom>
            <a:noFill/>
          </p:spPr>
        </p:pic>
        <p:sp>
          <p:nvSpPr>
            <p:cNvPr id="23" name="CasellaDiTesto 22"/>
            <p:cNvSpPr txBox="1"/>
            <p:nvPr/>
          </p:nvSpPr>
          <p:spPr>
            <a:xfrm>
              <a:off x="5713854" y="1385398"/>
              <a:ext cx="8640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b="1" dirty="0" smtClean="0"/>
                <a:t>CAWI</a:t>
              </a:r>
              <a:endParaRPr lang="it-IT" sz="1200" b="1" dirty="0"/>
            </a:p>
          </p:txBody>
        </p:sp>
        <p:pic>
          <p:nvPicPr>
            <p:cNvPr id="24" name="Picture 14" descr="http://www.newisoland.it/wp-content/uploads/2013/01/5458020-icona-del-telefono-nella-tonalita-blu-vettoriale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670199" y="1023416"/>
              <a:ext cx="448887" cy="448887"/>
            </a:xfrm>
            <a:prstGeom prst="rect">
              <a:avLst/>
            </a:prstGeom>
            <a:noFill/>
          </p:spPr>
        </p:pic>
        <p:sp>
          <p:nvSpPr>
            <p:cNvPr id="25" name="CasellaDiTesto 24"/>
            <p:cNvSpPr txBox="1"/>
            <p:nvPr/>
          </p:nvSpPr>
          <p:spPr>
            <a:xfrm>
              <a:off x="7462594" y="1385398"/>
              <a:ext cx="8640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b="1" dirty="0" smtClean="0"/>
                <a:t>CATI</a:t>
              </a:r>
              <a:endParaRPr lang="it-IT" sz="1200" b="1" dirty="0"/>
            </a:p>
          </p:txBody>
        </p:sp>
        <p:sp>
          <p:nvSpPr>
            <p:cNvPr id="26" name="CasellaDiTesto 25"/>
            <p:cNvSpPr txBox="1"/>
            <p:nvPr/>
          </p:nvSpPr>
          <p:spPr>
            <a:xfrm>
              <a:off x="5788522" y="787006"/>
              <a:ext cx="2052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b="1" dirty="0" smtClean="0"/>
                <a:t>CLIENTI INTERVISTATI</a:t>
              </a:r>
              <a:endParaRPr lang="it-IT" sz="1200" b="1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60" name="AutoShape 4" descr="http://stockfresh.com/thumbs/kraska/1225820_ufficio-clock-mail-chat-telefono-muro.jpg"/>
          <p:cNvSpPr>
            <a:spLocks noChangeAspect="1" noChangeArrowheads="1"/>
          </p:cNvSpPr>
          <p:nvPr/>
        </p:nvSpPr>
        <p:spPr bwMode="auto">
          <a:xfrm>
            <a:off x="155575" y="-1828800"/>
            <a:ext cx="3810000" cy="3810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 dirty="0"/>
          </a:p>
        </p:txBody>
      </p:sp>
      <p:sp>
        <p:nvSpPr>
          <p:cNvPr id="173062" name="AutoShape 6" descr="http://stockfresh.com/thumbs/kraska/1225820_ufficio-clock-mail-chat-telefono-muro.jpg"/>
          <p:cNvSpPr>
            <a:spLocks noChangeAspect="1" noChangeArrowheads="1"/>
          </p:cNvSpPr>
          <p:nvPr/>
        </p:nvSpPr>
        <p:spPr bwMode="auto">
          <a:xfrm>
            <a:off x="155575" y="-1828800"/>
            <a:ext cx="3810000" cy="3810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 dirty="0"/>
          </a:p>
        </p:txBody>
      </p:sp>
      <p:sp>
        <p:nvSpPr>
          <p:cNvPr id="173064" name="AutoShape 8" descr="http://stockfresh.com/thumbs/kraska/1225820_ufficio-clock-mail-chat-telefono-muro.jpg"/>
          <p:cNvSpPr>
            <a:spLocks noChangeAspect="1" noChangeArrowheads="1"/>
          </p:cNvSpPr>
          <p:nvPr/>
        </p:nvSpPr>
        <p:spPr bwMode="auto">
          <a:xfrm>
            <a:off x="155575" y="-1828800"/>
            <a:ext cx="3810000" cy="3810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 dirty="0"/>
          </a:p>
        </p:txBody>
      </p:sp>
      <p:sp>
        <p:nvSpPr>
          <p:cNvPr id="27" name="Titolo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Valutazione del servizio idrico</a:t>
            </a:r>
            <a:endParaRPr lang="it-IT" dirty="0"/>
          </a:p>
        </p:txBody>
      </p:sp>
      <p:pic>
        <p:nvPicPr>
          <p:cNvPr id="19" name="Picture 16" descr="http://png.clipart.me/graphics/thumbs/112/blue-email-symbol-vector-eps10-illustration_1126712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0"/>
            <a:ext cx="720080" cy="707391"/>
          </a:xfrm>
          <a:prstGeom prst="rect">
            <a:avLst/>
          </a:prstGeom>
          <a:noFill/>
        </p:spPr>
      </p:pic>
      <p:cxnSp>
        <p:nvCxnSpPr>
          <p:cNvPr id="29" name="Connettore 4 28"/>
          <p:cNvCxnSpPr/>
          <p:nvPr/>
        </p:nvCxnSpPr>
        <p:spPr>
          <a:xfrm>
            <a:off x="1243553" y="3641865"/>
            <a:ext cx="360000" cy="864000"/>
          </a:xfrm>
          <a:prstGeom prst="bentConnector3">
            <a:avLst>
              <a:gd name="adj1" fmla="val -204"/>
            </a:avLst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4 29"/>
          <p:cNvCxnSpPr/>
          <p:nvPr/>
        </p:nvCxnSpPr>
        <p:spPr>
          <a:xfrm>
            <a:off x="1243553" y="2266598"/>
            <a:ext cx="360000" cy="647700"/>
          </a:xfrm>
          <a:prstGeom prst="bentConnector3">
            <a:avLst>
              <a:gd name="adj1" fmla="val -204"/>
            </a:avLst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2" name="Tabella 31"/>
          <p:cNvGraphicFramePr>
            <a:graphicFrameLocks noGrp="1"/>
          </p:cNvGraphicFramePr>
          <p:nvPr/>
        </p:nvGraphicFramePr>
        <p:xfrm>
          <a:off x="740870" y="1606498"/>
          <a:ext cx="7662260" cy="4522992"/>
        </p:xfrm>
        <a:graphic>
          <a:graphicData uri="http://schemas.openxmlformats.org/drawingml/2006/table">
            <a:tbl>
              <a:tblPr bandCol="1">
                <a:tableStyleId>{F5AB1C69-6EDB-4FF4-983F-18BD219EF322}</a:tableStyleId>
              </a:tblPr>
              <a:tblGrid>
                <a:gridCol w="877598"/>
                <a:gridCol w="1800000"/>
                <a:gridCol w="1800000"/>
                <a:gridCol w="941554"/>
                <a:gridCol w="941554"/>
                <a:gridCol w="360000"/>
                <a:gridCol w="941554"/>
              </a:tblGrid>
              <a:tr h="32400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b="0" i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R w="12700" cmpd="sng">
                      <a:noFill/>
                    </a:ln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300" b="0" i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1° SEM. 2016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(base 187)</a:t>
                      </a:r>
                    </a:p>
                  </a:txBody>
                  <a:tcPr marL="0" marR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2° SEM. 2015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(base 135)</a:t>
                      </a:r>
                    </a:p>
                  </a:txBody>
                  <a:tcPr marL="0" marR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(base 813)</a:t>
                      </a:r>
                    </a:p>
                  </a:txBody>
                  <a:tcPr anchor="b">
                    <a:noFill/>
                  </a:tcPr>
                </a:tc>
              </a:tr>
              <a:tr h="32400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dirty="0" smtClean="0"/>
                        <a:t>Aspetti</a:t>
                      </a:r>
                      <a:r>
                        <a:rPr lang="it-IT" sz="1400" b="0" baseline="0" dirty="0" smtClean="0"/>
                        <a:t> tecnici</a:t>
                      </a:r>
                      <a:endParaRPr lang="it-IT" sz="1400" b="0" i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R w="12700" cmpd="sng">
                      <a:noFill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dirty="0" smtClean="0"/>
                        <a:t>% voto</a:t>
                      </a:r>
                      <a:r>
                        <a:rPr lang="it-IT" sz="1300" b="0" baseline="0" dirty="0" smtClean="0"/>
                        <a:t> 6-10</a:t>
                      </a:r>
                      <a:endParaRPr lang="it-IT" sz="1300" b="0" i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82,4%</a:t>
                      </a:r>
                      <a:endParaRPr lang="it-IT" sz="14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0070C0">
                        <a:alpha val="7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82,2%</a:t>
                      </a:r>
                      <a:endParaRPr lang="it-IT" sz="14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4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92,9%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  <a:alpha val="71000"/>
                      </a:schemeClr>
                    </a:solidFill>
                  </a:tcPr>
                </a:tc>
              </a:tr>
              <a:tr h="180000"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0" b="0" i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0" marB="0" anchor="ctr">
                    <a:lnR w="12700" cmpd="sng">
                      <a:noFill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0" b="0" i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0" b="0" i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0" marB="0" anchor="ctr">
                    <a:lnL w="12700" cmpd="sng">
                      <a:noFill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T="0" marB="0" anchor="ctr">
                    <a:noFill/>
                  </a:tcPr>
                </a:tc>
              </a:tr>
              <a:tr h="216000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b="0" i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R w="12700" cmpd="sng">
                      <a:noFill/>
                    </a:ln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Continuità</a:t>
                      </a:r>
                      <a:r>
                        <a:rPr lang="it-IT" sz="1400" b="0" i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del servizio</a:t>
                      </a:r>
                      <a:endParaRPr lang="it-IT" sz="1400" b="0" i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100" b="0" i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89,3%</a:t>
                      </a:r>
                      <a:endParaRPr lang="it-IT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070C0">
                        <a:alpha val="7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89,6%</a:t>
                      </a:r>
                      <a:endParaRPr lang="it-IT" sz="14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4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92,3%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  <a:alpha val="71000"/>
                      </a:schemeClr>
                    </a:solidFill>
                  </a:tcPr>
                </a:tc>
              </a:tr>
              <a:tr h="216000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b="0" i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R w="12700" cmpd="sng">
                      <a:noFill/>
                    </a:ln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Livello di pressione</a:t>
                      </a:r>
                    </a:p>
                  </a:txBody>
                  <a:tcPr anchor="ctr">
                    <a:lnL w="12700" cmpd="sng">
                      <a:noFill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100" b="0" i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77,5%</a:t>
                      </a:r>
                      <a:endParaRPr lang="it-IT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070C0">
                        <a:alpha val="7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69,6%</a:t>
                      </a:r>
                      <a:endParaRPr lang="it-IT" sz="14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4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89,7%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  <a:alpha val="71000"/>
                      </a:schemeClr>
                    </a:solidFill>
                  </a:tcPr>
                </a:tc>
              </a:tr>
              <a:tr h="180000">
                <a:tc gridSpan="2">
                  <a:txBody>
                    <a:bodyPr/>
                    <a:lstStyle/>
                    <a:p>
                      <a:pPr algn="l"/>
                      <a:endParaRPr lang="it-IT" sz="1000" b="0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0" marB="0" anchor="ctr">
                    <a:lnR w="12700" cmpd="sng">
                      <a:noFill/>
                    </a:ln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it-IT" sz="1000" b="0" i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0" marB="0" anchor="ctr">
                    <a:lnL w="12700" cmpd="sng">
                      <a:noFill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T="0" marB="0" anchor="ctr">
                    <a:noFill/>
                  </a:tcPr>
                </a:tc>
              </a:tr>
              <a:tr h="324000">
                <a:tc gridSpan="2">
                  <a:txBody>
                    <a:bodyPr/>
                    <a:lstStyle/>
                    <a:p>
                      <a:pPr algn="l"/>
                      <a:r>
                        <a:rPr lang="it-IT" sz="1400" b="0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Fatturazione</a:t>
                      </a:r>
                      <a:endParaRPr lang="it-IT" sz="1400" b="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R w="12700" cmpd="sng">
                      <a:noFill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dirty="0" smtClean="0"/>
                        <a:t>% voto</a:t>
                      </a:r>
                      <a:r>
                        <a:rPr lang="it-IT" sz="1300" b="0" baseline="0" dirty="0" smtClean="0"/>
                        <a:t> 6-10</a:t>
                      </a:r>
                      <a:endParaRPr lang="it-IT" sz="1300" b="0" i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000" marR="90000" marT="0" marB="0" anchor="ctr">
                    <a:lnL w="12700" cmpd="sng">
                      <a:noFill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70,6%</a:t>
                      </a:r>
                      <a:endParaRPr lang="it-IT" sz="14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0070C0">
                        <a:alpha val="7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71,9%</a:t>
                      </a:r>
                      <a:endParaRPr lang="it-IT" sz="14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4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85,0%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  <a:alpha val="71000"/>
                      </a:schemeClr>
                    </a:solidFill>
                  </a:tcPr>
                </a:tc>
              </a:tr>
              <a:tr h="180000">
                <a:tc rowSpan="6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0" b="0" i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0" marB="0" anchor="ctr">
                    <a:lnR w="12700" cmpd="sng">
                      <a:noFill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0" b="0" i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0" marB="0" anchor="ctr">
                    <a:lnL>
                      <a:noFill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0" b="0" i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T="0" marB="0" anchor="ctr">
                    <a:noFill/>
                  </a:tcPr>
                </a:tc>
              </a:tr>
              <a:tr h="216000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b="0" i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R w="12700" cmpd="sng">
                      <a:noFill/>
                    </a:ln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959100" algn="l"/>
                        </a:tabLst>
                        <a:defRPr/>
                      </a:pPr>
                      <a:r>
                        <a:rPr lang="it-IT" sz="1400" b="0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Regolarità lettura</a:t>
                      </a:r>
                      <a:r>
                        <a:rPr lang="it-IT" sz="1400" b="0" i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contatori</a:t>
                      </a:r>
                      <a:endParaRPr lang="it-IT" sz="1400" b="0" i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300" b="0" i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00"/>
                        </a:lnSpc>
                        <a:spcBef>
                          <a:spcPts val="600"/>
                        </a:spcBef>
                      </a:pPr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51,3%</a:t>
                      </a:r>
                      <a:endParaRPr lang="it-IT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0070C0">
                        <a:alpha val="7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00"/>
                        </a:lnSpc>
                        <a:spcBef>
                          <a:spcPts val="600"/>
                        </a:spcBef>
                      </a:pPr>
                      <a:r>
                        <a:rPr lang="it-IT" sz="14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56,3%</a:t>
                      </a:r>
                      <a:endParaRPr lang="it-IT" sz="14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4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82,1%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  <a:alpha val="71000"/>
                      </a:schemeClr>
                    </a:solidFill>
                  </a:tcPr>
                </a:tc>
              </a:tr>
              <a:tr h="216000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b="0" i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R w="12700" cmpd="sng">
                      <a:noFill/>
                    </a:ln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Chiarezza e facilità lettura</a:t>
                      </a:r>
                    </a:p>
                  </a:txBody>
                  <a:tcPr anchor="ctr">
                    <a:lnL w="12700" cmpd="sng">
                      <a:noFill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300" b="0" i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00"/>
                        </a:lnSpc>
                        <a:spcBef>
                          <a:spcPts val="600"/>
                        </a:spcBef>
                      </a:pPr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59,4%</a:t>
                      </a:r>
                      <a:endParaRPr lang="it-IT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0070C0">
                        <a:alpha val="7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00"/>
                        </a:lnSpc>
                        <a:spcBef>
                          <a:spcPts val="600"/>
                        </a:spcBef>
                      </a:pPr>
                      <a:r>
                        <a:rPr lang="it-IT" sz="14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63,7%</a:t>
                      </a:r>
                      <a:endParaRPr lang="it-IT" sz="14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4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80,6%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  <a:alpha val="71000"/>
                      </a:schemeClr>
                    </a:solidFill>
                  </a:tcPr>
                </a:tc>
              </a:tr>
              <a:tr h="216000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b="0" i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R w="12700" cmpd="sng">
                      <a:noFill/>
                    </a:ln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Correttezza degli importi riportati nelle bollette</a:t>
                      </a:r>
                    </a:p>
                  </a:txBody>
                  <a:tcPr marR="0" anchor="ctr">
                    <a:lnL w="12700" cmpd="sng">
                      <a:noFill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300" b="0" i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00"/>
                        </a:lnSpc>
                        <a:spcBef>
                          <a:spcPts val="600"/>
                        </a:spcBef>
                      </a:pPr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74,9%</a:t>
                      </a:r>
                      <a:endParaRPr lang="it-IT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0070C0">
                        <a:alpha val="7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00"/>
                        </a:lnSpc>
                        <a:spcBef>
                          <a:spcPts val="600"/>
                        </a:spcBef>
                      </a:pPr>
                      <a:r>
                        <a:rPr lang="it-IT" sz="14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65,2%</a:t>
                      </a:r>
                      <a:endParaRPr lang="it-IT" sz="14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4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78,4%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  <a:alpha val="71000"/>
                      </a:schemeClr>
                    </a:solidFill>
                  </a:tcPr>
                </a:tc>
              </a:tr>
              <a:tr h="216000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b="0" i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R w="12700" cmpd="sng">
                      <a:noFill/>
                    </a:ln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Invio regolare fatture</a:t>
                      </a:r>
                    </a:p>
                  </a:txBody>
                  <a:tcPr anchor="ctr">
                    <a:lnL w="12700" cmpd="sng">
                      <a:noFill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300" b="0" i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00"/>
                        </a:lnSpc>
                        <a:spcBef>
                          <a:spcPts val="600"/>
                        </a:spcBef>
                      </a:pPr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81,3%</a:t>
                      </a:r>
                      <a:endParaRPr lang="it-IT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0070C0">
                        <a:alpha val="7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00"/>
                        </a:lnSpc>
                        <a:spcBef>
                          <a:spcPts val="600"/>
                        </a:spcBef>
                      </a:pPr>
                      <a:r>
                        <a:rPr lang="it-IT" sz="14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82,2%</a:t>
                      </a:r>
                      <a:endParaRPr lang="it-IT" sz="14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4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90,2%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  <a:alpha val="71000"/>
                      </a:schemeClr>
                    </a:solidFill>
                  </a:tcPr>
                </a:tc>
              </a:tr>
              <a:tr h="180000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0" b="0" i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0" marB="0" anchor="ctr">
                    <a:lnR w="12700" cmpd="sng">
                      <a:noFill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0" b="0" i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0" b="0" i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T="0" marB="0" anchor="ctr">
                    <a:noFill/>
                  </a:tcPr>
                </a:tc>
              </a:tr>
              <a:tr h="325446">
                <a:tc gridSpan="2">
                  <a:txBody>
                    <a:bodyPr/>
                    <a:lstStyle/>
                    <a:p>
                      <a:pPr algn="l"/>
                      <a:r>
                        <a:rPr lang="it-IT" sz="1400" b="0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Rapporto Qualità/Prezzo</a:t>
                      </a:r>
                      <a:endParaRPr lang="it-IT" sz="1400" b="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R w="12700" cmpd="sng">
                      <a:noFill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dirty="0" smtClean="0"/>
                        <a:t>% voto</a:t>
                      </a:r>
                      <a:r>
                        <a:rPr lang="it-IT" sz="1300" b="0" baseline="0" dirty="0" smtClean="0"/>
                        <a:t> 6-10</a:t>
                      </a:r>
                      <a:endParaRPr lang="it-IT" sz="1300" b="0" i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61,5%</a:t>
                      </a:r>
                      <a:endParaRPr lang="it-IT" sz="14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0070C0">
                        <a:alpha val="7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57,0%</a:t>
                      </a:r>
                      <a:endParaRPr lang="it-IT" sz="14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4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69,1%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  <a:alpha val="71000"/>
                      </a:schemeClr>
                    </a:solidFill>
                  </a:tcPr>
                </a:tc>
              </a:tr>
              <a:tr h="180000">
                <a:tc gridSpan="2">
                  <a:txBody>
                    <a:bodyPr/>
                    <a:lstStyle/>
                    <a:p>
                      <a:pPr algn="l"/>
                      <a:endParaRPr lang="it-IT" sz="500" b="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R w="12700" cmpd="sng">
                      <a:noFill/>
                    </a:ln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500" b="0" i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5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5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5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5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325446">
                <a:tc gridSpan="2">
                  <a:txBody>
                    <a:bodyPr/>
                    <a:lstStyle/>
                    <a:p>
                      <a:pPr algn="l"/>
                      <a:r>
                        <a:rPr lang="it-IT" sz="1400" b="0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Giudizio “di pancia”</a:t>
                      </a:r>
                      <a:endParaRPr lang="it-IT" sz="1400" b="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R w="12700" cmpd="sng">
                      <a:noFill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dirty="0" smtClean="0"/>
                        <a:t>% voto</a:t>
                      </a:r>
                      <a:r>
                        <a:rPr lang="it-IT" sz="1300" b="0" baseline="0" dirty="0" smtClean="0"/>
                        <a:t> 6-10</a:t>
                      </a:r>
                      <a:endParaRPr lang="it-IT" sz="1300" b="0" i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76,5%</a:t>
                      </a:r>
                      <a:endParaRPr lang="it-IT" sz="14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0070C0">
                        <a:alpha val="7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80,7%</a:t>
                      </a:r>
                      <a:endParaRPr lang="it-IT" sz="14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4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83,4%</a:t>
                      </a:r>
                      <a:endParaRPr lang="it-IT" sz="14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  <a:alpha val="71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3" name="CasellaDiTesto 25"/>
          <p:cNvSpPr txBox="1">
            <a:spLocks noChangeArrowheads="1"/>
          </p:cNvSpPr>
          <p:nvPr/>
        </p:nvSpPr>
        <p:spPr bwMode="auto">
          <a:xfrm>
            <a:off x="683568" y="1741934"/>
            <a:ext cx="31432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it-IT" sz="1600" b="1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SODDISFAZIONE</a:t>
            </a:r>
            <a:endParaRPr lang="it-IT" sz="1600" b="1" dirty="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grpSp>
        <p:nvGrpSpPr>
          <p:cNvPr id="2" name="Gruppo 20"/>
          <p:cNvGrpSpPr/>
          <p:nvPr/>
        </p:nvGrpSpPr>
        <p:grpSpPr>
          <a:xfrm>
            <a:off x="5713854" y="787006"/>
            <a:ext cx="2612836" cy="875391"/>
            <a:chOff x="5713854" y="787006"/>
            <a:chExt cx="2612836" cy="875391"/>
          </a:xfrm>
        </p:grpSpPr>
        <p:pic>
          <p:nvPicPr>
            <p:cNvPr id="36" name="Picture 16" descr="http://png.clipart.me/graphics/thumbs/112/blue-email-symbol-vector-eps10-illustration_112671221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924115" y="1007800"/>
              <a:ext cx="443575" cy="452628"/>
            </a:xfrm>
            <a:prstGeom prst="rect">
              <a:avLst/>
            </a:prstGeom>
            <a:noFill/>
          </p:spPr>
        </p:pic>
        <p:sp>
          <p:nvSpPr>
            <p:cNvPr id="37" name="CasellaDiTesto 36"/>
            <p:cNvSpPr txBox="1"/>
            <p:nvPr/>
          </p:nvSpPr>
          <p:spPr>
            <a:xfrm>
              <a:off x="5713854" y="1385398"/>
              <a:ext cx="8640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b="1" dirty="0" smtClean="0"/>
                <a:t>CAWI</a:t>
              </a:r>
              <a:endParaRPr lang="it-IT" sz="1200" b="1" dirty="0"/>
            </a:p>
          </p:txBody>
        </p:sp>
        <p:pic>
          <p:nvPicPr>
            <p:cNvPr id="38" name="Picture 14" descr="http://www.newisoland.it/wp-content/uploads/2013/01/5458020-icona-del-telefono-nella-tonalita-blu-vettoriale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670199" y="1023416"/>
              <a:ext cx="448887" cy="448887"/>
            </a:xfrm>
            <a:prstGeom prst="rect">
              <a:avLst/>
            </a:prstGeom>
            <a:noFill/>
          </p:spPr>
        </p:pic>
        <p:sp>
          <p:nvSpPr>
            <p:cNvPr id="39" name="CasellaDiTesto 38"/>
            <p:cNvSpPr txBox="1"/>
            <p:nvPr/>
          </p:nvSpPr>
          <p:spPr>
            <a:xfrm>
              <a:off x="7462594" y="1385398"/>
              <a:ext cx="8640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b="1" dirty="0" smtClean="0"/>
                <a:t>CATI</a:t>
              </a:r>
              <a:endParaRPr lang="it-IT" sz="1200" b="1" dirty="0"/>
            </a:p>
          </p:txBody>
        </p:sp>
        <p:sp>
          <p:nvSpPr>
            <p:cNvPr id="40" name="CasellaDiTesto 39"/>
            <p:cNvSpPr txBox="1"/>
            <p:nvPr/>
          </p:nvSpPr>
          <p:spPr>
            <a:xfrm>
              <a:off x="5788522" y="787006"/>
              <a:ext cx="2052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b="1" dirty="0" smtClean="0"/>
                <a:t>CLIENTI INTERVISTATI</a:t>
              </a:r>
              <a:endParaRPr lang="it-IT" sz="1200" b="1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Profilo utenza e utilizzatori dei canali</a:t>
            </a:r>
            <a:endParaRPr lang="it-IT" dirty="0"/>
          </a:p>
        </p:txBody>
      </p:sp>
      <p:sp>
        <p:nvSpPr>
          <p:cNvPr id="284684" name="AutoShape 12" descr="Risultati immagini per sportello pubblic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 dirty="0"/>
          </a:p>
        </p:txBody>
      </p:sp>
      <p:grpSp>
        <p:nvGrpSpPr>
          <p:cNvPr id="13" name="Gruppo 12"/>
          <p:cNvGrpSpPr/>
          <p:nvPr/>
        </p:nvGrpSpPr>
        <p:grpSpPr>
          <a:xfrm>
            <a:off x="4694248" y="764704"/>
            <a:ext cx="504056" cy="504056"/>
            <a:chOff x="5508104" y="764704"/>
            <a:chExt cx="504056" cy="504056"/>
          </a:xfrm>
        </p:grpSpPr>
        <p:sp>
          <p:nvSpPr>
            <p:cNvPr id="14" name="Rettangolo arrotondato 13"/>
            <p:cNvSpPr/>
            <p:nvPr/>
          </p:nvSpPr>
          <p:spPr>
            <a:xfrm>
              <a:off x="5508104" y="764704"/>
              <a:ext cx="504056" cy="504056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pic>
          <p:nvPicPr>
            <p:cNvPr id="15" name="Picture 2" descr="http://www.atlanticosrl.it/wp-content/uploads/2013/05/repair1.png"/>
            <p:cNvPicPr>
              <a:picLocks noChangeAspect="1" noChangeArrowheads="1"/>
            </p:cNvPicPr>
            <p:nvPr/>
          </p:nvPicPr>
          <p:blipFill>
            <a:blip r:embed="rId2" cstate="print">
              <a:lum contrast="20000"/>
            </a:blip>
            <a:srcRect/>
            <a:stretch>
              <a:fillRect/>
            </a:stretch>
          </p:blipFill>
          <p:spPr bwMode="auto">
            <a:xfrm>
              <a:off x="5516323" y="772923"/>
              <a:ext cx="487619" cy="487619"/>
            </a:xfrm>
            <a:prstGeom prst="rect">
              <a:avLst/>
            </a:prstGeom>
            <a:noFill/>
          </p:spPr>
        </p:pic>
      </p:grpSp>
      <p:pic>
        <p:nvPicPr>
          <p:cNvPr id="18" name="Picture 6" descr="http://www.drogbaster.it/numero-verd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46376" y="763237"/>
            <a:ext cx="495300" cy="495300"/>
          </a:xfrm>
          <a:prstGeom prst="rect">
            <a:avLst/>
          </a:prstGeom>
          <a:noFill/>
        </p:spPr>
      </p:pic>
      <p:pic>
        <p:nvPicPr>
          <p:cNvPr id="19" name="Picture 8" descr="http://www.pasticceriavoguecaffe.com/polopoly_fs/1.12133113.1378737619%21/httpImage/im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56963" y="763237"/>
            <a:ext cx="674370" cy="495300"/>
          </a:xfrm>
          <a:prstGeom prst="rect">
            <a:avLst/>
          </a:prstGeom>
          <a:noFill/>
        </p:spPr>
      </p:pic>
      <p:pic>
        <p:nvPicPr>
          <p:cNvPr id="20" name="Picture 6" descr="http://www.unicas.it/var/ezwebin_site/storage/images/media/images/jp_sportello/42285-1-ita-IT/jp_sportello_articolo.png"/>
          <p:cNvPicPr>
            <a:picLocks noChangeAspect="1" noChangeArrowheads="1"/>
          </p:cNvPicPr>
          <p:nvPr/>
        </p:nvPicPr>
        <p:blipFill>
          <a:blip r:embed="rId5" cstate="print"/>
          <a:srcRect r="37001"/>
          <a:stretch>
            <a:fillRect/>
          </a:stretch>
        </p:blipFill>
        <p:spPr bwMode="auto">
          <a:xfrm>
            <a:off x="7058470" y="768235"/>
            <a:ext cx="547191" cy="5018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1" name="Picture 2" descr="http://www.fiora.it/images/il_tuo_sportello.jpg"/>
          <p:cNvPicPr>
            <a:picLocks noChangeArrowheads="1"/>
          </p:cNvPicPr>
          <p:nvPr/>
        </p:nvPicPr>
        <p:blipFill>
          <a:blip r:embed="rId6" cstate="print"/>
          <a:srcRect l="37111" t="14495" r="39480" b="40265"/>
          <a:stretch>
            <a:fillRect/>
          </a:stretch>
        </p:blipFill>
        <p:spPr bwMode="auto">
          <a:xfrm>
            <a:off x="8207851" y="764477"/>
            <a:ext cx="533635" cy="500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/>
          </a:scene3d>
          <a:sp3d prstMaterial="softEdge">
            <a:bevelT w="381000" h="114300" prst="relaxedInset"/>
            <a:contourClr>
              <a:srgbClr val="969696"/>
            </a:contourClr>
          </a:sp3d>
        </p:spPr>
      </p:pic>
      <p:graphicFrame>
        <p:nvGraphicFramePr>
          <p:cNvPr id="22" name="Tabella 21"/>
          <p:cNvGraphicFramePr>
            <a:graphicFrameLocks noGrp="1"/>
          </p:cNvGraphicFramePr>
          <p:nvPr/>
        </p:nvGraphicFramePr>
        <p:xfrm>
          <a:off x="96559" y="1241975"/>
          <a:ext cx="8963153" cy="5095920"/>
        </p:xfrm>
        <a:graphic>
          <a:graphicData uri="http://schemas.openxmlformats.org/drawingml/2006/table">
            <a:tbl>
              <a:tblPr bandCol="1">
                <a:tableStyleId>{F5AB1C69-6EDB-4FF4-983F-18BD219EF322}</a:tableStyleId>
              </a:tblPr>
              <a:tblGrid>
                <a:gridCol w="1979814"/>
                <a:gridCol w="1151891"/>
                <a:gridCol w="1151891"/>
                <a:gridCol w="1151891"/>
                <a:gridCol w="1223884"/>
                <a:gridCol w="1151891"/>
                <a:gridCol w="1151891"/>
              </a:tblGrid>
              <a:tr h="324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%</a:t>
                      </a:r>
                      <a:endParaRPr lang="it-IT" sz="1200" b="0" i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UTENZA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GENERALE</a:t>
                      </a:r>
                    </a:p>
                  </a:txBody>
                  <a:tcPr marL="36000" marR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SEGNALAZIONE GUASTI</a:t>
                      </a:r>
                    </a:p>
                  </a:txBody>
                  <a:tcPr marL="36000" marR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INTERVENTO TECNICO</a:t>
                      </a:r>
                    </a:p>
                  </a:txBody>
                  <a:tcPr marL="36000" marR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NUMERO VERDE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COMMERCIALE</a:t>
                      </a:r>
                    </a:p>
                  </a:txBody>
                  <a:tcPr marL="36000" marR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SPORTELLO</a:t>
                      </a:r>
                    </a:p>
                  </a:txBody>
                  <a:tcPr marL="36000" marR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SPORTELLO ONLINE</a:t>
                      </a:r>
                    </a:p>
                  </a:txBody>
                  <a:tcPr marL="36000" marR="3600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dirty="0" smtClean="0"/>
                        <a:t>UOMO </a:t>
                      </a:r>
                      <a:endParaRPr lang="it-IT" sz="1300" b="0" i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000" marR="90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49,4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54,5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61,5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47,5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55,0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58,5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AEAEA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DONNA</a:t>
                      </a:r>
                    </a:p>
                  </a:txBody>
                  <a:tcPr marL="90000" marR="90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50,6</a:t>
                      </a: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45,5</a:t>
                      </a: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38,5</a:t>
                      </a: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52,5</a:t>
                      </a: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45,0</a:t>
                      </a: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41,5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l"/>
                      <a:r>
                        <a:rPr lang="it-IT" sz="1300" b="0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18-34 ANNI</a:t>
                      </a:r>
                    </a:p>
                  </a:txBody>
                  <a:tcPr marL="90000" marR="90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5,7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7,0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9,4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7,0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10,0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22,3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AEAEA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l"/>
                      <a:r>
                        <a:rPr lang="it-IT" sz="1300" b="0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35-44 ANNI</a:t>
                      </a:r>
                    </a:p>
                  </a:txBody>
                  <a:tcPr marL="90000" marR="90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14,4</a:t>
                      </a:r>
                    </a:p>
                  </a:txBody>
                  <a:tcPr marL="9525" marR="9525" marT="9525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13,4</a:t>
                      </a:r>
                    </a:p>
                  </a:txBody>
                  <a:tcPr marL="9525" marR="9525" marT="9525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14,1</a:t>
                      </a:r>
                    </a:p>
                  </a:txBody>
                  <a:tcPr marL="9525" marR="9525" marT="9525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20,4</a:t>
                      </a:r>
                    </a:p>
                  </a:txBody>
                  <a:tcPr marL="9525" marR="9525" marT="9525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13,2</a:t>
                      </a:r>
                    </a:p>
                  </a:txBody>
                  <a:tcPr marL="9525" marR="9525" marT="9525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25,9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AEAEA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45-54 ANNI</a:t>
                      </a:r>
                    </a:p>
                  </a:txBody>
                  <a:tcPr marL="90000" marR="90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19,5</a:t>
                      </a:r>
                    </a:p>
                  </a:txBody>
                  <a:tcPr marL="9525" marR="9525" marT="9525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26,2</a:t>
                      </a:r>
                    </a:p>
                  </a:txBody>
                  <a:tcPr marL="9525" marR="9525" marT="9525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24,6</a:t>
                      </a:r>
                    </a:p>
                  </a:txBody>
                  <a:tcPr marL="9525" marR="9525" marT="9525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29,0</a:t>
                      </a:r>
                    </a:p>
                  </a:txBody>
                  <a:tcPr marL="9525" marR="9525" marT="9525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20,0</a:t>
                      </a:r>
                    </a:p>
                  </a:txBody>
                  <a:tcPr marL="9525" marR="9525" marT="9525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22,8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AEAEA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55-64 ANNI</a:t>
                      </a:r>
                    </a:p>
                  </a:txBody>
                  <a:tcPr marL="90000" marR="90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19,8</a:t>
                      </a:r>
                    </a:p>
                  </a:txBody>
                  <a:tcPr marL="9525" marR="9525" marT="9525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27,8</a:t>
                      </a:r>
                    </a:p>
                  </a:txBody>
                  <a:tcPr marL="9525" marR="9525" marT="9525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23,0</a:t>
                      </a:r>
                    </a:p>
                  </a:txBody>
                  <a:tcPr marL="9525" marR="9525" marT="9525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22,0</a:t>
                      </a:r>
                    </a:p>
                  </a:txBody>
                  <a:tcPr marL="9525" marR="9525" marT="9525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22,1</a:t>
                      </a:r>
                    </a:p>
                  </a:txBody>
                  <a:tcPr marL="9525" marR="9525" marT="9525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20,2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AEAEA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65 + ANNI</a:t>
                      </a:r>
                    </a:p>
                  </a:txBody>
                  <a:tcPr marL="90000" marR="90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40,5</a:t>
                      </a: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25,7</a:t>
                      </a: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28,8</a:t>
                      </a: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21,5</a:t>
                      </a: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34,7</a:t>
                      </a: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8,8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l"/>
                      <a:r>
                        <a:rPr lang="it-IT" sz="1300" b="0" dirty="0" smtClean="0"/>
                        <a:t>ISTRUZIONE SUPERIORE</a:t>
                      </a:r>
                      <a:endParaRPr lang="it-IT" sz="1300" b="0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000" marR="90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55,1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60,4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60,8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68,3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59,5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89,3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AEAEA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l"/>
                      <a:r>
                        <a:rPr lang="it-IT" sz="1300" b="0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ISTRUZIONE INFERIORE</a:t>
                      </a:r>
                      <a:endParaRPr lang="it-IT" sz="1300" b="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000" marR="90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44,9</a:t>
                      </a: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39,6</a:t>
                      </a: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39,2</a:t>
                      </a: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31,7</a:t>
                      </a: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40,5</a:t>
                      </a: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10,7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l"/>
                      <a:r>
                        <a:rPr lang="it-IT" sz="13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LAVORATORE</a:t>
                      </a:r>
                      <a:r>
                        <a:rPr lang="it-IT" sz="13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3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DIPENDENTE</a:t>
                      </a:r>
                      <a:endParaRPr lang="it-IT" sz="13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000" marR="90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32,7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31,3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31,4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35,2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33,7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52,8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AEAEA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LAVORATORE</a:t>
                      </a:r>
                      <a:r>
                        <a:rPr lang="it-IT" sz="13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3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AUTONOMO</a:t>
                      </a:r>
                    </a:p>
                  </a:txBody>
                  <a:tcPr marL="90000" marR="90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13,5</a:t>
                      </a:r>
                    </a:p>
                  </a:txBody>
                  <a:tcPr marL="9525" marR="9525" marT="9525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27,7</a:t>
                      </a:r>
                    </a:p>
                  </a:txBody>
                  <a:tcPr marL="9525" marR="9525" marT="9525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25,8</a:t>
                      </a:r>
                    </a:p>
                  </a:txBody>
                  <a:tcPr marL="9525" marR="9525" marT="9525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32,1</a:t>
                      </a:r>
                    </a:p>
                  </a:txBody>
                  <a:tcPr marL="9525" marR="9525" marT="9525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22,3</a:t>
                      </a:r>
                    </a:p>
                  </a:txBody>
                  <a:tcPr marL="9525" marR="9525" marT="9525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28,5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AEAEA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l"/>
                      <a:r>
                        <a:rPr lang="it-IT" sz="13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DISOCCUPATO</a:t>
                      </a:r>
                      <a:r>
                        <a:rPr lang="it-IT" sz="1300" b="0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– </a:t>
                      </a:r>
                      <a:r>
                        <a:rPr lang="it-IT" sz="13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</a:t>
                      </a:r>
                      <a:r>
                        <a:rPr lang="it-IT" sz="13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CERCA</a:t>
                      </a:r>
                      <a:endParaRPr lang="it-IT" sz="13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000" marR="90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3,1</a:t>
                      </a:r>
                    </a:p>
                  </a:txBody>
                  <a:tcPr marL="9525" marR="9525" marT="9525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1,0</a:t>
                      </a:r>
                    </a:p>
                  </a:txBody>
                  <a:tcPr marL="9525" marR="9525" marT="9525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1,0</a:t>
                      </a:r>
                    </a:p>
                  </a:txBody>
                  <a:tcPr marL="9525" marR="9525" marT="9525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2,1</a:t>
                      </a:r>
                    </a:p>
                  </a:txBody>
                  <a:tcPr marL="9525" marR="9525" marT="9525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1,6</a:t>
                      </a:r>
                    </a:p>
                  </a:txBody>
                  <a:tcPr marL="9525" marR="9525" marT="9525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3,6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AEAEA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l"/>
                      <a:r>
                        <a:rPr lang="it-IT" sz="1300" b="0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PENSIONATO</a:t>
                      </a:r>
                      <a:endParaRPr lang="it-IT" sz="1300" b="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000" marR="90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36,5</a:t>
                      </a:r>
                    </a:p>
                  </a:txBody>
                  <a:tcPr marL="9525" marR="9525" marT="9525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25,1</a:t>
                      </a:r>
                    </a:p>
                  </a:txBody>
                  <a:tcPr marL="9525" marR="9525" marT="9525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32,5</a:t>
                      </a:r>
                    </a:p>
                  </a:txBody>
                  <a:tcPr marL="9525" marR="9525" marT="9525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20,2</a:t>
                      </a:r>
                    </a:p>
                  </a:txBody>
                  <a:tcPr marL="9525" marR="9525" marT="9525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32,1</a:t>
                      </a:r>
                    </a:p>
                  </a:txBody>
                  <a:tcPr marL="9525" marR="9525" marT="9525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9,8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AEAEA"/>
                    </a:solidFill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l"/>
                      <a:r>
                        <a:rPr lang="it-IT" sz="1300" b="0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CASALINGA – ALTRA CONDIZIONE NON PROF.</a:t>
                      </a:r>
                      <a:endParaRPr lang="it-IT" sz="1300" b="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000" marR="90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14,3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14,9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9,3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10,4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10,4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5,2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Caratteristiche immobile</a:t>
            </a:r>
            <a:endParaRPr lang="it-IT" dirty="0"/>
          </a:p>
        </p:txBody>
      </p:sp>
      <p:sp>
        <p:nvSpPr>
          <p:cNvPr id="20" name="CasellaDiTesto 19"/>
          <p:cNvSpPr txBox="1"/>
          <p:nvPr/>
        </p:nvSpPr>
        <p:spPr>
          <a:xfrm>
            <a:off x="3203908" y="1052736"/>
            <a:ext cx="2736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kern="0" dirty="0" smtClean="0">
                <a:solidFill>
                  <a:prstClr val="black"/>
                </a:solidFill>
              </a:rPr>
              <a:t>UBICAZIONE IMMOBILE</a:t>
            </a:r>
            <a:endParaRPr lang="en-US" sz="1600" b="1" kern="0" dirty="0">
              <a:solidFill>
                <a:prstClr val="black"/>
              </a:solidFill>
            </a:endParaRPr>
          </a:p>
        </p:txBody>
      </p:sp>
      <p:grpSp>
        <p:nvGrpSpPr>
          <p:cNvPr id="21" name="Gruppo 20"/>
          <p:cNvGrpSpPr/>
          <p:nvPr/>
        </p:nvGrpSpPr>
        <p:grpSpPr>
          <a:xfrm>
            <a:off x="5220072" y="1670611"/>
            <a:ext cx="1872208" cy="1219527"/>
            <a:chOff x="5796136" y="5292497"/>
            <a:chExt cx="1872208" cy="1219527"/>
          </a:xfrm>
        </p:grpSpPr>
        <p:pic>
          <p:nvPicPr>
            <p:cNvPr id="22" name="Picture 16" descr="http://365psd.com/images/premium/thumbs/944/vector-illustration-of-cool-detailed-red-house-icon-isolated-on-white-background-33753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796136" y="5445224"/>
              <a:ext cx="1021080" cy="1066800"/>
            </a:xfrm>
            <a:prstGeom prst="rect">
              <a:avLst/>
            </a:prstGeom>
            <a:noFill/>
          </p:spPr>
        </p:pic>
        <p:sp>
          <p:nvSpPr>
            <p:cNvPr id="23" name="CasellaDiTesto 14"/>
            <p:cNvSpPr txBox="1">
              <a:spLocks noChangeArrowheads="1"/>
            </p:cNvSpPr>
            <p:nvPr/>
          </p:nvSpPr>
          <p:spPr bwMode="auto">
            <a:xfrm>
              <a:off x="5832648" y="5292497"/>
              <a:ext cx="1835696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it-IT" sz="1200" b="1" dirty="0" smtClean="0">
                  <a:solidFill>
                    <a:srgbClr val="003366"/>
                  </a:solidFill>
                  <a:latin typeface="+mj-lt"/>
                  <a:ea typeface="Verdana" pitchFamily="34" charset="0"/>
                  <a:cs typeface="Verdana" pitchFamily="34" charset="0"/>
                </a:rPr>
                <a:t>UNITÀ INDIPENDENTE</a:t>
              </a:r>
              <a:endParaRPr lang="it-IT" sz="1200" b="1" dirty="0" smtClean="0">
                <a:solidFill>
                  <a:srgbClr val="003366"/>
                </a:solidFill>
                <a:latin typeface="+mj-lt"/>
              </a:endParaRPr>
            </a:p>
            <a:p>
              <a:pPr algn="r">
                <a:defRPr/>
              </a:pPr>
              <a:r>
                <a:rPr lang="it-IT" sz="2000" b="1" dirty="0" smtClean="0">
                  <a:solidFill>
                    <a:srgbClr val="003366"/>
                  </a:solidFill>
                  <a:latin typeface="+mj-lt"/>
                </a:rPr>
                <a:t>47,6%</a:t>
              </a:r>
            </a:p>
          </p:txBody>
        </p:sp>
      </p:grpSp>
      <p:grpSp>
        <p:nvGrpSpPr>
          <p:cNvPr id="28" name="Gruppo 27"/>
          <p:cNvGrpSpPr/>
          <p:nvPr/>
        </p:nvGrpSpPr>
        <p:grpSpPr>
          <a:xfrm>
            <a:off x="2051720" y="1679322"/>
            <a:ext cx="2448272" cy="1052269"/>
            <a:chOff x="1619672" y="5220489"/>
            <a:chExt cx="2448272" cy="1052269"/>
          </a:xfrm>
        </p:grpSpPr>
        <p:pic>
          <p:nvPicPr>
            <p:cNvPr id="29" name="Picture 6" descr="https://encrypted-tbn1.gstatic.com/images?q=tbn:ANd9GcQ1ZfbE7ql6zdj8VT7O0Flw93pMPfVRPP0zWyLU-d8LhzhE5f4-_A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1619672" y="5301208"/>
              <a:ext cx="1691640" cy="971550"/>
            </a:xfrm>
            <a:prstGeom prst="rect">
              <a:avLst/>
            </a:prstGeom>
            <a:noFill/>
          </p:spPr>
        </p:pic>
        <p:sp>
          <p:nvSpPr>
            <p:cNvPr id="30" name="CasellaDiTesto 14"/>
            <p:cNvSpPr txBox="1">
              <a:spLocks noChangeArrowheads="1"/>
            </p:cNvSpPr>
            <p:nvPr/>
          </p:nvSpPr>
          <p:spPr bwMode="auto">
            <a:xfrm>
              <a:off x="2699792" y="5220489"/>
              <a:ext cx="1368152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it-IT" sz="1200" b="1" dirty="0" smtClean="0">
                  <a:solidFill>
                    <a:srgbClr val="003366"/>
                  </a:solidFill>
                  <a:latin typeface="+mj-lt"/>
                  <a:ea typeface="Verdana" pitchFamily="34" charset="0"/>
                  <a:cs typeface="Verdana" pitchFamily="34" charset="0"/>
                </a:rPr>
                <a:t>CONDOMINIO</a:t>
              </a:r>
              <a:endParaRPr lang="it-IT" sz="2000" b="1" dirty="0" smtClean="0">
                <a:solidFill>
                  <a:srgbClr val="003366"/>
                </a:solidFill>
                <a:latin typeface="+mj-lt"/>
              </a:endParaRPr>
            </a:p>
            <a:p>
              <a:pPr algn="r">
                <a:defRPr/>
              </a:pPr>
              <a:r>
                <a:rPr lang="it-IT" sz="2000" b="1" dirty="0" smtClean="0">
                  <a:solidFill>
                    <a:srgbClr val="003366"/>
                  </a:solidFill>
                  <a:latin typeface="+mj-lt"/>
                </a:rPr>
                <a:t>52,4%</a:t>
              </a:r>
              <a:endParaRPr lang="it-IT" sz="1200" b="1" dirty="0" smtClean="0">
                <a:solidFill>
                  <a:srgbClr val="003366"/>
                </a:solidFill>
                <a:latin typeface="+mj-lt"/>
              </a:endParaRPr>
            </a:p>
          </p:txBody>
        </p:sp>
      </p:grpSp>
      <p:grpSp>
        <p:nvGrpSpPr>
          <p:cNvPr id="36" name="Gruppo 35"/>
          <p:cNvGrpSpPr/>
          <p:nvPr/>
        </p:nvGrpSpPr>
        <p:grpSpPr>
          <a:xfrm>
            <a:off x="1763688" y="2780928"/>
            <a:ext cx="5921579" cy="2528991"/>
            <a:chOff x="1763688" y="2780928"/>
            <a:chExt cx="5921579" cy="2528991"/>
          </a:xfrm>
        </p:grpSpPr>
        <p:sp>
          <p:nvSpPr>
            <p:cNvPr id="31" name="CasellaDiTesto 30"/>
            <p:cNvSpPr txBox="1"/>
            <p:nvPr/>
          </p:nvSpPr>
          <p:spPr>
            <a:xfrm>
              <a:off x="3203908" y="3429000"/>
              <a:ext cx="2736184" cy="4667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kern="0" dirty="0" smtClean="0">
                  <a:solidFill>
                    <a:prstClr val="black"/>
                  </a:solidFill>
                </a:rPr>
                <a:t>UBICAZIONE </a:t>
              </a:r>
            </a:p>
            <a:p>
              <a:pPr algn="ctr" fontAlgn="base">
                <a:lnSpc>
                  <a:spcPts val="1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kern="0" dirty="0" smtClean="0">
                  <a:solidFill>
                    <a:prstClr val="black"/>
                  </a:solidFill>
                </a:rPr>
                <a:t>CONTATORE</a:t>
              </a:r>
              <a:endParaRPr lang="en-US" sz="1600" b="1" kern="0" dirty="0">
                <a:solidFill>
                  <a:prstClr val="black"/>
                </a:solidFill>
              </a:endParaRPr>
            </a:p>
          </p:txBody>
        </p:sp>
        <p:sp>
          <p:nvSpPr>
            <p:cNvPr id="32" name="CasellaDiTesto 14"/>
            <p:cNvSpPr txBox="1">
              <a:spLocks noChangeArrowheads="1"/>
            </p:cNvSpPr>
            <p:nvPr/>
          </p:nvSpPr>
          <p:spPr bwMode="auto">
            <a:xfrm>
              <a:off x="1763688" y="4725144"/>
              <a:ext cx="180000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>
                <a:defRPr/>
              </a:pPr>
              <a:r>
                <a:rPr lang="it-IT" sz="1200" b="1" dirty="0" smtClean="0">
                  <a:solidFill>
                    <a:srgbClr val="003366"/>
                  </a:solidFill>
                  <a:latin typeface="+mj-lt"/>
                  <a:ea typeface="Verdana" pitchFamily="34" charset="0"/>
                  <a:cs typeface="Verdana" pitchFamily="34" charset="0"/>
                </a:rPr>
                <a:t>FUORI L’ABITAZIONE</a:t>
              </a:r>
              <a:endParaRPr lang="it-IT" sz="2000" b="1" dirty="0" smtClean="0">
                <a:solidFill>
                  <a:srgbClr val="003366"/>
                </a:solidFill>
                <a:latin typeface="+mj-lt"/>
              </a:endParaRPr>
            </a:p>
            <a:p>
              <a:pPr algn="r">
                <a:defRPr/>
              </a:pPr>
              <a:r>
                <a:rPr lang="it-IT" sz="2000" b="1" dirty="0" smtClean="0">
                  <a:solidFill>
                    <a:srgbClr val="003366"/>
                  </a:solidFill>
                  <a:latin typeface="+mj-lt"/>
                </a:rPr>
                <a:t>77,5%</a:t>
              </a:r>
              <a:endParaRPr lang="it-IT" sz="1200" b="1" dirty="0" smtClean="0">
                <a:solidFill>
                  <a:srgbClr val="003366"/>
                </a:solidFill>
                <a:latin typeface="+mj-lt"/>
              </a:endParaRPr>
            </a:p>
          </p:txBody>
        </p:sp>
        <p:sp>
          <p:nvSpPr>
            <p:cNvPr id="33" name="CasellaDiTesto 14"/>
            <p:cNvSpPr txBox="1">
              <a:spLocks noChangeArrowheads="1"/>
            </p:cNvSpPr>
            <p:nvPr/>
          </p:nvSpPr>
          <p:spPr bwMode="auto">
            <a:xfrm>
              <a:off x="5885267" y="2996952"/>
              <a:ext cx="180000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it-IT" sz="1200" b="1" dirty="0" smtClean="0">
                  <a:solidFill>
                    <a:srgbClr val="003366"/>
                  </a:solidFill>
                  <a:latin typeface="+mj-lt"/>
                  <a:ea typeface="Verdana" pitchFamily="34" charset="0"/>
                  <a:cs typeface="Verdana" pitchFamily="34" charset="0"/>
                </a:rPr>
                <a:t>DENTRO L’ABITAZIONE</a:t>
              </a:r>
            </a:p>
            <a:p>
              <a:pPr>
                <a:defRPr/>
              </a:pPr>
              <a:r>
                <a:rPr lang="it-IT" sz="2000" b="1" dirty="0" smtClean="0">
                  <a:solidFill>
                    <a:srgbClr val="003366"/>
                  </a:solidFill>
                  <a:latin typeface="+mj-lt"/>
                </a:rPr>
                <a:t>22,5%</a:t>
              </a:r>
            </a:p>
          </p:txBody>
        </p:sp>
        <p:pic>
          <p:nvPicPr>
            <p:cNvPr id="24" name="Picture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246245" y="3869496"/>
              <a:ext cx="651510" cy="674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" name="Freccia circolare a destra 24"/>
            <p:cNvSpPr/>
            <p:nvPr/>
          </p:nvSpPr>
          <p:spPr>
            <a:xfrm>
              <a:off x="3203848" y="2780928"/>
              <a:ext cx="792088" cy="2232248"/>
            </a:xfrm>
            <a:prstGeom prst="curvedRight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19" name="Freccia circolare a destra 18"/>
            <p:cNvSpPr/>
            <p:nvPr/>
          </p:nvSpPr>
          <p:spPr>
            <a:xfrm flipH="1" flipV="1">
              <a:off x="5176004" y="2780928"/>
              <a:ext cx="792088" cy="2232248"/>
            </a:xfrm>
            <a:prstGeom prst="curvedRight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</p:grpSp>
      <p:sp>
        <p:nvSpPr>
          <p:cNvPr id="34" name="Rettangolo arrotondato 33"/>
          <p:cNvSpPr/>
          <p:nvPr/>
        </p:nvSpPr>
        <p:spPr>
          <a:xfrm>
            <a:off x="3438000" y="6539477"/>
            <a:ext cx="2268000" cy="26064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txBody>
          <a:bodyPr wrap="square" lIns="0" tIns="0" rIns="0" bIns="0" anchor="ctr">
            <a:noAutofit/>
          </a:bodyPr>
          <a:lstStyle/>
          <a:p>
            <a:pPr lvl="0" algn="ctr"/>
            <a:r>
              <a:rPr lang="it-IT" sz="1100" i="1" kern="0" dirty="0">
                <a:solidFill>
                  <a:prstClr val="black"/>
                </a:solidFill>
              </a:rPr>
              <a:t>Base = </a:t>
            </a:r>
            <a:r>
              <a:rPr lang="it-IT" sz="1100" i="1" kern="0" dirty="0" smtClean="0">
                <a:solidFill>
                  <a:prstClr val="black"/>
                </a:solidFill>
              </a:rPr>
              <a:t>UTENZE DOMESTICHE DIRETTE</a:t>
            </a:r>
            <a:endParaRPr lang="it-IT" sz="1100" i="1" kern="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Customer Satisfaction </a:t>
            </a:r>
            <a:r>
              <a:rPr lang="it-IT" dirty="0" err="1"/>
              <a:t>Index</a:t>
            </a:r>
            <a:r>
              <a:rPr lang="it-IT" dirty="0"/>
              <a:t> (CSI)</a:t>
            </a:r>
          </a:p>
        </p:txBody>
      </p:sp>
      <p:grpSp>
        <p:nvGrpSpPr>
          <p:cNvPr id="2" name="Gruppo 37"/>
          <p:cNvGrpSpPr/>
          <p:nvPr/>
        </p:nvGrpSpPr>
        <p:grpSpPr>
          <a:xfrm>
            <a:off x="5310618" y="1196752"/>
            <a:ext cx="3653870" cy="4803679"/>
            <a:chOff x="5310618" y="1196752"/>
            <a:chExt cx="3653870" cy="4803679"/>
          </a:xfrm>
        </p:grpSpPr>
        <p:sp>
          <p:nvSpPr>
            <p:cNvPr id="55" name="Rettangolo arrotondato 54"/>
            <p:cNvSpPr/>
            <p:nvPr/>
          </p:nvSpPr>
          <p:spPr>
            <a:xfrm>
              <a:off x="7812360" y="3563024"/>
              <a:ext cx="1152128" cy="504000"/>
            </a:xfrm>
            <a:prstGeom prst="roundRect">
              <a:avLst/>
            </a:prstGeom>
            <a:solidFill>
              <a:srgbClr val="000066"/>
            </a:solidFill>
            <a:ln>
              <a:noFill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lnSpc>
                  <a:spcPts val="1300"/>
                </a:lnSpc>
              </a:pPr>
              <a:r>
                <a:rPr lang="it-IT" sz="12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CSI </a:t>
              </a:r>
            </a:p>
            <a:p>
              <a:pPr lvl="0" algn="ctr">
                <a:lnSpc>
                  <a:spcPts val="1300"/>
                </a:lnSpc>
              </a:pPr>
              <a:r>
                <a:rPr lang="it-IT" sz="12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COMPLESSIVO</a:t>
              </a:r>
              <a:endParaRPr lang="it-IT" sz="1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6" name="Rettangolo arrotondato 55"/>
            <p:cNvSpPr/>
            <p:nvPr/>
          </p:nvSpPr>
          <p:spPr>
            <a:xfrm>
              <a:off x="5310618" y="2246728"/>
              <a:ext cx="1332000" cy="36004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noFill/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tIns="0" rIns="18000" bIns="0" rtlCol="0" anchor="ctr"/>
            <a:lstStyle/>
            <a:p>
              <a:pPr algn="ctr">
                <a:lnSpc>
                  <a:spcPts val="1300"/>
                </a:lnSpc>
              </a:pPr>
              <a:r>
                <a:rPr lang="it-IT" sz="1200" b="1" dirty="0" smtClean="0">
                  <a:solidFill>
                    <a:srgbClr val="002060"/>
                  </a:solidFill>
                </a:rPr>
                <a:t>FATTURAZIONE</a:t>
              </a:r>
              <a:endParaRPr lang="it-IT" sz="1200" b="1" dirty="0">
                <a:solidFill>
                  <a:srgbClr val="002060"/>
                </a:solidFill>
              </a:endParaRPr>
            </a:p>
          </p:txBody>
        </p:sp>
        <p:sp>
          <p:nvSpPr>
            <p:cNvPr id="57" name="Rettangolo arrotondato 56"/>
            <p:cNvSpPr/>
            <p:nvPr/>
          </p:nvSpPr>
          <p:spPr>
            <a:xfrm>
              <a:off x="5310618" y="3624928"/>
              <a:ext cx="1332000" cy="36004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noFill/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tIns="0" rIns="18000" bIns="0" rtlCol="0" anchor="ctr"/>
            <a:lstStyle/>
            <a:p>
              <a:pPr algn="ctr">
                <a:lnSpc>
                  <a:spcPts val="1300"/>
                </a:lnSpc>
              </a:pPr>
              <a:r>
                <a:rPr lang="it-IT" sz="1200" b="1" dirty="0" smtClean="0">
                  <a:solidFill>
                    <a:srgbClr val="002060"/>
                  </a:solidFill>
                </a:rPr>
                <a:t>SEGNALAZIONE GUASTI</a:t>
              </a:r>
              <a:endParaRPr lang="it-IT" sz="1200" b="1" dirty="0">
                <a:solidFill>
                  <a:srgbClr val="002060"/>
                </a:solidFill>
              </a:endParaRPr>
            </a:p>
          </p:txBody>
        </p:sp>
        <p:sp>
          <p:nvSpPr>
            <p:cNvPr id="58" name="Rettangolo arrotondato 57"/>
            <p:cNvSpPr/>
            <p:nvPr/>
          </p:nvSpPr>
          <p:spPr>
            <a:xfrm>
              <a:off x="5310618" y="1576262"/>
              <a:ext cx="1332000" cy="36004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noFill/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tIns="36000" rIns="18000" bIns="0" rtlCol="0" anchor="ctr"/>
            <a:lstStyle/>
            <a:p>
              <a:pPr algn="ctr">
                <a:lnSpc>
                  <a:spcPts val="1300"/>
                </a:lnSpc>
              </a:pPr>
              <a:r>
                <a:rPr lang="it-IT" sz="1200" b="1" dirty="0" smtClean="0">
                  <a:solidFill>
                    <a:srgbClr val="002060"/>
                  </a:solidFill>
                </a:rPr>
                <a:t>ASPETTI TECNICI</a:t>
              </a:r>
              <a:endParaRPr lang="it-IT" sz="1200" b="1" dirty="0">
                <a:solidFill>
                  <a:srgbClr val="002060"/>
                </a:solidFill>
              </a:endParaRPr>
            </a:p>
          </p:txBody>
        </p:sp>
        <p:sp>
          <p:nvSpPr>
            <p:cNvPr id="59" name="Rettangolo arrotondato 58"/>
            <p:cNvSpPr/>
            <p:nvPr/>
          </p:nvSpPr>
          <p:spPr>
            <a:xfrm>
              <a:off x="5310618" y="4291424"/>
              <a:ext cx="1332000" cy="36004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noFill/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tIns="36000" rIns="18000" bIns="0" rtlCol="0" anchor="ctr"/>
            <a:lstStyle/>
            <a:p>
              <a:pPr algn="ctr">
                <a:lnSpc>
                  <a:spcPts val="1300"/>
                </a:lnSpc>
              </a:pPr>
              <a:r>
                <a:rPr lang="it-IT" sz="1200" b="1" dirty="0" smtClean="0">
                  <a:solidFill>
                    <a:srgbClr val="002060"/>
                  </a:solidFill>
                </a:rPr>
                <a:t>INTERVENTO TECNICO</a:t>
              </a:r>
              <a:endParaRPr lang="it-IT" sz="1200" b="1" dirty="0">
                <a:solidFill>
                  <a:srgbClr val="002060"/>
                </a:solidFill>
              </a:endParaRPr>
            </a:p>
          </p:txBody>
        </p:sp>
        <p:sp>
          <p:nvSpPr>
            <p:cNvPr id="60" name="Rettangolo arrotondato 59"/>
            <p:cNvSpPr/>
            <p:nvPr/>
          </p:nvSpPr>
          <p:spPr>
            <a:xfrm>
              <a:off x="5310618" y="2934992"/>
              <a:ext cx="1332000" cy="36004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noFill/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tIns="36000" rIns="18000" bIns="0" rtlCol="0" anchor="ctr"/>
            <a:lstStyle/>
            <a:p>
              <a:pPr algn="ctr">
                <a:lnSpc>
                  <a:spcPts val="1300"/>
                </a:lnSpc>
              </a:pPr>
              <a:r>
                <a:rPr lang="it-IT" sz="1200" b="1" dirty="0" smtClean="0">
                  <a:solidFill>
                    <a:srgbClr val="002060"/>
                  </a:solidFill>
                </a:rPr>
                <a:t>RAPPORTO QUALITÀ/PREZZO </a:t>
              </a:r>
              <a:endParaRPr lang="it-IT" sz="1200" b="1" dirty="0">
                <a:solidFill>
                  <a:srgbClr val="002060"/>
                </a:solidFill>
              </a:endParaRPr>
            </a:p>
          </p:txBody>
        </p:sp>
        <p:sp>
          <p:nvSpPr>
            <p:cNvPr id="61" name="Rettangolo arrotondato 60"/>
            <p:cNvSpPr/>
            <p:nvPr/>
          </p:nvSpPr>
          <p:spPr>
            <a:xfrm>
              <a:off x="5310618" y="4972984"/>
              <a:ext cx="1332000" cy="36004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noFill/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tIns="36000" rIns="18000" bIns="0" rtlCol="0" anchor="ctr"/>
            <a:lstStyle/>
            <a:p>
              <a:pPr algn="ctr">
                <a:lnSpc>
                  <a:spcPts val="1300"/>
                </a:lnSpc>
              </a:pPr>
              <a:r>
                <a:rPr lang="it-IT" sz="1200" b="1" dirty="0" smtClean="0">
                  <a:solidFill>
                    <a:srgbClr val="002060"/>
                  </a:solidFill>
                </a:rPr>
                <a:t>NUMERO VERDE COMMERCIALE</a:t>
              </a:r>
              <a:endParaRPr lang="it-IT" sz="1200" b="1" dirty="0">
                <a:solidFill>
                  <a:srgbClr val="002060"/>
                </a:solidFill>
              </a:endParaRPr>
            </a:p>
          </p:txBody>
        </p:sp>
        <p:sp>
          <p:nvSpPr>
            <p:cNvPr id="62" name="Rettangolo arrotondato 61"/>
            <p:cNvSpPr/>
            <p:nvPr/>
          </p:nvSpPr>
          <p:spPr>
            <a:xfrm>
              <a:off x="5310618" y="5640391"/>
              <a:ext cx="1332000" cy="36004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noFill/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tIns="36000" rIns="18000" bIns="0" rtlCol="0" anchor="ctr"/>
            <a:lstStyle/>
            <a:p>
              <a:pPr algn="ctr">
                <a:lnSpc>
                  <a:spcPts val="1300"/>
                </a:lnSpc>
              </a:pPr>
              <a:r>
                <a:rPr lang="it-IT" sz="1200" b="1" dirty="0" smtClean="0">
                  <a:solidFill>
                    <a:srgbClr val="002060"/>
                  </a:solidFill>
                </a:rPr>
                <a:t>SPORTELLO</a:t>
              </a:r>
              <a:endParaRPr lang="it-IT" sz="1200" b="1" dirty="0">
                <a:solidFill>
                  <a:srgbClr val="002060"/>
                </a:solidFill>
              </a:endParaRPr>
            </a:p>
          </p:txBody>
        </p:sp>
        <p:cxnSp>
          <p:nvCxnSpPr>
            <p:cNvPr id="65" name="Connettore 4 64"/>
            <p:cNvCxnSpPr>
              <a:stCxn id="58" idx="3"/>
              <a:endCxn id="62" idx="3"/>
            </p:cNvCxnSpPr>
            <p:nvPr/>
          </p:nvCxnSpPr>
          <p:spPr>
            <a:xfrm>
              <a:off x="6642618" y="1756282"/>
              <a:ext cx="12700" cy="4064129"/>
            </a:xfrm>
            <a:prstGeom prst="bentConnector3">
              <a:avLst>
                <a:gd name="adj1" fmla="val 6626372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Connettore 1 77"/>
            <p:cNvCxnSpPr/>
            <p:nvPr/>
          </p:nvCxnSpPr>
          <p:spPr>
            <a:xfrm>
              <a:off x="6642618" y="2426748"/>
              <a:ext cx="83372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Connettore 1 79"/>
            <p:cNvCxnSpPr>
              <a:stCxn id="60" idx="3"/>
            </p:cNvCxnSpPr>
            <p:nvPr/>
          </p:nvCxnSpPr>
          <p:spPr>
            <a:xfrm>
              <a:off x="6642618" y="3115012"/>
              <a:ext cx="83372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Connettore 1 81"/>
            <p:cNvCxnSpPr/>
            <p:nvPr/>
          </p:nvCxnSpPr>
          <p:spPr>
            <a:xfrm>
              <a:off x="6642618" y="3804948"/>
              <a:ext cx="83372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Connettore 1 83"/>
            <p:cNvCxnSpPr>
              <a:stCxn id="59" idx="3"/>
            </p:cNvCxnSpPr>
            <p:nvPr/>
          </p:nvCxnSpPr>
          <p:spPr>
            <a:xfrm>
              <a:off x="6642618" y="4471444"/>
              <a:ext cx="83372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Connettore 1 85"/>
            <p:cNvCxnSpPr>
              <a:stCxn id="61" idx="3"/>
            </p:cNvCxnSpPr>
            <p:nvPr/>
          </p:nvCxnSpPr>
          <p:spPr>
            <a:xfrm>
              <a:off x="6642618" y="5153004"/>
              <a:ext cx="83372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CasellaDiTesto 86"/>
            <p:cNvSpPr txBox="1"/>
            <p:nvPr/>
          </p:nvSpPr>
          <p:spPr>
            <a:xfrm>
              <a:off x="6651188" y="1335485"/>
              <a:ext cx="835200" cy="2308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it-IT" sz="900" b="1" dirty="0" smtClean="0"/>
                <a:t>PESO FATTORE</a:t>
              </a:r>
              <a:endParaRPr lang="it-IT" sz="900" b="1" dirty="0"/>
            </a:p>
          </p:txBody>
        </p:sp>
        <p:sp>
          <p:nvSpPr>
            <p:cNvPr id="88" name="Ovale 87"/>
            <p:cNvSpPr/>
            <p:nvPr/>
          </p:nvSpPr>
          <p:spPr>
            <a:xfrm>
              <a:off x="6880198" y="1662917"/>
              <a:ext cx="360040" cy="216024"/>
            </a:xfrm>
            <a:prstGeom prst="ellipse">
              <a:avLst/>
            </a:prstGeom>
            <a:solidFill>
              <a:srgbClr val="00006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1300"/>
                </a:lnSpc>
              </a:pPr>
              <a:r>
                <a:rPr lang="it-IT" sz="1050" b="1" dirty="0" smtClean="0">
                  <a:solidFill>
                    <a:prstClr val="white"/>
                  </a:solidFill>
                </a:rPr>
                <a:t>25</a:t>
              </a:r>
              <a:endParaRPr lang="it-IT" sz="1050" b="1" dirty="0">
                <a:solidFill>
                  <a:prstClr val="white"/>
                </a:solidFill>
              </a:endParaRPr>
            </a:p>
          </p:txBody>
        </p:sp>
        <p:sp>
          <p:nvSpPr>
            <p:cNvPr id="89" name="Ovale 88"/>
            <p:cNvSpPr/>
            <p:nvPr/>
          </p:nvSpPr>
          <p:spPr>
            <a:xfrm>
              <a:off x="6880198" y="2326140"/>
              <a:ext cx="360040" cy="216024"/>
            </a:xfrm>
            <a:prstGeom prst="ellipse">
              <a:avLst/>
            </a:prstGeom>
            <a:solidFill>
              <a:srgbClr val="00006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1300"/>
                </a:lnSpc>
              </a:pPr>
              <a:r>
                <a:rPr lang="it-IT" sz="1050" b="1" dirty="0" smtClean="0">
                  <a:solidFill>
                    <a:prstClr val="white"/>
                  </a:solidFill>
                </a:rPr>
                <a:t>20</a:t>
              </a:r>
              <a:endParaRPr lang="it-IT" sz="1050" b="1" dirty="0">
                <a:solidFill>
                  <a:prstClr val="white"/>
                </a:solidFill>
              </a:endParaRPr>
            </a:p>
          </p:txBody>
        </p:sp>
        <p:sp>
          <p:nvSpPr>
            <p:cNvPr id="90" name="Ovale 89"/>
            <p:cNvSpPr/>
            <p:nvPr/>
          </p:nvSpPr>
          <p:spPr>
            <a:xfrm>
              <a:off x="6880198" y="3017455"/>
              <a:ext cx="360040" cy="216024"/>
            </a:xfrm>
            <a:prstGeom prst="ellipse">
              <a:avLst/>
            </a:prstGeom>
            <a:solidFill>
              <a:srgbClr val="00006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1300"/>
                </a:lnSpc>
              </a:pPr>
              <a:r>
                <a:rPr lang="it-IT" sz="1050" b="1" dirty="0" smtClean="0">
                  <a:solidFill>
                    <a:prstClr val="white"/>
                  </a:solidFill>
                </a:rPr>
                <a:t>10</a:t>
              </a:r>
              <a:endParaRPr lang="it-IT" sz="1050" b="1" dirty="0">
                <a:solidFill>
                  <a:prstClr val="white"/>
                </a:solidFill>
              </a:endParaRPr>
            </a:p>
          </p:txBody>
        </p:sp>
        <p:sp>
          <p:nvSpPr>
            <p:cNvPr id="91" name="Ovale 90"/>
            <p:cNvSpPr/>
            <p:nvPr/>
          </p:nvSpPr>
          <p:spPr>
            <a:xfrm>
              <a:off x="6880198" y="3702058"/>
              <a:ext cx="360040" cy="216024"/>
            </a:xfrm>
            <a:prstGeom prst="ellipse">
              <a:avLst/>
            </a:prstGeom>
            <a:solidFill>
              <a:srgbClr val="00006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1300"/>
                </a:lnSpc>
              </a:pPr>
              <a:r>
                <a:rPr lang="it-IT" sz="1050" b="1" dirty="0" smtClean="0">
                  <a:solidFill>
                    <a:prstClr val="white"/>
                  </a:solidFill>
                </a:rPr>
                <a:t>10</a:t>
              </a:r>
              <a:endParaRPr lang="it-IT" sz="1050" b="1" dirty="0">
                <a:solidFill>
                  <a:prstClr val="white"/>
                </a:solidFill>
              </a:endParaRPr>
            </a:p>
          </p:txBody>
        </p:sp>
        <p:sp>
          <p:nvSpPr>
            <p:cNvPr id="92" name="Ovale 91"/>
            <p:cNvSpPr/>
            <p:nvPr/>
          </p:nvSpPr>
          <p:spPr>
            <a:xfrm>
              <a:off x="6880198" y="4357888"/>
              <a:ext cx="360040" cy="216024"/>
            </a:xfrm>
            <a:prstGeom prst="ellipse">
              <a:avLst/>
            </a:prstGeom>
            <a:solidFill>
              <a:srgbClr val="00006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1300"/>
                </a:lnSpc>
              </a:pPr>
              <a:r>
                <a:rPr lang="it-IT" sz="1050" b="1" dirty="0" smtClean="0">
                  <a:solidFill>
                    <a:prstClr val="white"/>
                  </a:solidFill>
                </a:rPr>
                <a:t>10</a:t>
              </a:r>
              <a:endParaRPr lang="it-IT" sz="1050" b="1" dirty="0">
                <a:solidFill>
                  <a:prstClr val="white"/>
                </a:solidFill>
              </a:endParaRPr>
            </a:p>
          </p:txBody>
        </p:sp>
        <p:sp>
          <p:nvSpPr>
            <p:cNvPr id="93" name="Ovale 92"/>
            <p:cNvSpPr/>
            <p:nvPr/>
          </p:nvSpPr>
          <p:spPr>
            <a:xfrm>
              <a:off x="6880198" y="5048973"/>
              <a:ext cx="360040" cy="216024"/>
            </a:xfrm>
            <a:prstGeom prst="ellipse">
              <a:avLst/>
            </a:prstGeom>
            <a:solidFill>
              <a:srgbClr val="00006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1300"/>
                </a:lnSpc>
              </a:pPr>
              <a:r>
                <a:rPr lang="it-IT" sz="1050" b="1" dirty="0" smtClean="0">
                  <a:solidFill>
                    <a:prstClr val="white"/>
                  </a:solidFill>
                </a:rPr>
                <a:t>15</a:t>
              </a:r>
              <a:endParaRPr lang="it-IT" sz="1050" b="1" dirty="0">
                <a:solidFill>
                  <a:prstClr val="white"/>
                </a:solidFill>
              </a:endParaRPr>
            </a:p>
          </p:txBody>
        </p:sp>
        <p:sp>
          <p:nvSpPr>
            <p:cNvPr id="94" name="Ovale 93"/>
            <p:cNvSpPr/>
            <p:nvPr/>
          </p:nvSpPr>
          <p:spPr>
            <a:xfrm>
              <a:off x="6880198" y="5717521"/>
              <a:ext cx="360040" cy="216024"/>
            </a:xfrm>
            <a:prstGeom prst="ellipse">
              <a:avLst/>
            </a:prstGeom>
            <a:solidFill>
              <a:srgbClr val="00006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1300"/>
                </a:lnSpc>
              </a:pPr>
              <a:r>
                <a:rPr lang="it-IT" sz="1050" b="1" dirty="0" smtClean="0">
                  <a:solidFill>
                    <a:prstClr val="white"/>
                  </a:solidFill>
                </a:rPr>
                <a:t>10</a:t>
              </a:r>
              <a:endParaRPr lang="it-IT" sz="1050" b="1" dirty="0">
                <a:solidFill>
                  <a:prstClr val="white"/>
                </a:solidFill>
              </a:endParaRPr>
            </a:p>
          </p:txBody>
        </p:sp>
        <p:sp>
          <p:nvSpPr>
            <p:cNvPr id="97" name="CasellaDiTesto 96"/>
            <p:cNvSpPr txBox="1"/>
            <p:nvPr/>
          </p:nvSpPr>
          <p:spPr>
            <a:xfrm>
              <a:off x="5558063" y="1196752"/>
              <a:ext cx="835200" cy="26161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it-IT" sz="1100" b="1" dirty="0" smtClean="0"/>
                <a:t>CSI PARZIALI</a:t>
              </a:r>
              <a:endParaRPr lang="it-IT" sz="1100" b="1" dirty="0"/>
            </a:p>
          </p:txBody>
        </p:sp>
        <p:cxnSp>
          <p:nvCxnSpPr>
            <p:cNvPr id="102" name="Connettore 2 101"/>
            <p:cNvCxnSpPr/>
            <p:nvPr/>
          </p:nvCxnSpPr>
          <p:spPr>
            <a:xfrm>
              <a:off x="7496104" y="3804948"/>
              <a:ext cx="288000" cy="0"/>
            </a:xfrm>
            <a:prstGeom prst="straightConnector1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576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7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76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 dirty="0"/>
          </a:p>
        </p:txBody>
      </p:sp>
      <p:sp>
        <p:nvSpPr>
          <p:cNvPr id="24576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 dirty="0"/>
          </a:p>
        </p:txBody>
      </p:sp>
      <p:sp>
        <p:nvSpPr>
          <p:cNvPr id="33" name="AutoShape 4"/>
          <p:cNvSpPr>
            <a:spLocks noChangeArrowheads="1"/>
          </p:cNvSpPr>
          <p:nvPr/>
        </p:nvSpPr>
        <p:spPr bwMode="auto">
          <a:xfrm>
            <a:off x="539552" y="2057041"/>
            <a:ext cx="4392488" cy="3460191"/>
          </a:xfrm>
          <a:prstGeom prst="roundRect">
            <a:avLst>
              <a:gd name="adj" fmla="val 3249"/>
            </a:avLst>
          </a:prstGeom>
          <a:gradFill rotWithShape="0">
            <a:gsLst>
              <a:gs pos="0">
                <a:srgbClr val="E0DEDE"/>
              </a:gs>
              <a:gs pos="100000">
                <a:srgbClr val="E0DEDE">
                  <a:gamma/>
                  <a:tint val="0"/>
                  <a:invGamma/>
                </a:srgbClr>
              </a:gs>
            </a:gsLst>
            <a:path path="rect">
              <a:fillToRect l="100000" t="100000"/>
            </a:path>
          </a:gradFill>
          <a:ln w="9525">
            <a:solidFill>
              <a:srgbClr val="C0C0C0"/>
            </a:solidFill>
            <a:round/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lIns="90000" tIns="18000" rIns="144000" bIns="18000" anchor="ctr" anchorCtr="1"/>
          <a:lstStyle/>
          <a:p>
            <a:pPr marL="360000" lvl="1" indent="-265113" algn="just">
              <a:lnSpc>
                <a:spcPct val="110000"/>
              </a:lnSpc>
              <a:spcBef>
                <a:spcPts val="1200"/>
              </a:spcBef>
              <a:buFont typeface="Symbol" pitchFamily="18" charset="2"/>
              <a:buChar char="®"/>
              <a:defRPr/>
            </a:pPr>
            <a:r>
              <a:rPr lang="it-IT" sz="1200" b="1" dirty="0">
                <a:solidFill>
                  <a:srgbClr val="4F81B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CSI PARZIALI</a:t>
            </a:r>
          </a:p>
          <a:p>
            <a:pPr marL="360000" lvl="1" indent="-265113" algn="just">
              <a:lnSpc>
                <a:spcPct val="110000"/>
              </a:lnSpc>
              <a:spcBef>
                <a:spcPts val="500"/>
              </a:spcBef>
              <a:defRPr/>
            </a:pPr>
            <a:r>
              <a:rPr lang="it-IT" sz="12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Sono calcolati come media ponderata della soddisfazione tenendo conto dell’importanza attribuita a ciascun aspetto.</a:t>
            </a:r>
            <a:endParaRPr lang="it-IT" sz="5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60000" lvl="1" indent="-265113" algn="just">
              <a:lnSpc>
                <a:spcPct val="110000"/>
              </a:lnSpc>
              <a:spcBef>
                <a:spcPts val="1200"/>
              </a:spcBef>
              <a:buFont typeface="Symbol" pitchFamily="18" charset="2"/>
              <a:buChar char="®"/>
              <a:defRPr/>
            </a:pPr>
            <a:r>
              <a:rPr lang="it-IT" sz="1200" b="1" dirty="0">
                <a:solidFill>
                  <a:srgbClr val="4F81B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CSI COMPLESSIVO</a:t>
            </a:r>
          </a:p>
          <a:p>
            <a:pPr marL="360000" lvl="1" indent="-265113" algn="just">
              <a:lnSpc>
                <a:spcPct val="110000"/>
              </a:lnSpc>
              <a:spcBef>
                <a:spcPts val="500"/>
              </a:spcBef>
              <a:defRPr/>
            </a:pPr>
            <a:r>
              <a:rPr lang="it-IT" sz="12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Media ponderata fra i CSI parziali. I pesi, definiti da ACEA, sono gli stessi utilizzati nei precedenti monitoraggi.</a:t>
            </a:r>
          </a:p>
          <a:p>
            <a:pPr marL="712788" lvl="1" indent="-261938" algn="just">
              <a:lnSpc>
                <a:spcPct val="120000"/>
              </a:lnSpc>
              <a:spcBef>
                <a:spcPts val="1200"/>
              </a:spcBef>
              <a:buClr>
                <a:srgbClr val="1F497D">
                  <a:lumMod val="60000"/>
                  <a:lumOff val="40000"/>
                </a:srgbClr>
              </a:buClr>
              <a:defRPr/>
            </a:pPr>
            <a:r>
              <a:rPr lang="it-IT" sz="12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 formula:</a:t>
            </a:r>
          </a:p>
          <a:p>
            <a:pPr marL="712788" lvl="1" indent="-261938" algn="just">
              <a:lnSpc>
                <a:spcPct val="120000"/>
              </a:lnSpc>
              <a:spcBef>
                <a:spcPts val="1200"/>
              </a:spcBef>
              <a:buClr>
                <a:srgbClr val="1F497D">
                  <a:lumMod val="60000"/>
                  <a:lumOff val="40000"/>
                </a:srgbClr>
              </a:buClr>
              <a:defRPr/>
            </a:pPr>
            <a:endParaRPr lang="it-IT" sz="9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4" name="Picture 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21371" y="4935457"/>
            <a:ext cx="2228850" cy="361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12061</TotalTime>
  <Words>4314</Words>
  <Application>Microsoft Office PowerPoint</Application>
  <PresentationFormat>Presentazione su schermo (4:3)</PresentationFormat>
  <Paragraphs>1018</Paragraphs>
  <Slides>68</Slides>
  <Notes>4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10</vt:i4>
      </vt:variant>
      <vt:variant>
        <vt:lpstr>Tema</vt:lpstr>
      </vt:variant>
      <vt:variant>
        <vt:i4>1</vt:i4>
      </vt:variant>
      <vt:variant>
        <vt:lpstr>Collegamenti</vt:lpstr>
      </vt:variant>
      <vt:variant>
        <vt:i4>80</vt:i4>
      </vt:variant>
      <vt:variant>
        <vt:lpstr>Titoli diapositive</vt:lpstr>
      </vt:variant>
      <vt:variant>
        <vt:i4>68</vt:i4>
      </vt:variant>
    </vt:vector>
  </HeadingPairs>
  <TitlesOfParts>
    <vt:vector size="159" baseType="lpstr">
      <vt:lpstr>ＭＳ Ｐゴシック</vt:lpstr>
      <vt:lpstr>Arial</vt:lpstr>
      <vt:lpstr>Arial Black</vt:lpstr>
      <vt:lpstr>Calibri</vt:lpstr>
      <vt:lpstr>Symbol</vt:lpstr>
      <vt:lpstr>Tahoma</vt:lpstr>
      <vt:lpstr>Times</vt:lpstr>
      <vt:lpstr>Verdana</vt:lpstr>
      <vt:lpstr>Wingdings</vt:lpstr>
      <vt:lpstr>Wingdings 3</vt:lpstr>
      <vt:lpstr>Personalizza struttura</vt:lpstr>
      <vt:lpstr>C:\LAVORI\ACEA\CS\1° SEM. 2016\ACQUEDOTTO DEL FIORA\RM 14-4450 Grafici FIORA - TREND.xlsx!CSI</vt:lpstr>
      <vt:lpstr>C:\LAVORI\ACEA\CS\1° SEM. 2016\ACQUEDOTTO DEL FIORA\RM 14-4450 Grafici FIORA - TREND.xlsx!giudizio globale trend</vt:lpstr>
      <vt:lpstr>C:\LAVORI\ACEA\CS\1° SEM. 2016\ACQUEDOTTO DEL FIORA\RM 14-4450 Grafici FIORA - TREND.xlsx!Sodd. globale</vt:lpstr>
      <vt:lpstr>C:\LAVORI\ACEA\CS\1° SEM. 2016\ACQUEDOTTO DEL FIORA\RM 14-4450 Grafici FIORA - TREND.xlsx!globale % 8-9-10</vt:lpstr>
      <vt:lpstr>C:\LAVORI\ACEA\CS\1° SEM. 2016\ACQUEDOTTO DEL FIORA\RM 14-4450 Grafici FIORA - 1° SEM. 2016.xlsx!parametrico!R4C1:R10C8</vt:lpstr>
      <vt:lpstr>C:\LAVORI\ACEA\CS\1° SEM. 2016\ACQUEDOTTO DEL FIORA\RM 14-4450 Grafici FIORA - 1° SEM. 2016.xlsx!qualità acqua</vt:lpstr>
      <vt:lpstr>C:\LAVORI\ACEA\CS\1° SEM. 2016\ACQUEDOTTO DEL FIORA\RM 14-4450 Grafici FIORA - TREND.xlsx!qualità acqua trend</vt:lpstr>
      <vt:lpstr>C:\LAVORI\ACEA\CS\1° SEM. 2016\ACQUEDOTTO DEL FIORA\RM 14-4450 Grafici FIORA - 1° SEM. 2016.xlsx!aspetti tecnici</vt:lpstr>
      <vt:lpstr>C:\LAVORI\ACEA\CS\1° SEM. 2016\ACQUEDOTTO DEL FIORA\RM 14-4450 Grafici FIORA - 1° SEM. 2016.xlsx!parametrico!R17C1:R23C8</vt:lpstr>
      <vt:lpstr>C:\LAVORI\ACEA\CS\1° SEM. 2016\ACQUEDOTTO DEL FIORA\RM 14-4450 Grafici FIORA - TREND.xlsx!overall aspetti tecnici</vt:lpstr>
      <vt:lpstr>C:\LAVORI\ACEA\CS\1° SEM. 2016\ACQUEDOTTO DEL FIORA\RM 14-4450 Grafici FIORA - 1° SEM. 2016.xlsx!sodd aspetti</vt:lpstr>
      <vt:lpstr>C:\LAVORI\ACEA\CS\1° SEM. 2016\ACQUEDOTTO DEL FIORA\RM 14-4450 Grafici FIORA - 1° SEM. 2016.xlsx!fatturazione</vt:lpstr>
      <vt:lpstr>C:\LAVORI\ACEA\CS\1° SEM. 2016\ACQUEDOTTO DEL FIORA\RM 14-4450 Grafici FIORA - 1° SEM. 2016.xlsx!parametrico!R29C1:R35C8</vt:lpstr>
      <vt:lpstr>C:\LAVORI\ACEA\CS\1° SEM. 2016\ACQUEDOTTO DEL FIORA\RM 14-4450 Grafici FIORA - TREND.xlsx!overall fatturazione</vt:lpstr>
      <vt:lpstr>C:\LAVORI\ACEA\CS\1° SEM. 2016\ACQUEDOTTO DEL FIORA\RM 14-4450 Grafici FIORA - 1° SEM. 2016.xlsx!sodd fatturazione</vt:lpstr>
      <vt:lpstr>C:\LAVORI\ACEA\CS\1° SEM. 2016\ACQUEDOTTO DEL FIORA\RM 14-4450 Grafici FIORA - 1° SEM. 2016.xlsx!parametrico!R148C7:R151C16</vt:lpstr>
      <vt:lpstr>C:\LAVORI\ACEA\CS\1° SEM. 2016\ACQUEDOTTO DEL FIORA\RM 14-4450 Grafici FIORA - 1° SEM. 2016.xlsx!parametrico!R148C17:R151C22</vt:lpstr>
      <vt:lpstr>C:\LAVORI\ACEA\CS\1° SEM. 2016\ACQUEDOTTO DEL FIORA\RM 14-4450 Grafici FIORA - 1° SEM. 2016.xlsx!parametrico!R41C1:R47C8</vt:lpstr>
      <vt:lpstr>C:\LAVORI\ACEA\CS\1° SEM. 2016\ACQUEDOTTO DEL FIORA\RM 14-4450 Grafici FIORA - 1° SEM. 2016.xlsx!qualità_prezzo</vt:lpstr>
      <vt:lpstr>C:\LAVORI\ACEA\CS\1° SEM. 2016\ACQUEDOTTO DEL FIORA\RM 14-4450 Grafici FIORA - TREND.xlsx!overall qualità_prezzo</vt:lpstr>
      <vt:lpstr>C:\LAVORI\ACEA\CS\1° SEM. 2016\ACQUEDOTTO DEL FIORA\RM 14-4450 Grafici FIORA - 1° SEM. 2016.xlsx!guasti</vt:lpstr>
      <vt:lpstr>C:\LAVORI\ACEA\CS\1° SEM. 2016\ACQUEDOTTO DEL FIORA\RM 14-4450 Grafici FIORA - TREND.xlsx!guasti trend</vt:lpstr>
      <vt:lpstr>C:\LAVORI\ACEA\CS\1° SEM. 2016\ACQUEDOTTO DEL FIORA\RM 14-4450 Grafici FIORA - TREND.xlsx!overall guasti</vt:lpstr>
      <vt:lpstr>C:\LAVORI\ACEA\CS\1° SEM. 2016\ACQUEDOTTO DEL FIORA\RM 14-4450 Grafici FIORA - 1° SEM. 2016.xlsx!sodd guasti</vt:lpstr>
      <vt:lpstr>C:\LAVORI\ACEA\CS\1° SEM. 2016\ACQUEDOTTO DEL FIORA\RM 14-4450 Grafici FIORA - TREND.xlsx!intervento trend</vt:lpstr>
      <vt:lpstr>C:\LAVORI\ACEA\CS\1° SEM. 2016\ACQUEDOTTO DEL FIORA\RM 14-4450 Grafici FIORA - 1° SEM. 2016.xlsx!intervento</vt:lpstr>
      <vt:lpstr>C:\LAVORI\ACEA\CS\1° SEM. 2016\ACQUEDOTTO DEL FIORA\RM 14-4450 Grafici FIORA - TREND.xlsx!overall intervento</vt:lpstr>
      <vt:lpstr>C:\LAVORI\ACEA\CS\1° SEM. 2016\ACQUEDOTTO DEL FIORA\RM 14-4450 Grafici FIORA - 1° SEM. 2016.xlsx!sodd intervento</vt:lpstr>
      <vt:lpstr>C:\LAVORI\ACEA\CS\1° SEM. 2016\ACQUEDOTTO DEL FIORA\RM 14-4450 Grafici FIORA - TREND.xlsx!NV comm.le trend</vt:lpstr>
      <vt:lpstr>C:\LAVORI\ACEA\CS\1° SEM. 2016\ACQUEDOTTO DEL FIORA\RM 14-4450 Grafici FIORA - 1° SEM. 2016.xlsx!nv comm.le</vt:lpstr>
      <vt:lpstr>C:\LAVORI\ACEA\CS\1° SEM. 2016\ACQUEDOTTO DEL FIORA\RM 14-4450 Grafici FIORA - TREND.xlsx!overall NV comm.le</vt:lpstr>
      <vt:lpstr>C:\LAVORI\ACEA\CS\1° SEM. 2016\ACQUEDOTTO DEL FIORA\RM 14-4450 Grafici FIORA - 1° SEM. 2016.xlsx!sodd nv comm.le</vt:lpstr>
      <vt:lpstr>C:\LAVORI\ACEA\CS\1° SEM. 2016\ACQUEDOTTO DEL FIORA\RM 14-4450 Grafici FIORA - 1° SEM. 2016.xlsx!sportello</vt:lpstr>
      <vt:lpstr>C:\LAVORI\ACEA\CS\1° SEM. 2016\ACQUEDOTTO DEL FIORA\RM 14-4450 Grafici FIORA - TREND.xlsx!sportello trend</vt:lpstr>
      <vt:lpstr>C:\LAVORI\ACEA\CS\1° SEM. 2016\ACQUEDOTTO DEL FIORA\RM 14-4450 Grafici FIORA - TREND.xlsx!overall sportello</vt:lpstr>
      <vt:lpstr>C:\LAVORI\ACEA\CS\1° SEM. 2016\ACQUEDOTTO DEL FIORA\RM 14-4450 Grafici FIORA - 1° SEM. 2016.xlsx!sodd sportello</vt:lpstr>
      <vt:lpstr>C:\LAVORI\ACEA\CS\1° SEM. 2016\ACQUEDOTTO DEL FIORA\RM 14-4450 Grafici FIORA - TREND.xlsx!sportello ONLINE trend</vt:lpstr>
      <vt:lpstr>C:\LAVORI\ACEA\CS\1° SEM. 2016\ACQUEDOTTO DEL FIORA\RM 14-4450 Grafici FIORA - 1° SEM. 2016.xlsx!sportello ONLINE</vt:lpstr>
      <vt:lpstr>C:\LAVORI\ACEA\CS\1° SEM. 2016\ACQUEDOTTO DEL FIORA\RM 14-4450 Grafici FIORA - TREND.xlsx!overall sportello ONLINE</vt:lpstr>
      <vt:lpstr>C:\LAVORI\ACEA\CS\1° SEM. 2016\ACQUEDOTTO DEL FIORA\RM 14-4450 Grafici FIORA - 1° SEM. 2016.xlsx!sodd sportello ONLINE</vt:lpstr>
      <vt:lpstr>C:\LAVORI\ACEA\CS\1° SEM. 2016\ACQUEDOTTO DEL FIORA\RM 14-4450 Grafici FIORA - TREND.xlsx!sito internet trend</vt:lpstr>
      <vt:lpstr>C:\LAVORI\ACEA\CS\1° SEM. 2016\ACQUEDOTTO DEL FIORA\RM 14-4450 Grafici FIORA - 1° SEM. 2016.xlsx!sito internet</vt:lpstr>
      <vt:lpstr>C:\LAVORI\ACEA\CS\1° SEM. 2016\ACQUEDOTTO DEL FIORA\RM 14-4450 Grafici FIORA - TREND.xlsx!overall sito internet</vt:lpstr>
      <vt:lpstr>C:\LAVORI\ACEA\CS\1° SEM. 2016\ACQUEDOTTO DEL FIORA\RM 14-4450 Grafici FIORA - 1° SEM. 2016.xlsx!sodd sito</vt:lpstr>
      <vt:lpstr>C:\LAVORI\ACEA\CS\1° SEM. 2016\ACQUEDOTTO DEL FIORA\RM 14-4450 Grafici FIORA - 1° SEM. 2016.xlsx!parametrico!R112C7:R115C16</vt:lpstr>
      <vt:lpstr>C:\LAVORI\ACEA\CS\1° SEM. 2016\ACQUEDOTTO DEL FIORA\Grafici Generalista.xlsx!notorietà</vt:lpstr>
      <vt:lpstr>C:\LAVORI\ACEA\CS\1° SEM. 2016\ACQUEDOTTO DEL FIORA\Grafici Generalista.xlsx!aspettative net</vt:lpstr>
      <vt:lpstr>C:\LAVORI\ACEA\CS\1° SEM. 2016\ACQUEDOTTO DEL FIORA\Grafici Generalista.xlsx!uso acqua</vt:lpstr>
      <vt:lpstr>C:\LAVORI\ACEA\CS\1° SEM. 2016\ACQUEDOTTO DEL FIORA\Grafici Generalista.xlsx!motivi nn uso</vt:lpstr>
      <vt:lpstr>C:\LAVORI\ACEA\CS\1° SEM. 2016\ACQUEDOTTO DEL FIORA\RM 14-4450 Grafici FIORA - TREND.xlsx!overall uso acqua</vt:lpstr>
      <vt:lpstr>C:\LAVORI\ACEA\CS\1° SEM. 2016\ACQUEDOTTO DEL FIORA\Grafici Generalista.xlsx!rifornimento</vt:lpstr>
      <vt:lpstr>C:\LAVORI\ACEA\CS\1° SEM. 2016\ACQUEDOTTO DEL FIORA\Grafici Generalista.xlsx!valutazione comunicazione</vt:lpstr>
      <vt:lpstr>C:\LAVORI\ACEA\CS\1° SEM. 2016\ACQUEDOTTO DEL FIORA\Grafici Generalista.xlsx!comunicazione</vt:lpstr>
      <vt:lpstr>C:\LAVORI\ACEA\CS\1° SEM. 2016\ACQUEDOTTO DEL FIORA\Grafici Generalista.xlsx!mezzo comunicazione</vt:lpstr>
      <vt:lpstr>C:\LAVORI\ACEA\CS\1° SEM. 2016\ACQUEDOTTO DEL FIORA\Grafici Generalista.xlsx!info comunicate (2)</vt:lpstr>
      <vt:lpstr>C:\LAVORI\ACEA\CS\1° SEM. 2016\ACQUEDOTTO DEL FIORA\Grafici nv commerciale.xlsx!linea chiamata</vt:lpstr>
      <vt:lpstr>C:\LAVORI\ACEA\CS\1° SEM. 2016\ACQUEDOTTO DEL FIORA\Grafici Segnalazione Guasti.xlsx!numero guasti</vt:lpstr>
      <vt:lpstr>C:\LAVORI\ACEA\CS\1° SEM. 2016\ACQUEDOTTO DEL FIORA\Grafici Segnalazione Guasti.xlsx!linea chiamata</vt:lpstr>
      <vt:lpstr>C:\LAVORI\ACEA\CS\1° SEM. 2016\ACQUEDOTTO DEL FIORA\Grafici nv commerciale.xlsx!numero</vt:lpstr>
      <vt:lpstr>C:\LAVORI\ACEA\CS\1° SEM. 2016\ACQUEDOTTO DEL FIORA\Grafici nv commerciale.xlsx!motivi contatto</vt:lpstr>
      <vt:lpstr>C:\LAVORI\ACEA\CS\1° SEM. 2016\ACQUEDOTTO DEL FIORA\Grafici nv commerciale.xlsx!durata</vt:lpstr>
      <vt:lpstr>C:\LAVORI\ACEA\CS\1° SEM. 2016\ACQUEDOTTO DEL FIORA\Grafici nv commerciale.xlsx!risoluzione</vt:lpstr>
      <vt:lpstr>C:\LAVORI\ACEA\CS\1° SEM. 2016\ACQUEDOTTO DEL FIORA\Grafici nv commerciale.xlsx!numero chiamate</vt:lpstr>
      <vt:lpstr>C:\LAVORI\ACEA\CS\1° SEM. 2016\ACQUEDOTTO DEL FIORA\Grafici nv commerciale.xlsx!motivo più chiamate</vt:lpstr>
      <vt:lpstr>C:\LAVORI\ACEA\CS\1° SEM. 2016\ACQUEDOTTO DEL FIORA\Grafici nv commerciale.xlsx!info coerenti</vt:lpstr>
      <vt:lpstr>C:\LAVORI\ACEA\CS\1° SEM. 2016\ACQUEDOTTO DEL FIORA\Grafici Sportello.xlsx!attesa</vt:lpstr>
      <vt:lpstr>C:\LAVORI\ACEA\CS\1° SEM. 2016\ACQUEDOTTO DEL FIORA\Grafici Sportello.xlsx!permanenza</vt:lpstr>
      <vt:lpstr>C:\LAVORI\ACEA\CS\1° SEM. 2016\ACQUEDOTTO DEL FIORA\Grafici Sportello.xlsx!motivo visita</vt:lpstr>
      <vt:lpstr>C:\LAVORI\ACEA\CS\1° SEM. 2016\ACQUEDOTTO DEL FIORA\Grafici Sportello.xlsx!utente</vt:lpstr>
      <vt:lpstr>C:\LAVORI\ACEA\CS\1° SEM. 2016\ACQUEDOTTO DEL FIORA\Grafici Sportello.xlsx!risoluzione</vt:lpstr>
      <vt:lpstr>C:\LAVORI\ACEA\CS\1° SEM. 2016\ACQUEDOTTO DEL FIORA\Grafici Sportello.xlsx!motivo più visite</vt:lpstr>
      <vt:lpstr>C:\LAVORI\ACEA\CS\1° SEM. 2016\ACQUEDOTTO DEL FIORA\Grafici Sportello.xlsx!numero visite</vt:lpstr>
      <vt:lpstr>C:\LAVORI\ACEA\CS\1° SEM. 2016\ACQUEDOTTO DEL FIORA\Grafici Sportello.xlsx!info coerenti</vt:lpstr>
      <vt:lpstr>C:\LAVORI\ACEA\CS\1° SEM. 2016\ACQUEDOTTO DEL FIORA\Grafici Sportello.xlsx!sportello vs nv</vt:lpstr>
      <vt:lpstr>C:\LAVORI\ACEA\CS\1° SEM. 2016\ACQUEDOTTO DEL FIORA\Grafici Sportello ONLINE.xlsx!motivo registrazione</vt:lpstr>
      <vt:lpstr>C:\LAVORI\ACEA\CS\1° SEM. 2016\ACQUEDOTTO DEL FIORA\Grafici Sportello ONLINE.xlsx!funzionalità</vt:lpstr>
      <vt:lpstr>C:\LAVORI\ACEA\CS\1° SEM. 2016\ACQUEDOTTO DEL FIORA\Grafici Sportello ONLINE.xlsx!reperimento</vt:lpstr>
      <vt:lpstr>C:\LAVORI\ACEA\CS\1° SEM. 2016\ACQUEDOTTO DEL FIORA\Grafici Sportello ONLINE.xlsx!uso altri canali</vt:lpstr>
      <vt:lpstr>C:\LAVORI\ACEA\CS\1° SEM. 2016\ACQUEDOTTO DEL FIORA\Grafici Sportello ONLINE.xlsx!canali</vt:lpstr>
      <vt:lpstr>C:\LAVORI\ACEA\CS\1° SEM. 2016\ACQUEDOTTO DEL FIORA\Grafici Sportello ONLINE.xlsx!info coerenti</vt:lpstr>
      <vt:lpstr>Presentazione standard di PowerPoint</vt:lpstr>
      <vt:lpstr>Indice</vt:lpstr>
      <vt:lpstr> La Customer Satisfaction in Acea</vt:lpstr>
      <vt:lpstr>Metodologia: target e strumenti d’indagine</vt:lpstr>
      <vt:lpstr>Metodologia: struttura d’indagine</vt:lpstr>
      <vt:lpstr>Metodologia: campione per area</vt:lpstr>
      <vt:lpstr>Profilo utenza e utilizzatori dei canali</vt:lpstr>
      <vt:lpstr>Caratteristiche immobile</vt:lpstr>
      <vt:lpstr>Customer Satisfaction Index (CSI)</vt:lpstr>
      <vt:lpstr>CSI – Customer Satisfaction Index</vt:lpstr>
      <vt:lpstr>Presentazione standard di PowerPoint</vt:lpstr>
      <vt:lpstr>Giudizio “di pancia” sul servizio idrico</vt:lpstr>
      <vt:lpstr>Giudizio “di pancia” sul servizio idrico</vt:lpstr>
      <vt:lpstr>Qualità dell’acqua</vt:lpstr>
      <vt:lpstr>Qualità dell’acqua</vt:lpstr>
      <vt:lpstr>Aspetti tecnici del servizio</vt:lpstr>
      <vt:lpstr>Aspetti tecnici del servizio</vt:lpstr>
      <vt:lpstr>Indicatori di performance</vt:lpstr>
      <vt:lpstr>Fatturazione</vt:lpstr>
      <vt:lpstr>Fatturazione</vt:lpstr>
      <vt:lpstr>Indicatori di performance </vt:lpstr>
      <vt:lpstr>Punti di forza e priorità di intervento</vt:lpstr>
      <vt:lpstr>Rapporto qualità prezzo</vt:lpstr>
      <vt:lpstr>Rapporto qualità prezzo</vt:lpstr>
      <vt:lpstr>Segnalazione guasti</vt:lpstr>
      <vt:lpstr>Segnalazione guasti</vt:lpstr>
      <vt:lpstr>Indicatori di performance</vt:lpstr>
      <vt:lpstr>Intervento tecnico</vt:lpstr>
      <vt:lpstr>Intervento tecnico</vt:lpstr>
      <vt:lpstr>Indicatori di performance</vt:lpstr>
      <vt:lpstr>Numero Verde Commerciale</vt:lpstr>
      <vt:lpstr>Numero Verde Commerciale</vt:lpstr>
      <vt:lpstr>Indicatori di performance</vt:lpstr>
      <vt:lpstr>Punti di forza e priorità di intervento</vt:lpstr>
      <vt:lpstr>Sportello</vt:lpstr>
      <vt:lpstr>Sportello</vt:lpstr>
      <vt:lpstr>Indicatori di performance</vt:lpstr>
      <vt:lpstr>Punti di forza e priorità di intervento</vt:lpstr>
      <vt:lpstr>Sportello online</vt:lpstr>
      <vt:lpstr>Sportello online</vt:lpstr>
      <vt:lpstr>Indicatori di performance</vt:lpstr>
      <vt:lpstr>Sito Internet</vt:lpstr>
      <vt:lpstr>Sito Internet</vt:lpstr>
      <vt:lpstr>Indicatori di performance</vt:lpstr>
      <vt:lpstr>Presentazione standard di PowerPoint</vt:lpstr>
      <vt:lpstr>Conoscenza protagonisti servizio idrico</vt:lpstr>
      <vt:lpstr>Aspetti da migliorare</vt:lpstr>
      <vt:lpstr>Utilizzo dell’acqua potabile</vt:lpstr>
      <vt:lpstr>Utilizzo dell’acqua potabile</vt:lpstr>
      <vt:lpstr>Utilizzo Case dell’Acqua</vt:lpstr>
      <vt:lpstr>Comunicazione da parte dell’azienda</vt:lpstr>
      <vt:lpstr>Comunicazione da parte dell’azienda</vt:lpstr>
      <vt:lpstr>Presentazione standard di PowerPoint</vt:lpstr>
      <vt:lpstr>Accessibilità NV</vt:lpstr>
      <vt:lpstr>Motivo e durata della chiamata</vt:lpstr>
      <vt:lpstr>Esito della chiamata</vt:lpstr>
      <vt:lpstr>Contatti per soddisfare la richiesta</vt:lpstr>
      <vt:lpstr>Accessibilità e permanenza allo sportello</vt:lpstr>
      <vt:lpstr>Motivo della visita</vt:lpstr>
      <vt:lpstr>Esito della visita</vt:lpstr>
      <vt:lpstr>Contatti per soddisfare la richiesta</vt:lpstr>
      <vt:lpstr>Scelta dello sportello rispetto al NV</vt:lpstr>
      <vt:lpstr>Registrazione allo sportello online</vt:lpstr>
      <vt:lpstr>Accessibilità allo sportello online</vt:lpstr>
      <vt:lpstr>Contatti per soddisfare la richiesta</vt:lpstr>
      <vt:lpstr>Presentazione standard di PowerPoint</vt:lpstr>
      <vt:lpstr>Profilo del rispondente</vt:lpstr>
      <vt:lpstr>Valutazione del servizio idrico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Alessadra Carrieri</dc:creator>
  <cp:lastModifiedBy>Prianti Federica</cp:lastModifiedBy>
  <cp:revision>842</cp:revision>
  <dcterms:created xsi:type="dcterms:W3CDTF">2015-04-16T09:52:42Z</dcterms:created>
  <dcterms:modified xsi:type="dcterms:W3CDTF">2016-07-26T14:04:12Z</dcterms:modified>
</cp:coreProperties>
</file>