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273B8126.xml" ContentType="application/vnd.ms-powerpoint.comments+xml"/>
  <Override PartName="/ppt/comments/modernComment_7FF64E9A_A9D2F225.xml" ContentType="application/vnd.ms-powerpoint.comments+xml"/>
  <Override PartName="/ppt/comments/modernComment_7FF64E9D_65936C08.xml" ContentType="application/vnd.ms-powerpoint.comments+xml"/>
  <Override PartName="/ppt/comments/modernComment_7FF64E9E_9FE04A0.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7" r:id="rId6"/>
    <p:sldId id="2146848399" r:id="rId7"/>
    <p:sldId id="2146848410" r:id="rId8"/>
    <p:sldId id="2146848413" r:id="rId9"/>
    <p:sldId id="2146848401" r:id="rId10"/>
    <p:sldId id="2146848403" r:id="rId11"/>
    <p:sldId id="2146848414" r:id="rId12"/>
    <p:sldId id="2146848405" r:id="rId13"/>
    <p:sldId id="2146848406" r:id="rId14"/>
    <p:sldId id="2146848407" r:id="rId15"/>
    <p:sldId id="2146848408" r:id="rId16"/>
    <p:sldId id="2146848409" r:id="rId17"/>
    <p:sldId id="2146848416" r:id="rId18"/>
    <p:sldId id="2145707521" r:id="rId19"/>
    <p:sldId id="2146848415"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01557-24F3-4E93-8507-D4F8E0603021}">
          <p14:sldIdLst>
            <p14:sldId id="257"/>
            <p14:sldId id="2146848399"/>
            <p14:sldId id="2146848410"/>
            <p14:sldId id="2146848413"/>
            <p14:sldId id="2146848401"/>
            <p14:sldId id="2146848403"/>
            <p14:sldId id="2146848414"/>
            <p14:sldId id="2146848405"/>
            <p14:sldId id="2146848406"/>
            <p14:sldId id="2146848407"/>
            <p14:sldId id="2146848408"/>
            <p14:sldId id="2146848409"/>
            <p14:sldId id="2146848416"/>
            <p14:sldId id="2145707521"/>
            <p14:sldId id="21468484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9B534-4F6A-40CB-5253-793B2BDD9CFF}" name="Pettinato, Serafina" initials="PS" userId="S::serafina.pettinato@accenture.com::1e0e9dd0-98c1-4946-96a3-8c70dc94bc49" providerId="AD"/>
  <p188:author id="{8763F9D2-DACC-27BB-96D8-FB5CE8FB1D60}" name="Mereu, India" initials="MI" userId="S::india.mereu@sap.com::af9d6b08-9289-4cd9-860f-7ea49ea8ef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9B9B9"/>
    <a:srgbClr val="EBFBFB"/>
    <a:srgbClr val="00A8B0"/>
    <a:srgbClr val="E2EFDA"/>
    <a:srgbClr val="9EE1B4"/>
    <a:srgbClr val="BCFCFF"/>
    <a:srgbClr val="EFF5D7"/>
    <a:srgbClr val="D7EEF3"/>
    <a:srgbClr val="CBD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47" autoAdjust="0"/>
  </p:normalViewPr>
  <p:slideViewPr>
    <p:cSldViewPr snapToGrid="0">
      <p:cViewPr>
        <p:scale>
          <a:sx n="125" d="100"/>
          <a:sy n="125" d="100"/>
        </p:scale>
        <p:origin x="72" y="-2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omments/modernComment_101_273B8126.xml><?xml version="1.0" encoding="utf-8"?>
<p188:cmLst xmlns:a="http://schemas.openxmlformats.org/drawingml/2006/main" xmlns:r="http://schemas.openxmlformats.org/officeDocument/2006/relationships" xmlns:p188="http://schemas.microsoft.com/office/powerpoint/2018/8/main">
  <p188:cm id="{D8CBA474-4ABA-4009-A941-04FAB9663423}" authorId="{8763F9D2-DACC-27BB-96D8-FB5CE8FB1D60}" created="2023-07-25T13:06:08.405">
    <ac:txMkLst xmlns:ac="http://schemas.microsoft.com/office/drawing/2013/main/command">
      <pc:docMk xmlns:pc="http://schemas.microsoft.com/office/powerpoint/2013/main/command"/>
      <pc:sldMk xmlns:pc="http://schemas.microsoft.com/office/powerpoint/2013/main/command" cId="658211110" sldId="257"/>
      <ac:spMk id="8" creationId="{A00DA72F-D618-4503-A7F1-20BF0C38870D}"/>
      <ac:txMk cp="65" len="20">
        <ac:context len="100" hash="1517306045"/>
      </ac:txMk>
    </ac:txMkLst>
    <p188:pos x="6813596" y="273091"/>
    <p188:replyLst>
      <p188:reply id="{9CA10DF7-421B-419B-A6E8-7298C1A3F831}" authorId="{9429B534-4F6A-40CB-5253-793B2BDD9CFF}" created="2023-08-03T17:24:36.627">
        <p188:txBody>
          <a:bodyPr/>
          <a:lstStyle/>
          <a:p>
            <a:r>
              <a:rPr lang="it-IT"/>
              <a:t>Modifica effettuata su tutte le slide</a:t>
            </a:r>
          </a:p>
        </p188:txBody>
      </p188:reply>
    </p188:replyLst>
    <p188:txBody>
      <a:bodyPr/>
      <a:lstStyle/>
      <a:p>
        <a:r>
          <a:rPr lang="en-US"/>
          <a:t>SAP Ariba Network e' il brand prima del re branding adesso la rete si chiama SAP Business Network, per favore sostiuite tutti gli SAP Ariba Network con SAP Business Network </a:t>
        </a:r>
      </a:p>
    </p188:txBody>
  </p188:cm>
</p188:cmLst>
</file>

<file path=ppt/comments/modernComment_7FF64E9A_A9D2F225.xml><?xml version="1.0" encoding="utf-8"?>
<p188:cmLst xmlns:a="http://schemas.openxmlformats.org/drawingml/2006/main" xmlns:r="http://schemas.openxmlformats.org/officeDocument/2006/relationships" xmlns:p188="http://schemas.microsoft.com/office/powerpoint/2018/8/main">
  <p188:cm id="{3ECAB65C-8E8A-4CD5-916A-AAC785734896}" authorId="{8763F9D2-DACC-27BB-96D8-FB5CE8FB1D60}" created="2023-07-25T13:52:22.741">
    <pc:sldMkLst xmlns:pc="http://schemas.microsoft.com/office/powerpoint/2013/main/command">
      <pc:docMk/>
      <pc:sldMk cId="2849174053" sldId="2146848410"/>
    </pc:sldMkLst>
    <p188:replyLst>
      <p188:reply id="{64A122D6-0C35-4F26-850C-84E67C34184D}" authorId="{8763F9D2-DACC-27BB-96D8-FB5CE8FB1D60}" created="2023-07-25T14:31:44.921">
        <p188:txBody>
          <a:bodyPr/>
          <a:lstStyle/>
          <a:p>
            <a:r>
              <a:rPr lang="en-US"/>
              <a:t>Se ci fossero domande fatemi sapere</a:t>
            </a:r>
          </a:p>
        </p188:txBody>
      </p188:reply>
      <p188:reply id="{619ABB05-6E7B-4091-910B-451414EB0E64}" authorId="{9429B534-4F6A-40CB-5253-793B2BDD9CFF}" created="2023-08-03T17:28:23.376">
        <p188:txBody>
          <a:bodyPr/>
          <a:lstStyle/>
          <a:p>
            <a:r>
              <a:rPr lang="it-IT"/>
              <a:t>Flusso di registrazione rivisto (modifiche effettuate per le slide da 3 a 7)</a:t>
            </a:r>
          </a:p>
        </p188:txBody>
      </p188:reply>
    </p188:replyLst>
    <p188:txBody>
      <a:bodyPr/>
      <a:lstStyle/>
      <a:p>
        <a:r>
          <a:rPr lang="en-US"/>
          <a:t>Il secondo box non e' chiaro ed e' impreciso.
 Primo step il fornitore riceve una email interattiva con Po dall'indirizzo Ariba sro &lt;ordersender-prod@ansmtp.ariba.com&gt; con titolo Ariba sro would like to connect with you on SAP Business Network, il fornitore deve cliccare su processa l'ordine e arrivera' sulla landing page. Dove gli verra' richiesto fare review degli account esistenti o creare uno nuovo o usarne uno esistente. Quindi le slides 4 e 5 non sono corrette. Qui il link con il video in IT https://sapvideoa35699dc5.hana.ondemand.com/?entry_id=1_yndo90c2 e qui il video con il link in inglese https://sapvideoa35699dc5.hana.ondemand.com/?entry_id=1_qalkj823</a:t>
        </a:r>
      </a:p>
    </p188:txBody>
  </p188:cm>
  <p188:cm id="{0A2D85AD-737C-4410-AEC2-7E0A4E58AB78}" authorId="{8763F9D2-DACC-27BB-96D8-FB5CE8FB1D60}" created="2023-09-06T10:22:26.680">
    <pc:sldMkLst xmlns:pc="http://schemas.microsoft.com/office/powerpoint/2013/main/command">
      <pc:docMk/>
      <pc:sldMk cId="2849174053" sldId="2146848410"/>
    </pc:sldMkLst>
    <p188:replyLst>
      <p188:reply id="{77ED515E-493A-47D1-8D52-7C32A3F79982}" authorId="{9429B534-4F6A-40CB-5253-793B2BDD9CFF}" created="2023-09-06T13:03:24.801">
        <p188:txBody>
          <a:bodyPr/>
          <a:lstStyle/>
          <a:p>
            <a:r>
              <a:rPr lang="it-IT"/>
              <a:t>A quale notifica si fa riferimento?</a:t>
            </a:r>
          </a:p>
        </p188:txBody>
      </p188:reply>
      <p188:reply id="{125CE7B3-E55C-4D70-B906-01CFA3F75BCA}" authorId="{8763F9D2-DACC-27BB-96D8-FB5CE8FB1D60}" created="2023-09-06T13:13:08.513">
        <p188:txBody>
          <a:bodyPr/>
          <a:lstStyle/>
          <a:p>
            <a:r>
              <a:rPr lang="en-US"/>
              <a:t>Alla email interattiva che il fornitore riceve quando la Po viene inviata (quella nello screenshot), la notifica va settata nel buyer account insieme al cliente</a:t>
            </a:r>
          </a:p>
        </p188:txBody>
      </p188:reply>
    </p188:replyLst>
    <p188:txBody>
      <a:bodyPr/>
      <a:lstStyle/>
      <a:p>
        <a:r>
          <a:rPr lang="en-US"/>
          <a:t>Il titolo della email sara' in italiano. La notifica va settata nel buyer account di acea e configurata prima in inglese e poi in italiano.se non verra' settata sara' solamente in inglese</a:t>
        </a:r>
      </a:p>
    </p188:txBody>
  </p188:cm>
</p188:cmLst>
</file>

<file path=ppt/comments/modernComment_7FF64E9D_65936C08.xml><?xml version="1.0" encoding="utf-8"?>
<p188:cmLst xmlns:a="http://schemas.openxmlformats.org/drawingml/2006/main" xmlns:r="http://schemas.openxmlformats.org/officeDocument/2006/relationships" xmlns:p188="http://schemas.microsoft.com/office/powerpoint/2018/8/main">
  <p188:cm id="{AB36E948-9F52-4E97-AE7B-9FBB09CAA272}" authorId="{8763F9D2-DACC-27BB-96D8-FB5CE8FB1D60}" created="2023-09-06T10:24:05.211">
    <ac:deMkLst xmlns:ac="http://schemas.microsoft.com/office/drawing/2013/main/command">
      <pc:docMk xmlns:pc="http://schemas.microsoft.com/office/powerpoint/2013/main/command"/>
      <pc:sldMk xmlns:pc="http://schemas.microsoft.com/office/powerpoint/2013/main/command" cId="1704160264" sldId="2146848413"/>
      <ac:spMk id="14" creationId="{E8BC22E0-6A66-C94A-A753-8BD97A8E67F0}"/>
    </ac:deMkLst>
    <p188:replyLst>
      <p188:reply id="{68DC6022-B40C-44C0-8A28-D8D988640149}" authorId="{9429B534-4F6A-40CB-5253-793B2BDD9CFF}" created="2023-09-06T11:12:33.970">
        <p188:txBody>
          <a:bodyPr/>
          <a:lstStyle/>
          <a:p>
            <a:r>
              <a:rPr lang="it-IT"/>
              <a:t>Logica esplicitata</a:t>
            </a:r>
          </a:p>
        </p188:txBody>
      </p188:reply>
    </p188:replyLst>
    <p188:txBody>
      <a:bodyPr/>
      <a:lstStyle/>
      <a:p>
        <a:r>
          <a:rPr lang="en-US"/>
          <a:t>Non e' chiaro, non sono I dati dell'ordine di acquaisto ad essere esistenti sulla rete ma un eventuale profilo del fornitore </a:t>
        </a:r>
      </a:p>
    </p188:txBody>
  </p188:cm>
</p188:cmLst>
</file>

<file path=ppt/comments/modernComment_7FF64E9E_9FE04A0.xml><?xml version="1.0" encoding="utf-8"?>
<p188:cmLst xmlns:a="http://schemas.openxmlformats.org/drawingml/2006/main" xmlns:r="http://schemas.openxmlformats.org/officeDocument/2006/relationships" xmlns:p188="http://schemas.microsoft.com/office/powerpoint/2018/8/main">
  <p188:cm id="{81FB5C60-D603-41B1-9E3B-C5D4EEE43932}" authorId="{8763F9D2-DACC-27BB-96D8-FB5CE8FB1D60}" created="2023-09-06T10:25:17.284">
    <ac:deMkLst xmlns:ac="http://schemas.microsoft.com/office/drawing/2013/main/command">
      <pc:docMk xmlns:pc="http://schemas.microsoft.com/office/powerpoint/2013/main/command"/>
      <pc:sldMk xmlns:pc="http://schemas.microsoft.com/office/powerpoint/2013/main/command" cId="167642272" sldId="2146848414"/>
      <ac:spMk id="14" creationId="{E8BC22E0-6A66-C94A-A753-8BD97A8E67F0}"/>
    </ac:deMkLst>
    <p188:replyLst>
      <p188:reply id="{9B0AE6E9-C83F-43F0-AE44-3CDEDBB02776}" authorId="{9429B534-4F6A-40CB-5253-793B2BDD9CFF}" created="2023-09-06T11:13:19.294">
        <p188:txBody>
          <a:bodyPr/>
          <a:lstStyle/>
          <a:p>
            <a:r>
              <a:rPr lang="it-IT"/>
              <a:t>ok</a:t>
            </a:r>
          </a:p>
        </p188:txBody>
      </p188:reply>
    </p188:replyLst>
    <p188:txBody>
      <a:bodyPr/>
      <a:lstStyle/>
      <a:p>
        <a:r>
          <a:rPr lang="en-US"/>
          <a:t>L'ordine non sara' spostato, sara' visualizzabile nell'account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8149A-3D2B-4767-B9D3-DC948C001899}" type="datetimeFigureOut">
              <a:rPr lang="it-IT" smtClean="0"/>
              <a:t>10/04/2024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870C6-2BA3-4518-844A-20448A634C00}" type="slidenum">
              <a:rPr lang="it-IT" smtClean="0"/>
              <a:t>‹N›</a:t>
            </a:fld>
            <a:endParaRPr lang="it-IT"/>
          </a:p>
        </p:txBody>
      </p:sp>
    </p:spTree>
    <p:extLst>
      <p:ext uri="{BB962C8B-B14F-4D97-AF65-F5344CB8AC3E}">
        <p14:creationId xmlns:p14="http://schemas.microsoft.com/office/powerpoint/2010/main" val="147333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1AC7B8-CE4B-4130-B705-B6CE2442B6CF}" type="slidenum">
              <a:rPr lang="it-IT" smtClean="0"/>
              <a:t>1</a:t>
            </a:fld>
            <a:endParaRPr lang="it-IT" dirty="0"/>
          </a:p>
        </p:txBody>
      </p:sp>
    </p:spTree>
    <p:extLst>
      <p:ext uri="{BB962C8B-B14F-4D97-AF65-F5344CB8AC3E}">
        <p14:creationId xmlns:p14="http://schemas.microsoft.com/office/powerpoint/2010/main" val="418550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Ora </a:t>
            </a:r>
            <a:r>
              <a:rPr dirty="0" err="1"/>
              <a:t>che</a:t>
            </a:r>
            <a:r>
              <a:rPr dirty="0"/>
              <a:t> </a:t>
            </a:r>
            <a:r>
              <a:rPr dirty="0" err="1"/>
              <a:t>abbiamo</a:t>
            </a:r>
            <a:r>
              <a:rPr dirty="0"/>
              <a:t> visto </a:t>
            </a:r>
            <a:r>
              <a:rPr dirty="0" err="1"/>
              <a:t>alcune</a:t>
            </a:r>
            <a:r>
              <a:rPr dirty="0"/>
              <a:t> </a:t>
            </a:r>
            <a:r>
              <a:rPr dirty="0" err="1"/>
              <a:t>sfide</a:t>
            </a:r>
            <a:r>
              <a:rPr dirty="0"/>
              <a:t> </a:t>
            </a:r>
            <a:r>
              <a:rPr dirty="0" err="1"/>
              <a:t>comuni</a:t>
            </a:r>
            <a:r>
              <a:rPr dirty="0"/>
              <a:t> </a:t>
            </a:r>
            <a:r>
              <a:rPr dirty="0" err="1"/>
              <a:t>che</a:t>
            </a:r>
            <a:r>
              <a:rPr dirty="0"/>
              <a:t> i </a:t>
            </a:r>
            <a:r>
              <a:rPr dirty="0" err="1"/>
              <a:t>fornitori</a:t>
            </a:r>
            <a:r>
              <a:rPr dirty="0"/>
              <a:t> </a:t>
            </a:r>
            <a:r>
              <a:rPr dirty="0" err="1"/>
              <a:t>affrontano</a:t>
            </a:r>
            <a:r>
              <a:rPr dirty="0"/>
              <a:t>, </a:t>
            </a:r>
            <a:r>
              <a:rPr dirty="0" err="1"/>
              <a:t>esaminiamo</a:t>
            </a:r>
            <a:r>
              <a:rPr dirty="0"/>
              <a:t> i </a:t>
            </a:r>
            <a:r>
              <a:rPr dirty="0" err="1"/>
              <a:t>vantaggi</a:t>
            </a:r>
            <a:r>
              <a:rPr dirty="0"/>
              <a:t> </a:t>
            </a:r>
            <a:r>
              <a:rPr dirty="0" err="1"/>
              <a:t>dall'adesione</a:t>
            </a:r>
            <a:r>
              <a:rPr dirty="0"/>
              <a:t> a SAP Business Network</a:t>
            </a:r>
            <a:r>
              <a:rPr lang="it-IT" dirty="0"/>
              <a:t>:</a:t>
            </a:r>
            <a:r>
              <a:rPr dirty="0"/>
              <a:t> </a:t>
            </a:r>
            <a:endParaRPr lang="it-IT" dirty="0"/>
          </a:p>
          <a:p>
            <a:r>
              <a:rPr dirty="0" err="1"/>
              <a:t>Oltre</a:t>
            </a:r>
            <a:r>
              <a:rPr dirty="0"/>
              <a:t> </a:t>
            </a:r>
            <a:r>
              <a:rPr dirty="0" err="1"/>
              <a:t>alla</a:t>
            </a:r>
            <a:r>
              <a:rPr dirty="0"/>
              <a:t> </a:t>
            </a:r>
            <a:r>
              <a:rPr dirty="0" err="1"/>
              <a:t>digitalizzazione</a:t>
            </a:r>
            <a:r>
              <a:rPr dirty="0"/>
              <a:t> </a:t>
            </a:r>
            <a:r>
              <a:rPr dirty="0" err="1"/>
              <a:t>globale</a:t>
            </a:r>
            <a:r>
              <a:rPr dirty="0"/>
              <a:t>, a</a:t>
            </a:r>
            <a:r>
              <a:rPr lang="it-IT" dirty="0"/>
              <a:t>d a</a:t>
            </a:r>
            <a:r>
              <a:rPr dirty="0"/>
              <a:t>l </a:t>
            </a:r>
            <a:r>
              <a:rPr dirty="0" err="1"/>
              <a:t>miglioramento</a:t>
            </a:r>
            <a:r>
              <a:rPr dirty="0"/>
              <a:t> </a:t>
            </a:r>
            <a:r>
              <a:rPr dirty="0" err="1"/>
              <a:t>dei</a:t>
            </a:r>
            <a:r>
              <a:rPr dirty="0"/>
              <a:t> </a:t>
            </a:r>
            <a:r>
              <a:rPr dirty="0" err="1"/>
              <a:t>tassi</a:t>
            </a:r>
            <a:r>
              <a:rPr dirty="0"/>
              <a:t> di </a:t>
            </a:r>
            <a:r>
              <a:rPr dirty="0" err="1"/>
              <a:t>fidelizzazione</a:t>
            </a:r>
            <a:r>
              <a:rPr dirty="0"/>
              <a:t> </a:t>
            </a:r>
            <a:r>
              <a:rPr dirty="0" err="1"/>
              <a:t>dei</a:t>
            </a:r>
            <a:r>
              <a:rPr dirty="0"/>
              <a:t> </a:t>
            </a:r>
            <a:r>
              <a:rPr dirty="0" err="1"/>
              <a:t>clienti</a:t>
            </a:r>
            <a:r>
              <a:rPr dirty="0"/>
              <a:t> e al </a:t>
            </a:r>
            <a:r>
              <a:rPr dirty="0" err="1"/>
              <a:t>dei</a:t>
            </a:r>
            <a:r>
              <a:rPr dirty="0"/>
              <a:t> tempi di</a:t>
            </a:r>
            <a:r>
              <a:rPr lang="it-IT" dirty="0"/>
              <a:t> riscossione</a:t>
            </a:r>
            <a:r>
              <a:rPr dirty="0"/>
              <a:t>, </a:t>
            </a:r>
            <a:r>
              <a:rPr dirty="0" err="1"/>
              <a:t>potrest</a:t>
            </a:r>
            <a:r>
              <a:rPr lang="it-IT" dirty="0"/>
              <a:t>e</a:t>
            </a:r>
            <a:r>
              <a:rPr dirty="0"/>
              <a:t> </a:t>
            </a:r>
            <a:r>
              <a:rPr dirty="0" err="1"/>
              <a:t>anche</a:t>
            </a:r>
            <a:r>
              <a:rPr lang="it-IT" dirty="0"/>
              <a:t> usufruire di una semplificazione nell’</a:t>
            </a:r>
            <a:r>
              <a:rPr dirty="0" err="1"/>
              <a:t>organizzazione</a:t>
            </a:r>
            <a:r>
              <a:rPr dirty="0"/>
              <a:t> </a:t>
            </a:r>
            <a:r>
              <a:rPr dirty="0" err="1"/>
              <a:t>della</a:t>
            </a:r>
            <a:r>
              <a:rPr dirty="0"/>
              <a:t> </a:t>
            </a:r>
            <a:r>
              <a:rPr lang="it-IT" dirty="0"/>
              <a:t>vostr</a:t>
            </a:r>
            <a:r>
              <a:rPr dirty="0"/>
              <a:t>a </a:t>
            </a:r>
            <a:r>
              <a:rPr dirty="0" err="1"/>
              <a:t>aziend</a:t>
            </a:r>
            <a:r>
              <a:rPr lang="it-IT" dirty="0"/>
              <a:t>a</a:t>
            </a:r>
            <a:r>
              <a:rPr dirty="0"/>
              <a:t>. </a:t>
            </a:r>
          </a:p>
          <a:p>
            <a:pPr marL="0" indent="0">
              <a:buFontTx/>
              <a:buNone/>
            </a:pPr>
            <a:endParaRPr dirty="0"/>
          </a:p>
          <a:p>
            <a:pPr marL="0" marR="0" lvl="0" indent="0" algn="l" defTabSz="1088776" rtl="0" eaLnBrk="1" fontAlgn="auto" latinLnBrk="0" hangingPunct="1">
              <a:lnSpc>
                <a:spcPct val="100000"/>
              </a:lnSpc>
              <a:spcBef>
                <a:spcPts val="0"/>
              </a:spcBef>
              <a:spcAft>
                <a:spcPts val="0"/>
              </a:spcAft>
              <a:buClrTx/>
              <a:buSzTx/>
              <a:buFontTx/>
              <a:buNone/>
              <a:tabLst/>
            </a:pPr>
            <a:r>
              <a:rPr dirty="0"/>
              <a:t>SAP Business Network </a:t>
            </a:r>
            <a:r>
              <a:rPr dirty="0" err="1"/>
              <a:t>può</a:t>
            </a:r>
            <a:r>
              <a:rPr dirty="0"/>
              <a:t> </a:t>
            </a:r>
            <a:r>
              <a:rPr dirty="0" err="1"/>
              <a:t>aiutare</a:t>
            </a:r>
            <a:r>
              <a:rPr dirty="0"/>
              <a:t> la </a:t>
            </a:r>
            <a:r>
              <a:rPr lang="it-IT" dirty="0"/>
              <a:t>vostr</a:t>
            </a:r>
            <a:r>
              <a:rPr dirty="0"/>
              <a:t>a </a:t>
            </a:r>
            <a:r>
              <a:rPr dirty="0" err="1"/>
              <a:t>azienda</a:t>
            </a:r>
            <a:r>
              <a:rPr dirty="0"/>
              <a:t> </a:t>
            </a:r>
            <a:r>
              <a:rPr dirty="0" err="1"/>
              <a:t>mantenersi</a:t>
            </a:r>
            <a:r>
              <a:rPr dirty="0"/>
              <a:t> </a:t>
            </a:r>
            <a:r>
              <a:rPr dirty="0" err="1"/>
              <a:t>organizzata</a:t>
            </a:r>
            <a:r>
              <a:rPr dirty="0"/>
              <a:t>, </a:t>
            </a:r>
            <a:r>
              <a:rPr dirty="0" err="1"/>
              <a:t>grazie</a:t>
            </a:r>
            <a:r>
              <a:rPr dirty="0"/>
              <a:t> a</a:t>
            </a:r>
            <a:r>
              <a:rPr lang="it-IT" dirty="0"/>
              <a:t>d</a:t>
            </a:r>
            <a:r>
              <a:rPr dirty="0"/>
              <a:t> un modo semplice per </a:t>
            </a:r>
            <a:r>
              <a:rPr dirty="0" err="1"/>
              <a:t>per</a:t>
            </a:r>
            <a:r>
              <a:rPr dirty="0"/>
              <a:t> </a:t>
            </a:r>
            <a:r>
              <a:rPr dirty="0" err="1"/>
              <a:t>accedere</a:t>
            </a:r>
            <a:r>
              <a:rPr dirty="0"/>
              <a:t> tutti i </a:t>
            </a:r>
            <a:r>
              <a:rPr dirty="0" err="1"/>
              <a:t>documenti</a:t>
            </a:r>
            <a:r>
              <a:rPr dirty="0"/>
              <a:t> </a:t>
            </a:r>
            <a:r>
              <a:rPr lang="it-IT" dirty="0"/>
              <a:t>ed </a:t>
            </a:r>
            <a:r>
              <a:rPr dirty="0" err="1"/>
              <a:t>archiviarchiarli</a:t>
            </a:r>
            <a:r>
              <a:rPr dirty="0"/>
              <a:t>.  </a:t>
            </a:r>
            <a:endParaRPr lang="it-IT" dirty="0"/>
          </a:p>
          <a:p>
            <a:pPr marL="0" marR="0" lvl="0" indent="0" algn="l" defTabSz="1088776" rtl="0" eaLnBrk="1" fontAlgn="auto" latinLnBrk="0" hangingPunct="1">
              <a:lnSpc>
                <a:spcPct val="100000"/>
              </a:lnSpc>
              <a:spcBef>
                <a:spcPts val="0"/>
              </a:spcBef>
              <a:spcAft>
                <a:spcPts val="0"/>
              </a:spcAft>
              <a:buClrTx/>
              <a:buSzTx/>
              <a:buFontTx/>
              <a:buNone/>
              <a:tabLst/>
            </a:pPr>
            <a:r>
              <a:rPr dirty="0"/>
              <a:t>Il </a:t>
            </a:r>
            <a:r>
              <a:rPr lang="en-US" dirty="0"/>
              <a:t>vostro</a:t>
            </a:r>
            <a:r>
              <a:rPr dirty="0"/>
              <a:t> account </a:t>
            </a:r>
            <a:r>
              <a:rPr dirty="0" err="1"/>
              <a:t>ospiterà</a:t>
            </a:r>
            <a:r>
              <a:rPr dirty="0"/>
              <a:t> </a:t>
            </a:r>
            <a:r>
              <a:rPr dirty="0" err="1"/>
              <a:t>relazioni</a:t>
            </a:r>
            <a:r>
              <a:rPr dirty="0"/>
              <a:t> </a:t>
            </a:r>
            <a:r>
              <a:rPr dirty="0" err="1"/>
              <a:t>tutte</a:t>
            </a:r>
            <a:r>
              <a:rPr dirty="0"/>
              <a:t> le </a:t>
            </a:r>
            <a:r>
              <a:rPr dirty="0" err="1"/>
              <a:t>relazioni</a:t>
            </a:r>
            <a:r>
              <a:rPr dirty="0"/>
              <a:t> con </a:t>
            </a:r>
            <a:r>
              <a:rPr dirty="0" err="1"/>
              <a:t>clienti</a:t>
            </a:r>
            <a:r>
              <a:rPr dirty="0"/>
              <a:t> SAP Business Network e </a:t>
            </a:r>
            <a:r>
              <a:rPr dirty="0" err="1"/>
              <a:t>ti</a:t>
            </a:r>
            <a:r>
              <a:rPr dirty="0"/>
              <a:t> </a:t>
            </a:r>
            <a:r>
              <a:rPr dirty="0" err="1"/>
              <a:t>offrirà</a:t>
            </a:r>
            <a:r>
              <a:rPr dirty="0"/>
              <a:t> </a:t>
            </a:r>
            <a:r>
              <a:rPr dirty="0" err="1"/>
              <a:t>una</a:t>
            </a:r>
            <a:r>
              <a:rPr dirty="0"/>
              <a:t> </a:t>
            </a:r>
            <a:r>
              <a:rPr dirty="0" err="1"/>
              <a:t>migliore</a:t>
            </a:r>
            <a:r>
              <a:rPr dirty="0"/>
              <a:t> </a:t>
            </a:r>
            <a:r>
              <a:rPr dirty="0" err="1"/>
              <a:t>visibilità</a:t>
            </a:r>
            <a:r>
              <a:rPr dirty="0"/>
              <a:t> </a:t>
            </a:r>
            <a:r>
              <a:rPr dirty="0" err="1"/>
              <a:t>delle</a:t>
            </a:r>
            <a:r>
              <a:rPr dirty="0"/>
              <a:t> </a:t>
            </a:r>
            <a:r>
              <a:rPr dirty="0" err="1"/>
              <a:t>spese</a:t>
            </a:r>
            <a:r>
              <a:rPr dirty="0"/>
              <a:t> e </a:t>
            </a:r>
            <a:r>
              <a:rPr dirty="0" err="1"/>
              <a:t>dei</a:t>
            </a:r>
            <a:r>
              <a:rPr dirty="0"/>
              <a:t> </a:t>
            </a:r>
            <a:r>
              <a:rPr dirty="0" err="1"/>
              <a:t>pagamenti</a:t>
            </a:r>
            <a:r>
              <a:rPr dirty="0"/>
              <a:t> </a:t>
            </a:r>
            <a:r>
              <a:rPr dirty="0" err="1"/>
              <a:t>clienti</a:t>
            </a:r>
            <a:r>
              <a:rPr dirty="0"/>
              <a:t>. </a:t>
            </a:r>
            <a:r>
              <a:rPr dirty="0" err="1"/>
              <a:t>clienti</a:t>
            </a:r>
            <a:r>
              <a:rPr dirty="0"/>
              <a:t>  </a:t>
            </a:r>
          </a:p>
          <a:p>
            <a:pPr marL="0" marR="0" lvl="0" indent="0" algn="l" defTabSz="1088776" rtl="0" eaLnBrk="1" fontAlgn="auto" latinLnBrk="0" hangingPunct="1">
              <a:lnSpc>
                <a:spcPct val="100000"/>
              </a:lnSpc>
              <a:spcBef>
                <a:spcPts val="0"/>
              </a:spcBef>
              <a:spcAft>
                <a:spcPts val="0"/>
              </a:spcAft>
              <a:buClrTx/>
              <a:buSzTx/>
              <a:buFontTx/>
              <a:buNone/>
              <a:tabLst/>
            </a:pPr>
            <a:endParaRPr baseline="0" dirty="0"/>
          </a:p>
          <a:p>
            <a:pPr marL="0" marR="0" lvl="0" indent="0" algn="l" defTabSz="1088776" rtl="0" eaLnBrk="1" fontAlgn="auto" latinLnBrk="0" hangingPunct="1">
              <a:lnSpc>
                <a:spcPct val="100000"/>
              </a:lnSpc>
              <a:spcBef>
                <a:spcPts val="0"/>
              </a:spcBef>
              <a:spcAft>
                <a:spcPts val="0"/>
              </a:spcAft>
              <a:buClrTx/>
              <a:buSzTx/>
              <a:buFontTx/>
              <a:buNone/>
              <a:tabLst/>
            </a:pPr>
            <a:r>
              <a:rPr dirty="0" err="1"/>
              <a:t>Potrest</a:t>
            </a:r>
            <a:r>
              <a:rPr lang="it-IT" dirty="0"/>
              <a:t>e</a:t>
            </a:r>
            <a:r>
              <a:rPr dirty="0"/>
              <a:t> </a:t>
            </a:r>
            <a:r>
              <a:rPr dirty="0" err="1"/>
              <a:t>essere</a:t>
            </a:r>
            <a:r>
              <a:rPr dirty="0"/>
              <a:t> in </a:t>
            </a:r>
            <a:r>
              <a:rPr dirty="0" err="1"/>
              <a:t>grado</a:t>
            </a:r>
            <a:r>
              <a:rPr dirty="0"/>
              <a:t> d</a:t>
            </a:r>
            <a:r>
              <a:rPr lang="it-IT" dirty="0"/>
              <a:t>i rendere piu’</a:t>
            </a:r>
            <a:r>
              <a:rPr dirty="0"/>
              <a:t> </a:t>
            </a:r>
            <a:r>
              <a:rPr dirty="0" err="1"/>
              <a:t>stabili</a:t>
            </a:r>
            <a:r>
              <a:rPr dirty="0"/>
              <a:t> </a:t>
            </a:r>
            <a:r>
              <a:rPr lang="it-IT" dirty="0"/>
              <a:t>le</a:t>
            </a:r>
            <a:r>
              <a:rPr dirty="0" err="1"/>
              <a:t>relazioni</a:t>
            </a:r>
            <a:r>
              <a:rPr dirty="0"/>
              <a:t> con </a:t>
            </a:r>
            <a:r>
              <a:rPr dirty="0" err="1"/>
              <a:t>clienti</a:t>
            </a:r>
            <a:r>
              <a:rPr dirty="0"/>
              <a:t> </a:t>
            </a:r>
            <a:r>
              <a:rPr dirty="0" err="1"/>
              <a:t>tramite</a:t>
            </a:r>
            <a:r>
              <a:rPr dirty="0"/>
              <a:t> Discovery e </a:t>
            </a:r>
            <a:r>
              <a:rPr dirty="0" err="1"/>
              <a:t>pubblicando</a:t>
            </a:r>
            <a:r>
              <a:rPr dirty="0"/>
              <a:t> </a:t>
            </a:r>
            <a:r>
              <a:rPr dirty="0" err="1"/>
              <a:t>cataloghi</a:t>
            </a:r>
            <a:r>
              <a:rPr dirty="0"/>
              <a:t> </a:t>
            </a:r>
            <a:r>
              <a:rPr lang="it-IT" dirty="0"/>
              <a:t>accessibili </a:t>
            </a:r>
            <a:r>
              <a:rPr dirty="0"/>
              <a:t>a </a:t>
            </a:r>
            <a:r>
              <a:rPr dirty="0" err="1"/>
              <a:t>migliaia</a:t>
            </a:r>
            <a:r>
              <a:rPr dirty="0"/>
              <a:t> di </a:t>
            </a:r>
            <a:r>
              <a:rPr dirty="0" err="1"/>
              <a:t>potenziali</a:t>
            </a:r>
            <a:r>
              <a:rPr dirty="0"/>
              <a:t> </a:t>
            </a:r>
            <a:r>
              <a:rPr dirty="0" err="1"/>
              <a:t>clienti</a:t>
            </a:r>
            <a:r>
              <a:rPr lang="it-IT" dirty="0"/>
              <a:t>.</a:t>
            </a:r>
            <a:r>
              <a:rPr dirty="0"/>
              <a:t> </a:t>
            </a:r>
            <a:endParaRPr lang="it-IT" dirty="0"/>
          </a:p>
          <a:p>
            <a:pPr marL="0" marR="0" lvl="0" indent="0" algn="l" defTabSz="1088776" rtl="0" eaLnBrk="1" fontAlgn="auto" latinLnBrk="0" hangingPunct="1">
              <a:lnSpc>
                <a:spcPct val="100000"/>
              </a:lnSpc>
              <a:spcBef>
                <a:spcPts val="0"/>
              </a:spcBef>
              <a:spcAft>
                <a:spcPts val="0"/>
              </a:spcAft>
              <a:buClrTx/>
              <a:buSzTx/>
              <a:buFontTx/>
              <a:buNone/>
              <a:tabLst/>
            </a:pPr>
            <a:r>
              <a:rPr dirty="0" err="1"/>
              <a:t>Molti</a:t>
            </a:r>
            <a:r>
              <a:rPr dirty="0"/>
              <a:t> </a:t>
            </a:r>
            <a:r>
              <a:rPr dirty="0" err="1"/>
              <a:t>fornitori</a:t>
            </a:r>
            <a:r>
              <a:rPr dirty="0"/>
              <a:t> di SAP Business Network </a:t>
            </a:r>
            <a:r>
              <a:rPr dirty="0" err="1"/>
              <a:t>registrano</a:t>
            </a:r>
            <a:r>
              <a:rPr dirty="0"/>
              <a:t> un</a:t>
            </a:r>
            <a:r>
              <a:rPr lang="it-IT" dirty="0"/>
              <a:t>’incremento </a:t>
            </a:r>
            <a:r>
              <a:rPr dirty="0"/>
              <a:t>del 30% </a:t>
            </a:r>
            <a:r>
              <a:rPr lang="it-IT" dirty="0"/>
              <a:t>n</a:t>
            </a:r>
            <a:r>
              <a:rPr dirty="0" err="1"/>
              <a:t>egli</a:t>
            </a:r>
            <a:r>
              <a:rPr dirty="0"/>
              <a:t> account </a:t>
            </a:r>
            <a:r>
              <a:rPr dirty="0" err="1"/>
              <a:t>esistenti</a:t>
            </a:r>
            <a:r>
              <a:rPr dirty="0"/>
              <a:t> e del 35% </a:t>
            </a:r>
            <a:r>
              <a:rPr dirty="0" err="1"/>
              <a:t>delle</a:t>
            </a:r>
            <a:r>
              <a:rPr dirty="0"/>
              <a:t> </a:t>
            </a:r>
            <a:r>
              <a:rPr dirty="0" err="1"/>
              <a:t>nuove</a:t>
            </a:r>
            <a:r>
              <a:rPr dirty="0"/>
              <a:t> </a:t>
            </a:r>
            <a:r>
              <a:rPr dirty="0" err="1"/>
              <a:t>attività</a:t>
            </a:r>
            <a:r>
              <a:rPr dirty="0"/>
              <a:t>.  </a:t>
            </a:r>
          </a:p>
          <a:p>
            <a:pPr marL="0" marR="0" lvl="0" indent="0" algn="l" defTabSz="1088776" rtl="0" eaLnBrk="1" fontAlgn="auto" latinLnBrk="0" hangingPunct="1">
              <a:lnSpc>
                <a:spcPct val="100000"/>
              </a:lnSpc>
              <a:spcBef>
                <a:spcPts val="0"/>
              </a:spcBef>
              <a:spcAft>
                <a:spcPts val="0"/>
              </a:spcAft>
              <a:buClrTx/>
              <a:buSzTx/>
              <a:buFontTx/>
              <a:buNone/>
              <a:tabLst/>
            </a:pPr>
            <a:endParaRPr baseline="0" dirty="0"/>
          </a:p>
          <a:p>
            <a:pPr marL="0" indent="0">
              <a:buFontTx/>
              <a:buNone/>
              <a:defRPr>
                <a:effectLst/>
              </a:defRPr>
            </a:pPr>
            <a:r>
              <a:rPr dirty="0"/>
              <a:t>Per </a:t>
            </a:r>
            <a:r>
              <a:rPr dirty="0" err="1"/>
              <a:t>riassumere</a:t>
            </a:r>
            <a:r>
              <a:rPr dirty="0"/>
              <a:t>, SAP Business Network </a:t>
            </a:r>
            <a:r>
              <a:rPr dirty="0" err="1"/>
              <a:t>può</a:t>
            </a:r>
            <a:r>
              <a:rPr dirty="0"/>
              <a:t> </a:t>
            </a:r>
            <a:r>
              <a:rPr dirty="0" err="1"/>
              <a:t>aiutar</a:t>
            </a:r>
            <a:r>
              <a:rPr lang="it-IT" dirty="0"/>
              <a:t>v</a:t>
            </a:r>
            <a:r>
              <a:rPr dirty="0"/>
              <a:t>i a </a:t>
            </a:r>
            <a:r>
              <a:rPr lang="it-IT" dirty="0"/>
              <a:t>diminuire le spese di gestione ed</a:t>
            </a:r>
            <a:r>
              <a:rPr dirty="0"/>
              <a:t> </a:t>
            </a:r>
            <a:r>
              <a:rPr dirty="0" err="1"/>
              <a:t>aumentare</a:t>
            </a:r>
            <a:r>
              <a:rPr dirty="0"/>
              <a:t> i </a:t>
            </a:r>
            <a:r>
              <a:rPr dirty="0" err="1"/>
              <a:t>ricavi</a:t>
            </a:r>
            <a:r>
              <a:rPr lang="it-IT" dirty="0"/>
              <a:t> con una maggiore </a:t>
            </a:r>
            <a:r>
              <a:rPr dirty="0" err="1"/>
              <a:t>organizzazione</a:t>
            </a:r>
            <a:r>
              <a:rPr dirty="0"/>
              <a:t>.</a:t>
            </a:r>
          </a:p>
        </p:txBody>
      </p:sp>
      <p:sp>
        <p:nvSpPr>
          <p:cNvPr id="4" name="Slide Number Placeholder 3"/>
          <p:cNvSpPr>
            <a:spLocks noGrp="1"/>
          </p:cNvSpPr>
          <p:nvPr>
            <p:ph type="sldNum" sz="quarter" idx="5"/>
          </p:nvPr>
        </p:nvSpPr>
        <p:spPr/>
        <p:txBody>
          <a:bodyPr/>
          <a:lstStyle/>
          <a:p>
            <a:fld id="{7D8C2C35-2B8A-446E-BEC0-FD36716C29AC}" type="slidenum">
              <a:rPr lang="de-DE" smtClean="0"/>
              <a:t>14</a:t>
            </a:fld>
            <a:endParaRPr lang="de-DE"/>
          </a:p>
        </p:txBody>
      </p:sp>
    </p:spTree>
    <p:extLst>
      <p:ext uri="{BB962C8B-B14F-4D97-AF65-F5344CB8AC3E}">
        <p14:creationId xmlns:p14="http://schemas.microsoft.com/office/powerpoint/2010/main" val="279253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FB65E-D8FC-44F8-8C8F-044EC4393A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E772560-F351-4FC8-B01D-A676A1E76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4690A32-FD92-4391-81C2-E5E5A47B4D71}"/>
              </a:ext>
            </a:extLst>
          </p:cNvPr>
          <p:cNvSpPr>
            <a:spLocks noGrp="1"/>
          </p:cNvSpPr>
          <p:nvPr>
            <p:ph type="dt" sz="half" idx="10"/>
          </p:nvPr>
        </p:nvSpPr>
        <p:spPr/>
        <p:txBody>
          <a:bodyPr/>
          <a:lstStyle/>
          <a:p>
            <a:fld id="{638BC39F-88C7-44CA-9E19-3C59178ED2EB}" type="datetimeFigureOut">
              <a:rPr lang="it-IT" smtClean="0"/>
              <a:t>10/04/2024</a:t>
            </a:fld>
            <a:endParaRPr lang="it-IT"/>
          </a:p>
        </p:txBody>
      </p:sp>
      <p:sp>
        <p:nvSpPr>
          <p:cNvPr id="5" name="Segnaposto piè di pagina 4">
            <a:extLst>
              <a:ext uri="{FF2B5EF4-FFF2-40B4-BE49-F238E27FC236}">
                <a16:creationId xmlns:a16="http://schemas.microsoft.com/office/drawing/2014/main" id="{1492B313-EA4C-4175-B261-237832F86B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A3A8D7-6C67-4534-A321-6E7D4D845916}"/>
              </a:ext>
            </a:extLst>
          </p:cNvPr>
          <p:cNvSpPr>
            <a:spLocks noGrp="1"/>
          </p:cNvSpPr>
          <p:nvPr>
            <p:ph type="sldNum" sz="quarter" idx="12"/>
          </p:nvPr>
        </p:nvSpPr>
        <p:spPr/>
        <p:txBody>
          <a:bodyPr/>
          <a:lstStyle/>
          <a:p>
            <a:fld id="{29D8D908-7062-47B2-BFA8-28FD7F8F7B6B}" type="slidenum">
              <a:rPr lang="it-IT" smtClean="0"/>
              <a:t>‹N›</a:t>
            </a:fld>
            <a:endParaRPr lang="it-IT"/>
          </a:p>
        </p:txBody>
      </p:sp>
    </p:spTree>
    <p:extLst>
      <p:ext uri="{BB962C8B-B14F-4D97-AF65-F5344CB8AC3E}">
        <p14:creationId xmlns:p14="http://schemas.microsoft.com/office/powerpoint/2010/main" val="35282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8857645" y="6452849"/>
            <a:ext cx="2743200" cy="365125"/>
          </a:xfrm>
          <a:prstGeom prst="rect">
            <a:avLst/>
          </a:prstGeom>
        </p:spPr>
        <p:txBody>
          <a:bodyPr vert="horz" lIns="91440" tIns="45720" rIns="91440" bIns="45720" rtlCol="0" anchor="ctr"/>
          <a:lstStyle>
            <a:lvl1pPr algn="r">
              <a:defRPr sz="998">
                <a:solidFill>
                  <a:schemeClr val="tx1">
                    <a:tint val="75000"/>
                  </a:schemeClr>
                </a:solidFill>
              </a:defRPr>
            </a:lvl1pPr>
          </a:lstStyle>
          <a:p>
            <a:fld id="{E8D8D7F8-D71E-DA4D-86FF-F53EB5FAA1E6}" type="slidenum">
              <a:rPr lang="it-IT" smtClean="0"/>
              <a:pPr/>
              <a:t>‹N›</a:t>
            </a:fld>
            <a:endParaRPr lang="it-IT"/>
          </a:p>
        </p:txBody>
      </p:sp>
      <p:sp>
        <p:nvSpPr>
          <p:cNvPr id="8" name="Titolo 1"/>
          <p:cNvSpPr>
            <a:spLocks noGrp="1"/>
          </p:cNvSpPr>
          <p:nvPr>
            <p:ph type="title" hasCustomPrompt="1"/>
          </p:nvPr>
        </p:nvSpPr>
        <p:spPr>
          <a:xfrm>
            <a:off x="722453" y="365129"/>
            <a:ext cx="10878393" cy="549275"/>
          </a:xfrm>
          <a:prstGeom prst="rect">
            <a:avLst/>
          </a:prstGeom>
        </p:spPr>
        <p:txBody>
          <a:bodyPr/>
          <a:lstStyle>
            <a:lvl1pPr algn="r">
              <a:defRPr sz="2722">
                <a:solidFill>
                  <a:schemeClr val="tx1">
                    <a:lumMod val="65000"/>
                    <a:lumOff val="35000"/>
                  </a:schemeClr>
                </a:solidFill>
                <a:latin typeface="Arial" panose="020B0604020202020204" pitchFamily="34" charset="0"/>
              </a:defRPr>
            </a:lvl1pPr>
          </a:lstStyle>
          <a:p>
            <a:r>
              <a:rPr lang="it-IT"/>
              <a:t>FARE CLIC PER MODIFICARE LO STILE DEL TITOLO</a:t>
            </a:r>
          </a:p>
        </p:txBody>
      </p:sp>
      <p:sp>
        <p:nvSpPr>
          <p:cNvPr id="9" name="Segnaposto contenuto 2"/>
          <p:cNvSpPr>
            <a:spLocks noGrp="1"/>
          </p:cNvSpPr>
          <p:nvPr>
            <p:ph idx="1" hasCustomPrompt="1"/>
          </p:nvPr>
        </p:nvSpPr>
        <p:spPr>
          <a:xfrm>
            <a:off x="722454" y="1304765"/>
            <a:ext cx="10774222" cy="4351338"/>
          </a:xfrm>
          <a:prstGeom prst="rect">
            <a:avLst/>
          </a:prstGeom>
        </p:spPr>
        <p:txBody>
          <a:bodyPr/>
          <a:lstStyle>
            <a:lvl1pPr marL="0" indent="0">
              <a:buNone/>
              <a:defRPr sz="1270">
                <a:solidFill>
                  <a:schemeClr val="tx1">
                    <a:lumMod val="65000"/>
                    <a:lumOff val="35000"/>
                  </a:schemeClr>
                </a:solidFill>
                <a:latin typeface="Arial" panose="020B0604020202020204" pitchFamily="34" charset="0"/>
              </a:defRPr>
            </a:lvl1pPr>
            <a:lvl2pPr marL="337010" indent="0">
              <a:buNone/>
              <a:defRPr sz="1327"/>
            </a:lvl2pPr>
            <a:lvl3pPr marL="674021" indent="0">
              <a:buNone/>
              <a:defRPr sz="1327"/>
            </a:lvl3pPr>
            <a:lvl4pPr marL="1011032" indent="0">
              <a:buNone/>
              <a:defRPr sz="1327"/>
            </a:lvl4pPr>
            <a:lvl5pPr marL="1348042" indent="0">
              <a:buNone/>
              <a:defRPr sz="1327"/>
            </a:lvl5pPr>
          </a:lstStyle>
          <a:p>
            <a:pPr lvl="0"/>
            <a:r>
              <a:rPr lang="it-IT"/>
              <a:t>Fare clic per modificare stili del testo dello schema</a:t>
            </a:r>
          </a:p>
        </p:txBody>
      </p:sp>
    </p:spTree>
    <p:extLst>
      <p:ext uri="{BB962C8B-B14F-4D97-AF65-F5344CB8AC3E}">
        <p14:creationId xmlns:p14="http://schemas.microsoft.com/office/powerpoint/2010/main" val="83335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noFill/>
        </p:spPr>
        <p:txBody>
          <a:bodyPr vert="horz" lIns="0" tIns="2448000" rIns="0" bIns="0" anchor="t" anchorCtr="0">
            <a:noAutofit/>
          </a:bodyPr>
          <a:lstStyle>
            <a:lvl1pPr marL="0" indent="0" algn="ctr" defTabSz="1088231" rtl="0" eaLnBrk="1" latinLnBrk="0" hangingPunct="1">
              <a:spcBef>
                <a:spcPts val="1928"/>
              </a:spcBef>
              <a:buClr>
                <a:schemeClr val="accent1"/>
              </a:buClr>
              <a:buSzPct val="80000"/>
              <a:buFontTx/>
              <a:buNone/>
              <a:defRPr sz="1600" b="0" kern="1200">
                <a:solidFill>
                  <a:schemeClr val="tx1"/>
                </a:solidFill>
                <a:latin typeface="+mn-lt"/>
                <a:ea typeface="+mn-ea"/>
                <a:cs typeface="+mn-cs"/>
              </a:defRPr>
            </a:lvl1pPr>
          </a:lstStyle>
          <a:p>
            <a:r>
              <a:t>Fare clic sull’icona per aggiungere l’immagine</a:t>
            </a:r>
          </a:p>
        </p:txBody>
      </p:sp>
      <p:sp>
        <p:nvSpPr>
          <p:cNvPr id="7" name="Text Placeholder"/>
          <p:cNvSpPr>
            <a:spLocks noGrp="1"/>
          </p:cNvSpPr>
          <p:nvPr>
            <p:ph type="body" sz="quarter" idx="11" hasCustomPrompt="1"/>
          </p:nvPr>
        </p:nvSpPr>
        <p:spPr bwMode="black">
          <a:xfrm>
            <a:off x="503868" y="1620000"/>
            <a:ext cx="7090154" cy="4716000"/>
          </a:xfrm>
        </p:spPr>
        <p:txBody>
          <a:bodyPr/>
          <a:lstStyle/>
          <a:p>
            <a:pPr lvl="0"/>
            <a:r>
              <a:t>Primo livello</a:t>
            </a:r>
          </a:p>
          <a:p>
            <a:pPr lvl="1"/>
            <a:r>
              <a:t>Secondo livello</a:t>
            </a:r>
          </a:p>
          <a:p>
            <a:pPr lvl="2"/>
            <a:r>
              <a:t>Terzo livello</a:t>
            </a:r>
          </a:p>
          <a:p>
            <a:pPr lvl="3"/>
            <a:r>
              <a:t>Quarto livello</a:t>
            </a:r>
          </a:p>
          <a:p>
            <a:pPr lvl="4"/>
            <a:r>
              <a:t>Quinto livello</a:t>
            </a:r>
          </a:p>
        </p:txBody>
      </p:sp>
      <p:sp>
        <p:nvSpPr>
          <p:cNvPr id="3" name="Title"/>
          <p:cNvSpPr>
            <a:spLocks noGrp="1"/>
          </p:cNvSpPr>
          <p:nvPr>
            <p:ph type="title" hasCustomPrompt="1"/>
          </p:nvPr>
        </p:nvSpPr>
        <p:spPr>
          <a:xfrm>
            <a:off x="503870" y="504000"/>
            <a:ext cx="7090154" cy="369332"/>
          </a:xfrm>
        </p:spPr>
        <p:txBody>
          <a:bodyPr/>
          <a:lstStyle/>
          <a:p>
            <a:r>
              <a:t>Inserire il titolo della pagina (frase maiuscola)</a:t>
            </a:r>
          </a:p>
        </p:txBody>
      </p:sp>
    </p:spTree>
    <p:extLst>
      <p:ext uri="{BB962C8B-B14F-4D97-AF65-F5344CB8AC3E}">
        <p14:creationId xmlns:p14="http://schemas.microsoft.com/office/powerpoint/2010/main" val="14412526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F6EBCC-754A-4A10-8DF5-9C117F74D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BEA305A-D746-4132-8AC2-5005DD70F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0E05A1-5673-417C-A704-65F5A30D9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BC39F-88C7-44CA-9E19-3C59178ED2EB}" type="datetimeFigureOut">
              <a:rPr lang="it-IT" smtClean="0"/>
              <a:t>10/04/2024</a:t>
            </a:fld>
            <a:endParaRPr lang="it-IT"/>
          </a:p>
        </p:txBody>
      </p:sp>
      <p:sp>
        <p:nvSpPr>
          <p:cNvPr id="5" name="Segnaposto piè di pagina 4">
            <a:extLst>
              <a:ext uri="{FF2B5EF4-FFF2-40B4-BE49-F238E27FC236}">
                <a16:creationId xmlns:a16="http://schemas.microsoft.com/office/drawing/2014/main" id="{FD18221C-A6C4-45B7-8156-B2914B749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3B0EBB5-1DF8-4916-B85F-179A7FEF3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8D908-7062-47B2-BFA8-28FD7F8F7B6B}" type="slidenum">
              <a:rPr lang="it-IT" smtClean="0"/>
              <a:t>‹N›</a:t>
            </a:fld>
            <a:endParaRPr lang="it-IT"/>
          </a:p>
        </p:txBody>
      </p:sp>
    </p:spTree>
    <p:extLst>
      <p:ext uri="{BB962C8B-B14F-4D97-AF65-F5344CB8AC3E}">
        <p14:creationId xmlns:p14="http://schemas.microsoft.com/office/powerpoint/2010/main" val="284824367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0462" y="215057"/>
            <a:ext cx="9768605" cy="400786"/>
          </a:xfrm>
          <a:prstGeom prst="rect">
            <a:avLst/>
          </a:prstGeom>
        </p:spPr>
        <p:txBody>
          <a:bodyPr vert="horz" wrap="square" lIns="0" tIns="0" rIns="0" bIns="0" rtlCol="0" anchor="ctr" anchorCtr="0">
            <a:noAutofit/>
          </a:bodyPr>
          <a:lstStyle/>
          <a:p>
            <a:r>
              <a:rPr lang="en-US"/>
              <a:t>Click to edit Master title style</a:t>
            </a:r>
            <a:endParaRPr lang="it-IT"/>
          </a:p>
        </p:txBody>
      </p:sp>
      <p:sp>
        <p:nvSpPr>
          <p:cNvPr id="6" name="Slide Number Placeholder 5"/>
          <p:cNvSpPr>
            <a:spLocks noGrp="1"/>
          </p:cNvSpPr>
          <p:nvPr>
            <p:ph type="sldNum" sz="quarter" idx="4"/>
          </p:nvPr>
        </p:nvSpPr>
        <p:spPr>
          <a:xfrm>
            <a:off x="10944313" y="6477113"/>
            <a:ext cx="692759" cy="277096"/>
          </a:xfrm>
          <a:prstGeom prst="rect">
            <a:avLst/>
          </a:prstGeom>
        </p:spPr>
        <p:txBody>
          <a:bodyPr vert="horz" wrap="none" lIns="0" tIns="36000" rIns="0" bIns="36000" rtlCol="0" anchor="ctr">
            <a:noAutofit/>
          </a:bodyPr>
          <a:lstStyle>
            <a:lvl1pPr algn="r">
              <a:defRPr sz="1155">
                <a:solidFill>
                  <a:schemeClr val="tx1"/>
                </a:solidFill>
                <a:latin typeface="Arial" panose="020B0604020202020204" pitchFamily="34" charset="0"/>
                <a:cs typeface="Arial" panose="020B0604020202020204" pitchFamily="34" charset="0"/>
              </a:defRPr>
            </a:lvl1pPr>
          </a:lstStyle>
          <a:p>
            <a:fld id="{65C775C8-E826-4AC7-BC55-404F1F625CD4}" type="slidenum">
              <a:rPr lang="it-IT" smtClean="0"/>
              <a:pPr/>
              <a:t>‹N›</a:t>
            </a:fld>
            <a:endParaRPr lang="it-IT"/>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 y="0"/>
            <a:ext cx="1870449" cy="1870396"/>
          </a:xfrm>
          <a:prstGeom prst="rect">
            <a:avLst/>
          </a:prstGeom>
        </p:spPr>
      </p:pic>
      <p:cxnSp>
        <p:nvCxnSpPr>
          <p:cNvPr id="9" name="Connettore 1 11"/>
          <p:cNvCxnSpPr/>
          <p:nvPr/>
        </p:nvCxnSpPr>
        <p:spPr>
          <a:xfrm flipH="1">
            <a:off x="10807758" y="814623"/>
            <a:ext cx="831310" cy="0"/>
          </a:xfrm>
          <a:prstGeom prst="line">
            <a:avLst/>
          </a:prstGeom>
          <a:ln w="38100">
            <a:solidFill>
              <a:srgbClr val="00A8B0"/>
            </a:solidFill>
          </a:ln>
        </p:spPr>
        <p:style>
          <a:lnRef idx="1">
            <a:schemeClr val="accent1"/>
          </a:lnRef>
          <a:fillRef idx="0">
            <a:schemeClr val="accent1"/>
          </a:fillRef>
          <a:effectRef idx="0">
            <a:schemeClr val="accent1"/>
          </a:effectRef>
          <a:fontRef idx="minor">
            <a:schemeClr val="tx1"/>
          </a:fontRef>
        </p:style>
      </p:cxnSp>
      <p:pic>
        <p:nvPicPr>
          <p:cNvPr id="10" name="Immagine 4"/>
          <p:cNvPicPr>
            <a:picLocks/>
          </p:cNvPicPr>
          <p:nvPr/>
        </p:nvPicPr>
        <p:blipFill>
          <a:blip r:embed="rId5" cstate="print">
            <a:extLst>
              <a:ext uri="{28A0092B-C50C-407E-A947-70E740481C1C}">
                <a14:useLocalDpi xmlns:a14="http://schemas.microsoft.com/office/drawing/2010/main"/>
              </a:ext>
            </a:extLst>
          </a:blip>
          <a:stretch>
            <a:fillRect/>
          </a:stretch>
        </p:blipFill>
        <p:spPr>
          <a:xfrm>
            <a:off x="0" y="6339180"/>
            <a:ext cx="12192553" cy="34637"/>
          </a:xfrm>
          <a:prstGeom prst="rect">
            <a:avLst/>
          </a:prstGeom>
        </p:spPr>
      </p:pic>
      <p:pic>
        <p:nvPicPr>
          <p:cNvPr id="11" name="Immagin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4208" y="6512067"/>
            <a:ext cx="866057" cy="2092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 y="0"/>
            <a:ext cx="1870449" cy="1870396"/>
          </a:xfrm>
          <a:prstGeom prst="rect">
            <a:avLst/>
          </a:prstGeom>
        </p:spPr>
      </p:pic>
      <p:cxnSp>
        <p:nvCxnSpPr>
          <p:cNvPr id="13" name="Connettore 1 11"/>
          <p:cNvCxnSpPr/>
          <p:nvPr/>
        </p:nvCxnSpPr>
        <p:spPr>
          <a:xfrm flipH="1">
            <a:off x="10807758" y="814623"/>
            <a:ext cx="831310" cy="0"/>
          </a:xfrm>
          <a:prstGeom prst="line">
            <a:avLst/>
          </a:prstGeom>
          <a:ln w="38100">
            <a:solidFill>
              <a:srgbClr val="00A8B0"/>
            </a:solidFill>
          </a:ln>
        </p:spPr>
        <p:style>
          <a:lnRef idx="1">
            <a:schemeClr val="accent1"/>
          </a:lnRef>
          <a:fillRef idx="0">
            <a:schemeClr val="accent1"/>
          </a:fillRef>
          <a:effectRef idx="0">
            <a:schemeClr val="accent1"/>
          </a:effectRef>
          <a:fontRef idx="minor">
            <a:schemeClr val="tx1"/>
          </a:fontRef>
        </p:style>
      </p:cxnSp>
      <p:pic>
        <p:nvPicPr>
          <p:cNvPr id="14" name="Immagine 4"/>
          <p:cNvPicPr>
            <a:picLocks/>
          </p:cNvPicPr>
          <p:nvPr/>
        </p:nvPicPr>
        <p:blipFill>
          <a:blip r:embed="rId5" cstate="print">
            <a:extLst>
              <a:ext uri="{28A0092B-C50C-407E-A947-70E740481C1C}">
                <a14:useLocalDpi xmlns:a14="http://schemas.microsoft.com/office/drawing/2010/main"/>
              </a:ext>
            </a:extLst>
          </a:blip>
          <a:stretch>
            <a:fillRect/>
          </a:stretch>
        </p:blipFill>
        <p:spPr>
          <a:xfrm>
            <a:off x="0" y="6339180"/>
            <a:ext cx="12192553" cy="34637"/>
          </a:xfrm>
          <a:prstGeom prst="rect">
            <a:avLst/>
          </a:prstGeom>
        </p:spPr>
      </p:pic>
      <p:pic>
        <p:nvPicPr>
          <p:cNvPr id="15" name="Immagin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4208" y="6512067"/>
            <a:ext cx="866057" cy="209210"/>
          </a:xfrm>
          <a:prstGeom prst="rect">
            <a:avLst/>
          </a:prstGeom>
        </p:spPr>
      </p:pic>
      <p:sp>
        <p:nvSpPr>
          <p:cNvPr id="3" name="Text Placeholder 2"/>
          <p:cNvSpPr>
            <a:spLocks noGrp="1"/>
          </p:cNvSpPr>
          <p:nvPr>
            <p:ph type="body" idx="1"/>
          </p:nvPr>
        </p:nvSpPr>
        <p:spPr>
          <a:xfrm>
            <a:off x="552932" y="1003499"/>
            <a:ext cx="11084139" cy="5127462"/>
          </a:xfrm>
          <a:prstGeom prst="rect">
            <a:avLst/>
          </a:prstGeom>
        </p:spPr>
        <p:txBody>
          <a:bodyPr vert="horz" lIns="72000" tIns="36000" rIns="72000" bIns="36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89651655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r" defTabSz="664999" rtl="0" eaLnBrk="1" latinLnBrk="0" hangingPunct="1">
        <a:lnSpc>
          <a:spcPct val="100000"/>
        </a:lnSpc>
        <a:spcBef>
          <a:spcPts val="289"/>
        </a:spcBef>
        <a:buNone/>
        <a:defRPr sz="2117" kern="1200" cap="none" baseline="0">
          <a:solidFill>
            <a:schemeClr val="tx1"/>
          </a:solidFill>
          <a:latin typeface="Arial" panose="020B0604020202020204" pitchFamily="34" charset="0"/>
          <a:ea typeface="+mj-ea"/>
          <a:cs typeface="Arial" panose="020B0604020202020204" pitchFamily="34" charset="0"/>
        </a:defRPr>
      </a:lvl1pPr>
    </p:titleStyle>
    <p:bodyStyle>
      <a:lvl1pPr marL="172589" indent="-172589" algn="l" defTabSz="664999" rtl="0" eaLnBrk="1" latinLnBrk="0" hangingPunct="1">
        <a:lnSpc>
          <a:spcPct val="100000"/>
        </a:lnSpc>
        <a:spcBef>
          <a:spcPts val="289"/>
        </a:spcBef>
        <a:buFont typeface="Arial" panose="020B0604020202020204" pitchFamily="34" charset="0"/>
        <a:buChar char="•"/>
        <a:defRPr sz="2309" kern="1200">
          <a:solidFill>
            <a:schemeClr val="tx1"/>
          </a:solidFill>
          <a:latin typeface="Arial" panose="020B0604020202020204" pitchFamily="34" charset="0"/>
          <a:ea typeface="+mn-ea"/>
          <a:cs typeface="Arial" panose="020B0604020202020204" pitchFamily="34" charset="0"/>
        </a:defRPr>
      </a:lvl1pPr>
      <a:lvl2pPr marL="343651" indent="-171061" algn="l" defTabSz="664999" rtl="0" eaLnBrk="1" latinLnBrk="0" hangingPunct="1">
        <a:lnSpc>
          <a:spcPct val="100000"/>
        </a:lnSpc>
        <a:spcBef>
          <a:spcPts val="289"/>
        </a:spcBef>
        <a:buFont typeface="Arial" panose="020B0604020202020204" pitchFamily="34" charset="0"/>
        <a:buChar char="•"/>
        <a:defRPr sz="1924" kern="1200">
          <a:solidFill>
            <a:schemeClr val="tx1"/>
          </a:solidFill>
          <a:latin typeface="Arial" panose="020B0604020202020204" pitchFamily="34" charset="0"/>
          <a:ea typeface="+mn-ea"/>
          <a:cs typeface="Arial" panose="020B0604020202020204" pitchFamily="34" charset="0"/>
        </a:defRPr>
      </a:lvl2pPr>
      <a:lvl3pPr marL="516239" indent="-172589" algn="l" defTabSz="664999" rtl="0" eaLnBrk="1" latinLnBrk="0" hangingPunct="1">
        <a:lnSpc>
          <a:spcPct val="100000"/>
        </a:lnSpc>
        <a:spcBef>
          <a:spcPts val="289"/>
        </a:spcBef>
        <a:buFont typeface="Arial" panose="020B0604020202020204" pitchFamily="34" charset="0"/>
        <a:buChar char="•"/>
        <a:defRPr sz="1732" kern="1200">
          <a:solidFill>
            <a:schemeClr val="tx1"/>
          </a:solidFill>
          <a:latin typeface="Arial" panose="020B0604020202020204" pitchFamily="34" charset="0"/>
          <a:ea typeface="+mn-ea"/>
          <a:cs typeface="Arial" panose="020B0604020202020204" pitchFamily="34" charset="0"/>
        </a:defRPr>
      </a:lvl3pPr>
      <a:lvl4pPr marL="687300" indent="-171061" algn="l" defTabSz="664999" rtl="0" eaLnBrk="1" latinLnBrk="0" hangingPunct="1">
        <a:lnSpc>
          <a:spcPct val="100000"/>
        </a:lnSpc>
        <a:spcBef>
          <a:spcPts val="289"/>
        </a:spcBef>
        <a:buFont typeface="Arial" panose="020B0604020202020204" pitchFamily="34" charset="0"/>
        <a:buChar char="•"/>
        <a:defRPr sz="1539" kern="1200">
          <a:solidFill>
            <a:schemeClr val="tx1"/>
          </a:solidFill>
          <a:latin typeface="Arial" panose="020B0604020202020204" pitchFamily="34" charset="0"/>
          <a:ea typeface="+mn-ea"/>
          <a:cs typeface="Arial" panose="020B0604020202020204" pitchFamily="34" charset="0"/>
        </a:defRPr>
      </a:lvl4pPr>
      <a:lvl5pPr marL="859889" indent="-172589" algn="l" defTabSz="664999" rtl="0" eaLnBrk="1" latinLnBrk="0" hangingPunct="1">
        <a:lnSpc>
          <a:spcPct val="100000"/>
        </a:lnSpc>
        <a:spcBef>
          <a:spcPts val="289"/>
        </a:spcBef>
        <a:buFont typeface="Arial" panose="020B0604020202020204" pitchFamily="34" charset="0"/>
        <a:buChar char="•"/>
        <a:defRPr sz="1539" kern="1200">
          <a:solidFill>
            <a:schemeClr val="tx1"/>
          </a:solidFill>
          <a:latin typeface="Arial" panose="020B0604020202020204" pitchFamily="34" charset="0"/>
          <a:ea typeface="+mn-ea"/>
          <a:cs typeface="Arial" panose="020B0604020202020204" pitchFamily="34" charset="0"/>
        </a:defRPr>
      </a:lvl5pPr>
      <a:lvl6pPr marL="1828746" indent="-166250" algn="l" defTabSz="664999" rtl="0" eaLnBrk="1" latinLnBrk="0" hangingPunct="1">
        <a:lnSpc>
          <a:spcPct val="90000"/>
        </a:lnSpc>
        <a:spcBef>
          <a:spcPts val="364"/>
        </a:spcBef>
        <a:buFont typeface="Arial" panose="020B0604020202020204" pitchFamily="34" charset="0"/>
        <a:buChar char="•"/>
        <a:defRPr sz="1309" kern="1200">
          <a:solidFill>
            <a:schemeClr val="tx1"/>
          </a:solidFill>
          <a:latin typeface="+mn-lt"/>
          <a:ea typeface="+mn-ea"/>
          <a:cs typeface="+mn-cs"/>
        </a:defRPr>
      </a:lvl6pPr>
      <a:lvl7pPr marL="2161246" indent="-166250" algn="l" defTabSz="664999" rtl="0" eaLnBrk="1" latinLnBrk="0" hangingPunct="1">
        <a:lnSpc>
          <a:spcPct val="90000"/>
        </a:lnSpc>
        <a:spcBef>
          <a:spcPts val="364"/>
        </a:spcBef>
        <a:buFont typeface="Arial" panose="020B0604020202020204" pitchFamily="34" charset="0"/>
        <a:buChar char="•"/>
        <a:defRPr sz="1309" kern="1200">
          <a:solidFill>
            <a:schemeClr val="tx1"/>
          </a:solidFill>
          <a:latin typeface="+mn-lt"/>
          <a:ea typeface="+mn-ea"/>
          <a:cs typeface="+mn-cs"/>
        </a:defRPr>
      </a:lvl7pPr>
      <a:lvl8pPr marL="2493745" indent="-166250" algn="l" defTabSz="664999" rtl="0" eaLnBrk="1" latinLnBrk="0" hangingPunct="1">
        <a:lnSpc>
          <a:spcPct val="90000"/>
        </a:lnSpc>
        <a:spcBef>
          <a:spcPts val="364"/>
        </a:spcBef>
        <a:buFont typeface="Arial" panose="020B0604020202020204" pitchFamily="34" charset="0"/>
        <a:buChar char="•"/>
        <a:defRPr sz="1309" kern="1200">
          <a:solidFill>
            <a:schemeClr val="tx1"/>
          </a:solidFill>
          <a:latin typeface="+mn-lt"/>
          <a:ea typeface="+mn-ea"/>
          <a:cs typeface="+mn-cs"/>
        </a:defRPr>
      </a:lvl8pPr>
      <a:lvl9pPr marL="2826245" indent="-166250" algn="l" defTabSz="664999" rtl="0" eaLnBrk="1" latinLnBrk="0" hangingPunct="1">
        <a:lnSpc>
          <a:spcPct val="90000"/>
        </a:lnSpc>
        <a:spcBef>
          <a:spcPts val="364"/>
        </a:spcBef>
        <a:buFont typeface="Arial" panose="020B0604020202020204" pitchFamily="34" charset="0"/>
        <a:buChar char="•"/>
        <a:defRPr sz="1309" kern="1200">
          <a:solidFill>
            <a:schemeClr val="tx1"/>
          </a:solidFill>
          <a:latin typeface="+mn-lt"/>
          <a:ea typeface="+mn-ea"/>
          <a:cs typeface="+mn-cs"/>
        </a:defRPr>
      </a:lvl9pPr>
    </p:bodyStyle>
    <p:otherStyle>
      <a:defPPr>
        <a:defRPr lang="it-IT"/>
      </a:defPPr>
      <a:lvl1pPr marL="0" algn="l" defTabSz="664999" rtl="0" eaLnBrk="1" latinLnBrk="0" hangingPunct="1">
        <a:defRPr sz="1309" kern="1200">
          <a:solidFill>
            <a:schemeClr val="tx1"/>
          </a:solidFill>
          <a:latin typeface="+mn-lt"/>
          <a:ea typeface="+mn-ea"/>
          <a:cs typeface="+mn-cs"/>
        </a:defRPr>
      </a:lvl1pPr>
      <a:lvl2pPr marL="332499" algn="l" defTabSz="664999" rtl="0" eaLnBrk="1" latinLnBrk="0" hangingPunct="1">
        <a:defRPr sz="1309" kern="1200">
          <a:solidFill>
            <a:schemeClr val="tx1"/>
          </a:solidFill>
          <a:latin typeface="+mn-lt"/>
          <a:ea typeface="+mn-ea"/>
          <a:cs typeface="+mn-cs"/>
        </a:defRPr>
      </a:lvl2pPr>
      <a:lvl3pPr marL="664999" algn="l" defTabSz="664999" rtl="0" eaLnBrk="1" latinLnBrk="0" hangingPunct="1">
        <a:defRPr sz="1309" kern="1200">
          <a:solidFill>
            <a:schemeClr val="tx1"/>
          </a:solidFill>
          <a:latin typeface="+mn-lt"/>
          <a:ea typeface="+mn-ea"/>
          <a:cs typeface="+mn-cs"/>
        </a:defRPr>
      </a:lvl3pPr>
      <a:lvl4pPr marL="997498" algn="l" defTabSz="664999" rtl="0" eaLnBrk="1" latinLnBrk="0" hangingPunct="1">
        <a:defRPr sz="1309" kern="1200">
          <a:solidFill>
            <a:schemeClr val="tx1"/>
          </a:solidFill>
          <a:latin typeface="+mn-lt"/>
          <a:ea typeface="+mn-ea"/>
          <a:cs typeface="+mn-cs"/>
        </a:defRPr>
      </a:lvl4pPr>
      <a:lvl5pPr marL="1329997" algn="l" defTabSz="664999" rtl="0" eaLnBrk="1" latinLnBrk="0" hangingPunct="1">
        <a:defRPr sz="1309" kern="1200">
          <a:solidFill>
            <a:schemeClr val="tx1"/>
          </a:solidFill>
          <a:latin typeface="+mn-lt"/>
          <a:ea typeface="+mn-ea"/>
          <a:cs typeface="+mn-cs"/>
        </a:defRPr>
      </a:lvl5pPr>
      <a:lvl6pPr marL="1662496" algn="l" defTabSz="664999" rtl="0" eaLnBrk="1" latinLnBrk="0" hangingPunct="1">
        <a:defRPr sz="1309" kern="1200">
          <a:solidFill>
            <a:schemeClr val="tx1"/>
          </a:solidFill>
          <a:latin typeface="+mn-lt"/>
          <a:ea typeface="+mn-ea"/>
          <a:cs typeface="+mn-cs"/>
        </a:defRPr>
      </a:lvl6pPr>
      <a:lvl7pPr marL="1994996" algn="l" defTabSz="664999" rtl="0" eaLnBrk="1" latinLnBrk="0" hangingPunct="1">
        <a:defRPr sz="1309" kern="1200">
          <a:solidFill>
            <a:schemeClr val="tx1"/>
          </a:solidFill>
          <a:latin typeface="+mn-lt"/>
          <a:ea typeface="+mn-ea"/>
          <a:cs typeface="+mn-cs"/>
        </a:defRPr>
      </a:lvl7pPr>
      <a:lvl8pPr marL="2327495" algn="l" defTabSz="664999" rtl="0" eaLnBrk="1" latinLnBrk="0" hangingPunct="1">
        <a:defRPr sz="1309" kern="1200">
          <a:solidFill>
            <a:schemeClr val="tx1"/>
          </a:solidFill>
          <a:latin typeface="+mn-lt"/>
          <a:ea typeface="+mn-ea"/>
          <a:cs typeface="+mn-cs"/>
        </a:defRPr>
      </a:lvl8pPr>
      <a:lvl9pPr marL="2659995" algn="l" defTabSz="664999" rtl="0" eaLnBrk="1" latinLnBrk="0" hangingPunct="1">
        <a:defRPr sz="1309" kern="1200">
          <a:solidFill>
            <a:schemeClr val="tx1"/>
          </a:solidFill>
          <a:latin typeface="+mn-lt"/>
          <a:ea typeface="+mn-ea"/>
          <a:cs typeface="+mn-cs"/>
        </a:defRPr>
      </a:lvl9pPr>
    </p:otherStyle>
  </p:txStyles>
  <p:extLst>
    <p:ext uri="{27BBF7A9-308A-43DC-89C8-2F10F3537804}">
      <p15:sldGuideLst xmlns:p15="http://schemas.microsoft.com/office/powerpoint/2012/main">
        <p15:guide id="27" pos="3991">
          <p15:clr>
            <a:srgbClr val="F26B43"/>
          </p15:clr>
        </p15:guide>
        <p15:guide id="28" pos="4036">
          <p15:clr>
            <a:srgbClr val="F26B43"/>
          </p15:clr>
        </p15:guide>
        <p15:guide id="29" pos="7620">
          <p15:clr>
            <a:srgbClr val="F26B43"/>
          </p15:clr>
        </p15:guide>
        <p15:guide id="30" pos="3946">
          <p15:clr>
            <a:srgbClr val="F26B43"/>
          </p15:clr>
        </p15:guide>
        <p15:guide id="31" pos="362">
          <p15:clr>
            <a:srgbClr val="F26B43"/>
          </p15:clr>
        </p15:guide>
        <p15:guide id="32" orient="horz" pos="2290">
          <p15:clr>
            <a:srgbClr val="F26B43"/>
          </p15:clr>
        </p15:guide>
        <p15:guide id="33" orient="horz" pos="2381">
          <p15:clr>
            <a:srgbClr val="F26B43"/>
          </p15:clr>
        </p15:guide>
        <p15:guide id="34" orient="horz" pos="2336">
          <p15:clr>
            <a:srgbClr val="F26B43"/>
          </p15:clr>
        </p15:guide>
        <p15:guide id="35" orient="horz">
          <p15:clr>
            <a:srgbClr val="F26B43"/>
          </p15:clr>
        </p15:guide>
        <p15:guide id="36" orient="horz" pos="4490">
          <p15:clr>
            <a:srgbClr val="F26B43"/>
          </p15:clr>
        </p15:guide>
        <p15:guide id="37" pos="7982">
          <p15:clr>
            <a:srgbClr val="F26B43"/>
          </p15:clr>
        </p15:guide>
        <p15:guide id="38">
          <p15:clr>
            <a:srgbClr val="F26B43"/>
          </p15:clr>
        </p15:guide>
        <p15:guide id="39" orient="horz" pos="521">
          <p15:clr>
            <a:srgbClr val="F26B43"/>
          </p15:clr>
        </p15:guide>
        <p15:guide id="40" orient="horz" pos="657">
          <p15:clr>
            <a:srgbClr val="F26B43"/>
          </p15:clr>
        </p15:guide>
        <p15:guide id="42" orient="horz" pos="4332">
          <p15:clr>
            <a:srgbClr val="F26B43"/>
          </p15:clr>
        </p15:guide>
        <p15:guide id="43" orient="horz" pos="4150">
          <p15:clr>
            <a:srgbClr val="F26B43"/>
          </p15:clr>
        </p15:guide>
        <p15:guide id="44" orient="horz" pos="4422">
          <p15:clr>
            <a:srgbClr val="F26B43"/>
          </p15:clr>
        </p15:guide>
        <p15:guide id="45" orient="horz" pos="4241">
          <p15:clr>
            <a:srgbClr val="F26B43"/>
          </p15:clr>
        </p15:guide>
        <p15:guide id="46" orient="horz" pos="4173">
          <p15:clr>
            <a:srgbClr val="F26B43"/>
          </p15:clr>
        </p15:guide>
        <p15:guide id="47" orient="horz" pos="401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1_273B812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7FF64E9A_A9D2F2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64E9D_65936C0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64E9E_9FE04A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8B5C595-8890-457C-8AFD-C9D489857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12192000" cy="6925900"/>
          </a:xfrm>
          <a:prstGeom prst="rect">
            <a:avLst/>
          </a:prstGeom>
        </p:spPr>
      </p:pic>
      <p:sp>
        <p:nvSpPr>
          <p:cNvPr id="8" name="Titolo 1">
            <a:extLst>
              <a:ext uri="{FF2B5EF4-FFF2-40B4-BE49-F238E27FC236}">
                <a16:creationId xmlns:a16="http://schemas.microsoft.com/office/drawing/2014/main" id="{A00DA72F-D618-4503-A7F1-20BF0C38870D}"/>
              </a:ext>
            </a:extLst>
          </p:cNvPr>
          <p:cNvSpPr txBox="1">
            <a:spLocks/>
          </p:cNvSpPr>
          <p:nvPr/>
        </p:nvSpPr>
        <p:spPr>
          <a:xfrm>
            <a:off x="4978693" y="2637257"/>
            <a:ext cx="7112614" cy="2091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spc="300">
                <a:solidFill>
                  <a:schemeClr val="bg1"/>
                </a:solidFill>
                <a:latin typeface="+mj-lt"/>
                <a:ea typeface="+mj-ea"/>
                <a:cs typeface="+mj-cs"/>
              </a:defRPr>
            </a:lvl1pPr>
          </a:lstStyle>
          <a:p>
            <a:pPr lvl="0">
              <a:lnSpc>
                <a:spcPct val="100000"/>
              </a:lnSpc>
              <a:defRPr/>
            </a:pPr>
            <a:r>
              <a:rPr kumimoji="0" lang="it-IT" sz="2600" b="1" i="0" u="none" strike="noStrike" kern="1200" cap="none" spc="0" normalizeH="0" baseline="0" noProof="0" dirty="0">
                <a:ln>
                  <a:noFill/>
                </a:ln>
                <a:solidFill>
                  <a:srgbClr val="595959"/>
                </a:solidFill>
                <a:effectLst/>
                <a:uLnTx/>
                <a:uFillTx/>
                <a:latin typeface="Gill Sans MT" panose="020B0502020104020203" pitchFamily="34" charset="0"/>
                <a:ea typeface="+mn-ea"/>
                <a:cs typeface="+mn-cs"/>
              </a:rPr>
              <a:t>Automazione del processo di accettazione  </a:t>
            </a:r>
            <a:r>
              <a:rPr lang="it-IT" sz="2600" spc="0" dirty="0">
                <a:solidFill>
                  <a:srgbClr val="595959"/>
                </a:solidFill>
                <a:latin typeface="Gill Sans MT" panose="020B0502020104020203" pitchFamily="34" charset="0"/>
                <a:ea typeface="+mn-ea"/>
                <a:cs typeface="+mn-cs"/>
              </a:rPr>
              <a:t>ordini di acquisto con </a:t>
            </a:r>
            <a:r>
              <a:rPr kumimoji="0" lang="it-IT" sz="2600" b="1" i="0" u="none" strike="noStrike" kern="1200" cap="none" spc="0" normalizeH="0" baseline="0" noProof="0" dirty="0">
                <a:ln>
                  <a:noFill/>
                </a:ln>
                <a:solidFill>
                  <a:srgbClr val="595959"/>
                </a:solidFill>
                <a:effectLst/>
                <a:uLnTx/>
                <a:uFillTx/>
                <a:latin typeface="Gill Sans MT" panose="020B0502020104020203" pitchFamily="34" charset="0"/>
                <a:ea typeface="+mn-ea"/>
                <a:cs typeface="+mn-cs"/>
              </a:rPr>
              <a:t>SAP Business Network</a:t>
            </a:r>
            <a:endParaRPr kumimoji="0" lang="it-IT" sz="2400" b="1" i="0" u="none" strike="noStrike" kern="1200" cap="none" spc="0" normalizeH="0" baseline="0" noProof="0" dirty="0">
              <a:ln>
                <a:noFill/>
              </a:ln>
              <a:solidFill>
                <a:srgbClr val="595959"/>
              </a:solidFill>
              <a:effectLst/>
              <a:uLnTx/>
              <a:uFillTx/>
              <a:latin typeface="Gill Sans MT" panose="020B0502020104020203" pitchFamily="34" charset="0"/>
              <a:ea typeface="+mn-ea"/>
              <a:cs typeface="+mn-cs"/>
            </a:endParaRPr>
          </a:p>
          <a:p>
            <a:pPr lvl="0" algn="r">
              <a:defRPr/>
            </a:pPr>
            <a:endParaRPr kumimoji="0" lang="it-IT" sz="2400" b="1" i="0" u="none" strike="noStrike" kern="1200" cap="none" spc="0" normalizeH="0" baseline="0" noProof="0" dirty="0">
              <a:ln>
                <a:noFill/>
              </a:ln>
              <a:solidFill>
                <a:srgbClr val="595959"/>
              </a:solidFill>
              <a:effectLst/>
              <a:uLnTx/>
              <a:uFillTx/>
              <a:latin typeface="Gill Sans MT" panose="020B0502020104020203"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it-IT" sz="2000" b="0" i="1" dirty="0">
                <a:solidFill>
                  <a:srgbClr val="595959"/>
                </a:solidFill>
                <a:latin typeface="Gill Sans MT" panose="020B0502020104020203" pitchFamily="34" charset="0"/>
              </a:rPr>
              <a:t>Marzo 2024</a:t>
            </a:r>
            <a:endParaRPr lang="en-US" sz="2000" b="0" i="1" dirty="0">
              <a:solidFill>
                <a:srgbClr val="595959"/>
              </a:solidFill>
              <a:latin typeface="Gill Sans MT" panose="020B0502020104020203" pitchFamily="34" charset="0"/>
            </a:endParaRPr>
          </a:p>
          <a:p>
            <a:pPr>
              <a:lnSpc>
                <a:spcPct val="100000"/>
              </a:lnSpc>
            </a:pPr>
            <a:endParaRPr lang="en-US" b="0" dirty="0">
              <a:solidFill>
                <a:srgbClr val="44546A"/>
              </a:solidFill>
            </a:endParaRPr>
          </a:p>
          <a:p>
            <a:pPr>
              <a:lnSpc>
                <a:spcPct val="100000"/>
              </a:lnSpc>
            </a:pPr>
            <a:endParaRPr lang="it-IT" b="0" dirty="0">
              <a:solidFill>
                <a:srgbClr val="FFFFFF"/>
              </a:solidFill>
            </a:endParaRPr>
          </a:p>
        </p:txBody>
      </p:sp>
      <p:pic>
        <p:nvPicPr>
          <p:cNvPr id="11" name="Immagine 10">
            <a:extLst>
              <a:ext uri="{FF2B5EF4-FFF2-40B4-BE49-F238E27FC236}">
                <a16:creationId xmlns:a16="http://schemas.microsoft.com/office/drawing/2014/main" id="{FB9010AB-8B9D-4F53-B68B-38186977C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449" y="707100"/>
            <a:ext cx="4301244" cy="4301244"/>
          </a:xfrm>
          <a:prstGeom prst="rect">
            <a:avLst/>
          </a:prstGeom>
        </p:spPr>
      </p:pic>
      <p:cxnSp>
        <p:nvCxnSpPr>
          <p:cNvPr id="12" name="Connettore diritto 11">
            <a:extLst>
              <a:ext uri="{FF2B5EF4-FFF2-40B4-BE49-F238E27FC236}">
                <a16:creationId xmlns:a16="http://schemas.microsoft.com/office/drawing/2014/main" id="{EAEC4F5F-E8DF-4A77-AF31-3B84FEB2AD3C}"/>
              </a:ext>
            </a:extLst>
          </p:cNvPr>
          <p:cNvCxnSpPr/>
          <p:nvPr/>
        </p:nvCxnSpPr>
        <p:spPr>
          <a:xfrm>
            <a:off x="10173400" y="4165936"/>
            <a:ext cx="1816045" cy="0"/>
          </a:xfrm>
          <a:prstGeom prst="line">
            <a:avLst/>
          </a:prstGeom>
          <a:ln w="28575">
            <a:solidFill>
              <a:srgbClr val="00A8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1111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Conferma d’ordine e inserimento allegato firmato 1/3</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Una volta selezionato l’ordine d’interesse, a fini di accettazione dello stesso, si potrà procedere a creare la conferma d’ordine mediante apposita</a:t>
            </a:r>
            <a:r>
              <a:rPr lang="it-IT" sz="1600" dirty="0">
                <a:solidFill>
                  <a:srgbClr val="222268"/>
                </a:solidFill>
                <a:latin typeface="Calibri" panose="020F0502020204030204" pitchFamily="34" charset="0"/>
                <a:ea typeface="Calibri" panose="020F0502020204030204" pitchFamily="34" charset="0"/>
              </a:rPr>
              <a:t> </a:t>
            </a:r>
            <a:r>
              <a:rPr lang="it-IT" sz="1400" dirty="0">
                <a:solidFill>
                  <a:srgbClr val="222268"/>
                </a:solidFill>
                <a:latin typeface="Calibri" panose="020F0502020204030204" pitchFamily="34" charset="0"/>
                <a:ea typeface="Calibri" panose="020F0502020204030204" pitchFamily="34" charset="0"/>
              </a:rPr>
              <a:t>funzionalità:</a:t>
            </a:r>
          </a:p>
          <a:p>
            <a:endParaRPr lang="it-IT" sz="18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185FDA75-047E-7B06-891D-CAC1120D74D3}"/>
              </a:ext>
            </a:extLst>
          </p:cNvPr>
          <p:cNvGrpSpPr/>
          <p:nvPr/>
        </p:nvGrpSpPr>
        <p:grpSpPr>
          <a:xfrm>
            <a:off x="614636" y="2044989"/>
            <a:ext cx="10962727" cy="3939944"/>
            <a:chOff x="277492" y="1835728"/>
            <a:chExt cx="10962727" cy="3939944"/>
          </a:xfrm>
        </p:grpSpPr>
        <p:pic>
          <p:nvPicPr>
            <p:cNvPr id="6" name="Picture 5">
              <a:extLst>
                <a:ext uri="{FF2B5EF4-FFF2-40B4-BE49-F238E27FC236}">
                  <a16:creationId xmlns:a16="http://schemas.microsoft.com/office/drawing/2014/main" id="{FBA0C47D-CCEC-7C8B-6EFA-D8083BD7EA1B}"/>
                </a:ext>
              </a:extLst>
            </p:cNvPr>
            <p:cNvPicPr>
              <a:picLocks noChangeAspect="1"/>
            </p:cNvPicPr>
            <p:nvPr/>
          </p:nvPicPr>
          <p:blipFill>
            <a:blip r:embed="rId2"/>
            <a:stretch>
              <a:fillRect/>
            </a:stretch>
          </p:blipFill>
          <p:spPr>
            <a:xfrm>
              <a:off x="277492" y="1835728"/>
              <a:ext cx="6603943" cy="3454694"/>
            </a:xfrm>
            <a:prstGeom prst="rect">
              <a:avLst/>
            </a:prstGeom>
          </p:spPr>
        </p:pic>
        <p:pic>
          <p:nvPicPr>
            <p:cNvPr id="10" name="Picture 9">
              <a:extLst>
                <a:ext uri="{FF2B5EF4-FFF2-40B4-BE49-F238E27FC236}">
                  <a16:creationId xmlns:a16="http://schemas.microsoft.com/office/drawing/2014/main" id="{CF2EAC10-EB33-57E0-4502-3B8DBDE73345}"/>
                </a:ext>
              </a:extLst>
            </p:cNvPr>
            <p:cNvPicPr>
              <a:picLocks noChangeAspect="1"/>
            </p:cNvPicPr>
            <p:nvPr/>
          </p:nvPicPr>
          <p:blipFill rotWithShape="1">
            <a:blip r:embed="rId3"/>
            <a:srcRect l="2" t="10314" r="63874" b="25054"/>
            <a:stretch/>
          </p:blipFill>
          <p:spPr>
            <a:xfrm>
              <a:off x="7716747" y="1835728"/>
              <a:ext cx="3523472" cy="3939944"/>
            </a:xfrm>
            <a:prstGeom prst="rect">
              <a:avLst/>
            </a:prstGeom>
          </p:spPr>
        </p:pic>
        <p:sp>
          <p:nvSpPr>
            <p:cNvPr id="14" name="Rectangle 13">
              <a:extLst>
                <a:ext uri="{FF2B5EF4-FFF2-40B4-BE49-F238E27FC236}">
                  <a16:creationId xmlns:a16="http://schemas.microsoft.com/office/drawing/2014/main" id="{A0EB37F9-0084-E0EF-1648-39A1F22154D2}"/>
                </a:ext>
              </a:extLst>
            </p:cNvPr>
            <p:cNvSpPr/>
            <p:nvPr/>
          </p:nvSpPr>
          <p:spPr>
            <a:xfrm>
              <a:off x="7898547" y="2404061"/>
              <a:ext cx="1443861" cy="10249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16" name="Oval 15">
              <a:extLst>
                <a:ext uri="{FF2B5EF4-FFF2-40B4-BE49-F238E27FC236}">
                  <a16:creationId xmlns:a16="http://schemas.microsoft.com/office/drawing/2014/main" id="{21B5FE3A-15CE-972F-799C-24F7FA34A698}"/>
                </a:ext>
              </a:extLst>
            </p:cNvPr>
            <p:cNvSpPr/>
            <p:nvPr/>
          </p:nvSpPr>
          <p:spPr>
            <a:xfrm>
              <a:off x="9398201" y="2477287"/>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a:t>
              </a:r>
            </a:p>
          </p:txBody>
        </p:sp>
        <p:sp>
          <p:nvSpPr>
            <p:cNvPr id="17" name="Oval 16">
              <a:extLst>
                <a:ext uri="{FF2B5EF4-FFF2-40B4-BE49-F238E27FC236}">
                  <a16:creationId xmlns:a16="http://schemas.microsoft.com/office/drawing/2014/main" id="{644C6C3E-EE12-A531-53C0-7C1B0832A292}"/>
                </a:ext>
              </a:extLst>
            </p:cNvPr>
            <p:cNvSpPr/>
            <p:nvPr/>
          </p:nvSpPr>
          <p:spPr>
            <a:xfrm>
              <a:off x="7704334" y="2726877"/>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2</a:t>
              </a:r>
            </a:p>
          </p:txBody>
        </p:sp>
        <p:sp>
          <p:nvSpPr>
            <p:cNvPr id="24" name="Rectangle 23">
              <a:extLst>
                <a:ext uri="{FF2B5EF4-FFF2-40B4-BE49-F238E27FC236}">
                  <a16:creationId xmlns:a16="http://schemas.microsoft.com/office/drawing/2014/main" id="{DEC199FE-B224-994F-197F-398A1B9FB676}"/>
                </a:ext>
              </a:extLst>
            </p:cNvPr>
            <p:cNvSpPr/>
            <p:nvPr/>
          </p:nvSpPr>
          <p:spPr>
            <a:xfrm>
              <a:off x="343260" y="2077295"/>
              <a:ext cx="1381309" cy="47389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 name="Arrow: Right 6">
              <a:extLst>
                <a:ext uri="{FF2B5EF4-FFF2-40B4-BE49-F238E27FC236}">
                  <a16:creationId xmlns:a16="http://schemas.microsoft.com/office/drawing/2014/main" id="{943B245E-00E0-8028-57A8-294A59CE7A6A}"/>
                </a:ext>
              </a:extLst>
            </p:cNvPr>
            <p:cNvSpPr/>
            <p:nvPr/>
          </p:nvSpPr>
          <p:spPr>
            <a:xfrm>
              <a:off x="7168514" y="2200048"/>
              <a:ext cx="442954" cy="20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59234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Conferma d’ordine e inserimento allegato firmato 2/3</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Si avrà poi la possibilità di inserire dei dati (</a:t>
            </a:r>
            <a:r>
              <a:rPr lang="it-IT" sz="1400" b="1" dirty="0">
                <a:solidFill>
                  <a:srgbClr val="222268"/>
                </a:solidFill>
                <a:latin typeface="Calibri" panose="020F0502020204030204" pitchFamily="34" charset="0"/>
                <a:ea typeface="Calibri" panose="020F0502020204030204" pitchFamily="34" charset="0"/>
              </a:rPr>
              <a:t>non obbligatori</a:t>
            </a:r>
            <a:r>
              <a:rPr lang="it-IT" sz="1400" dirty="0">
                <a:solidFill>
                  <a:srgbClr val="222268"/>
                </a:solidFill>
                <a:latin typeface="Calibri" panose="020F0502020204030204" pitchFamily="34" charset="0"/>
                <a:ea typeface="Calibri" panose="020F0502020204030204" pitchFamily="34" charset="0"/>
              </a:rPr>
              <a:t>) relativi alla conferma d’ordine e l’allegato </a:t>
            </a:r>
            <a:r>
              <a:rPr lang="it-IT" sz="1400" b="1" dirty="0">
                <a:solidFill>
                  <a:srgbClr val="222268"/>
                </a:solidFill>
                <a:latin typeface="Calibri" panose="020F0502020204030204" pitchFamily="34" charset="0"/>
                <a:ea typeface="Calibri" panose="020F0502020204030204" pitchFamily="34" charset="0"/>
              </a:rPr>
              <a:t>obbligatorio</a:t>
            </a:r>
            <a:r>
              <a:rPr lang="it-IT" sz="1400" dirty="0">
                <a:solidFill>
                  <a:srgbClr val="222268"/>
                </a:solidFill>
                <a:latin typeface="Calibri" panose="020F0502020204030204" pitchFamily="34" charset="0"/>
                <a:ea typeface="Calibri" panose="020F0502020204030204" pitchFamily="34" charset="0"/>
              </a:rPr>
              <a:t>; </a:t>
            </a:r>
            <a:r>
              <a:rPr lang="it-IT" sz="1400" u="sng" dirty="0">
                <a:solidFill>
                  <a:srgbClr val="222268"/>
                </a:solidFill>
                <a:latin typeface="Calibri" panose="020F0502020204030204" pitchFamily="34" charset="0"/>
                <a:ea typeface="Calibri" panose="020F0502020204030204" pitchFamily="34" charset="0"/>
              </a:rPr>
              <a:t>quest’ultimo consiste nell’ordine ricevuto in precedenza tramite PEC dalla stazione appaltante</a:t>
            </a:r>
            <a:r>
              <a:rPr lang="it-IT" sz="1400" dirty="0">
                <a:solidFill>
                  <a:srgbClr val="222268"/>
                </a:solidFill>
                <a:latin typeface="Calibri" panose="020F0502020204030204" pitchFamily="34" charset="0"/>
                <a:ea typeface="Calibri" panose="020F0502020204030204" pitchFamily="34" charset="0"/>
              </a:rPr>
              <a:t>, controfirmato digitalmente per accettazione dal fornitore. Di seguito la schermata per l’inserimento degli estremi della conferma:</a:t>
            </a:r>
          </a:p>
          <a:p>
            <a:endParaRPr lang="it-IT" sz="18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DE1980DF-5F5F-3E4E-6B15-BD4F5CDDA3BE}"/>
              </a:ext>
            </a:extLst>
          </p:cNvPr>
          <p:cNvGrpSpPr/>
          <p:nvPr/>
        </p:nvGrpSpPr>
        <p:grpSpPr>
          <a:xfrm>
            <a:off x="894902" y="2041071"/>
            <a:ext cx="10402195" cy="4296792"/>
            <a:chOff x="456404" y="1707870"/>
            <a:chExt cx="10402195" cy="4560046"/>
          </a:xfrm>
        </p:grpSpPr>
        <p:pic>
          <p:nvPicPr>
            <p:cNvPr id="6" name="Picture 5">
              <a:extLst>
                <a:ext uri="{FF2B5EF4-FFF2-40B4-BE49-F238E27FC236}">
                  <a16:creationId xmlns:a16="http://schemas.microsoft.com/office/drawing/2014/main" id="{54236639-15C5-FAB4-3B52-25339B6CE7FE}"/>
                </a:ext>
              </a:extLst>
            </p:cNvPr>
            <p:cNvPicPr>
              <a:picLocks noChangeAspect="1"/>
            </p:cNvPicPr>
            <p:nvPr/>
          </p:nvPicPr>
          <p:blipFill>
            <a:blip r:embed="rId2"/>
            <a:stretch>
              <a:fillRect/>
            </a:stretch>
          </p:blipFill>
          <p:spPr>
            <a:xfrm>
              <a:off x="2046851" y="1707870"/>
              <a:ext cx="8290136" cy="4380029"/>
            </a:xfrm>
            <a:prstGeom prst="rect">
              <a:avLst/>
            </a:prstGeom>
          </p:spPr>
        </p:pic>
        <p:sp>
          <p:nvSpPr>
            <p:cNvPr id="12" name="Arrow: Right 11">
              <a:extLst>
                <a:ext uri="{FF2B5EF4-FFF2-40B4-BE49-F238E27FC236}">
                  <a16:creationId xmlns:a16="http://schemas.microsoft.com/office/drawing/2014/main" id="{05A8543F-9ECC-53DA-34FF-069080275B50}"/>
                </a:ext>
              </a:extLst>
            </p:cNvPr>
            <p:cNvSpPr/>
            <p:nvPr/>
          </p:nvSpPr>
          <p:spPr>
            <a:xfrm>
              <a:off x="6430387" y="3332715"/>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rrow: Right 14">
              <a:extLst>
                <a:ext uri="{FF2B5EF4-FFF2-40B4-BE49-F238E27FC236}">
                  <a16:creationId xmlns:a16="http://schemas.microsoft.com/office/drawing/2014/main" id="{9A5C32F1-2965-F92D-5DC6-E2DBD8F03B69}"/>
                </a:ext>
              </a:extLst>
            </p:cNvPr>
            <p:cNvSpPr/>
            <p:nvPr/>
          </p:nvSpPr>
          <p:spPr>
            <a:xfrm>
              <a:off x="6430387" y="2843960"/>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13573365-2EFC-7A1A-BE31-C733721181BA}"/>
                </a:ext>
              </a:extLst>
            </p:cNvPr>
            <p:cNvSpPr/>
            <p:nvPr/>
          </p:nvSpPr>
          <p:spPr>
            <a:xfrm>
              <a:off x="7089169" y="2837288"/>
              <a:ext cx="1152729" cy="1699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Numero Conferma</a:t>
              </a:r>
              <a:endParaRPr lang="it-IT" sz="1050" dirty="0">
                <a:solidFill>
                  <a:schemeClr val="accent1"/>
                </a:solidFill>
              </a:endParaRPr>
            </a:p>
          </p:txBody>
        </p:sp>
        <p:sp>
          <p:nvSpPr>
            <p:cNvPr id="29" name="Rectangle 28">
              <a:extLst>
                <a:ext uri="{FF2B5EF4-FFF2-40B4-BE49-F238E27FC236}">
                  <a16:creationId xmlns:a16="http://schemas.microsoft.com/office/drawing/2014/main" id="{A51B4CF3-9446-8493-C2E1-E5840C137ABF}"/>
                </a:ext>
              </a:extLst>
            </p:cNvPr>
            <p:cNvSpPr/>
            <p:nvPr/>
          </p:nvSpPr>
          <p:spPr>
            <a:xfrm>
              <a:off x="7089169" y="3289585"/>
              <a:ext cx="1152729" cy="191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Rif. Fornitore</a:t>
              </a:r>
              <a:endParaRPr lang="it-IT" sz="1000" dirty="0">
                <a:solidFill>
                  <a:schemeClr val="accent1"/>
                </a:solidFill>
              </a:endParaRPr>
            </a:p>
          </p:txBody>
        </p:sp>
        <p:sp>
          <p:nvSpPr>
            <p:cNvPr id="30" name="Rectangle 29">
              <a:extLst>
                <a:ext uri="{FF2B5EF4-FFF2-40B4-BE49-F238E27FC236}">
                  <a16:creationId xmlns:a16="http://schemas.microsoft.com/office/drawing/2014/main" id="{FB087B29-167B-5EC8-1E65-D507FF0D2207}"/>
                </a:ext>
              </a:extLst>
            </p:cNvPr>
            <p:cNvSpPr/>
            <p:nvPr/>
          </p:nvSpPr>
          <p:spPr>
            <a:xfrm>
              <a:off x="2518546" y="3840742"/>
              <a:ext cx="993253" cy="19743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Data Spedizione</a:t>
              </a:r>
              <a:endParaRPr lang="it-IT" sz="1000" dirty="0">
                <a:solidFill>
                  <a:schemeClr val="accent1"/>
                </a:solidFill>
              </a:endParaRPr>
            </a:p>
          </p:txBody>
        </p:sp>
        <p:sp>
          <p:nvSpPr>
            <p:cNvPr id="31" name="Rectangle 30">
              <a:extLst>
                <a:ext uri="{FF2B5EF4-FFF2-40B4-BE49-F238E27FC236}">
                  <a16:creationId xmlns:a16="http://schemas.microsoft.com/office/drawing/2014/main" id="{32D8DD63-E06F-8B84-34F7-E5BF0B6FAAEF}"/>
                </a:ext>
              </a:extLst>
            </p:cNvPr>
            <p:cNvSpPr/>
            <p:nvPr/>
          </p:nvSpPr>
          <p:spPr>
            <a:xfrm>
              <a:off x="2527184" y="4121660"/>
              <a:ext cx="984615" cy="191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Data Consegna</a:t>
              </a:r>
              <a:endParaRPr lang="it-IT" sz="1000" dirty="0">
                <a:solidFill>
                  <a:schemeClr val="accent1"/>
                </a:solidFill>
              </a:endParaRPr>
            </a:p>
          </p:txBody>
        </p:sp>
        <p:sp>
          <p:nvSpPr>
            <p:cNvPr id="33" name="Arrow: Right 32">
              <a:extLst>
                <a:ext uri="{FF2B5EF4-FFF2-40B4-BE49-F238E27FC236}">
                  <a16:creationId xmlns:a16="http://schemas.microsoft.com/office/drawing/2014/main" id="{5EEE66A0-DFE8-B3D8-0820-88A89D9957E8}"/>
                </a:ext>
              </a:extLst>
            </p:cNvPr>
            <p:cNvSpPr/>
            <p:nvPr/>
          </p:nvSpPr>
          <p:spPr>
            <a:xfrm rot="10800000">
              <a:off x="3604806" y="3897884"/>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rrow: Right 33">
              <a:extLst>
                <a:ext uri="{FF2B5EF4-FFF2-40B4-BE49-F238E27FC236}">
                  <a16:creationId xmlns:a16="http://schemas.microsoft.com/office/drawing/2014/main" id="{9E05555F-7144-41DE-EB1D-6A9E6CE18000}"/>
                </a:ext>
              </a:extLst>
            </p:cNvPr>
            <p:cNvSpPr/>
            <p:nvPr/>
          </p:nvSpPr>
          <p:spPr>
            <a:xfrm>
              <a:off x="9358708" y="3841306"/>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Arrow: Right 34">
              <a:extLst>
                <a:ext uri="{FF2B5EF4-FFF2-40B4-BE49-F238E27FC236}">
                  <a16:creationId xmlns:a16="http://schemas.microsoft.com/office/drawing/2014/main" id="{ADF9758A-D584-3649-D596-351562B60F58}"/>
                </a:ext>
              </a:extLst>
            </p:cNvPr>
            <p:cNvSpPr/>
            <p:nvPr/>
          </p:nvSpPr>
          <p:spPr>
            <a:xfrm>
              <a:off x="9364464" y="4075988"/>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a:extLst>
                <a:ext uri="{FF2B5EF4-FFF2-40B4-BE49-F238E27FC236}">
                  <a16:creationId xmlns:a16="http://schemas.microsoft.com/office/drawing/2014/main" id="{64B8AE50-CD68-879F-C77B-F355164E13D0}"/>
                </a:ext>
              </a:extLst>
            </p:cNvPr>
            <p:cNvSpPr/>
            <p:nvPr/>
          </p:nvSpPr>
          <p:spPr>
            <a:xfrm>
              <a:off x="9763157" y="3791742"/>
              <a:ext cx="1095442" cy="2276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Costi di spedizione</a:t>
              </a:r>
              <a:endParaRPr lang="it-IT" sz="1000" dirty="0">
                <a:solidFill>
                  <a:schemeClr val="accent1"/>
                </a:solidFill>
              </a:endParaRPr>
            </a:p>
          </p:txBody>
        </p:sp>
        <p:sp>
          <p:nvSpPr>
            <p:cNvPr id="37" name="Rectangle 36">
              <a:extLst>
                <a:ext uri="{FF2B5EF4-FFF2-40B4-BE49-F238E27FC236}">
                  <a16:creationId xmlns:a16="http://schemas.microsoft.com/office/drawing/2014/main" id="{75E566FB-72E1-3503-8FF3-8CBEA56DEC54}"/>
                </a:ext>
              </a:extLst>
            </p:cNvPr>
            <p:cNvSpPr/>
            <p:nvPr/>
          </p:nvSpPr>
          <p:spPr>
            <a:xfrm>
              <a:off x="9763157" y="4056481"/>
              <a:ext cx="1095442" cy="22760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Costi di imposte</a:t>
              </a:r>
            </a:p>
          </p:txBody>
        </p:sp>
        <p:sp>
          <p:nvSpPr>
            <p:cNvPr id="38" name="Rectangle 37">
              <a:extLst>
                <a:ext uri="{FF2B5EF4-FFF2-40B4-BE49-F238E27FC236}">
                  <a16:creationId xmlns:a16="http://schemas.microsoft.com/office/drawing/2014/main" id="{B07EBDD8-55D7-30A7-DF6C-FEF683EAB455}"/>
                </a:ext>
              </a:extLst>
            </p:cNvPr>
            <p:cNvSpPr/>
            <p:nvPr/>
          </p:nvSpPr>
          <p:spPr>
            <a:xfrm>
              <a:off x="8699970" y="4337803"/>
              <a:ext cx="984615" cy="191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1"/>
                  </a:solidFill>
                </a:rPr>
                <a:t>Note aggiuntive</a:t>
              </a:r>
              <a:endParaRPr lang="it-IT" sz="1000" dirty="0">
                <a:solidFill>
                  <a:schemeClr val="accent1"/>
                </a:solidFill>
              </a:endParaRPr>
            </a:p>
          </p:txBody>
        </p:sp>
        <p:sp>
          <p:nvSpPr>
            <p:cNvPr id="39" name="Arrow: Right 38">
              <a:extLst>
                <a:ext uri="{FF2B5EF4-FFF2-40B4-BE49-F238E27FC236}">
                  <a16:creationId xmlns:a16="http://schemas.microsoft.com/office/drawing/2014/main" id="{6F77AB7F-7547-7085-220E-E869DEC8D262}"/>
                </a:ext>
              </a:extLst>
            </p:cNvPr>
            <p:cNvSpPr/>
            <p:nvPr/>
          </p:nvSpPr>
          <p:spPr>
            <a:xfrm>
              <a:off x="8338552" y="4361215"/>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 43">
              <a:extLst>
                <a:ext uri="{FF2B5EF4-FFF2-40B4-BE49-F238E27FC236}">
                  <a16:creationId xmlns:a16="http://schemas.microsoft.com/office/drawing/2014/main" id="{0B63A12A-C4EF-432D-B358-09CA43C7B42F}"/>
                </a:ext>
              </a:extLst>
            </p:cNvPr>
            <p:cNvSpPr/>
            <p:nvPr/>
          </p:nvSpPr>
          <p:spPr>
            <a:xfrm>
              <a:off x="3181582" y="5490564"/>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a:t>
              </a:r>
            </a:p>
          </p:txBody>
        </p:sp>
        <p:sp>
          <p:nvSpPr>
            <p:cNvPr id="45" name="Rectangle 44">
              <a:extLst>
                <a:ext uri="{FF2B5EF4-FFF2-40B4-BE49-F238E27FC236}">
                  <a16:creationId xmlns:a16="http://schemas.microsoft.com/office/drawing/2014/main" id="{7699F03A-AF2B-2716-E9B1-6821E3F56758}"/>
                </a:ext>
              </a:extLst>
            </p:cNvPr>
            <p:cNvSpPr/>
            <p:nvPr/>
          </p:nvSpPr>
          <p:spPr>
            <a:xfrm>
              <a:off x="3720750" y="5498848"/>
              <a:ext cx="1010562" cy="2082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46" name="Rectangle 45">
              <a:extLst>
                <a:ext uri="{FF2B5EF4-FFF2-40B4-BE49-F238E27FC236}">
                  <a16:creationId xmlns:a16="http://schemas.microsoft.com/office/drawing/2014/main" id="{7B6A049E-9134-D3B1-DEBF-B75A80B0AC65}"/>
                </a:ext>
              </a:extLst>
            </p:cNvPr>
            <p:cNvSpPr/>
            <p:nvPr/>
          </p:nvSpPr>
          <p:spPr>
            <a:xfrm>
              <a:off x="5018467" y="5391509"/>
              <a:ext cx="1209806" cy="47245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47" name="Oval 46">
              <a:extLst>
                <a:ext uri="{FF2B5EF4-FFF2-40B4-BE49-F238E27FC236}">
                  <a16:creationId xmlns:a16="http://schemas.microsoft.com/office/drawing/2014/main" id="{F1AE4BBA-6CA0-5160-0DDD-C5521A806AEE}"/>
                </a:ext>
              </a:extLst>
            </p:cNvPr>
            <p:cNvSpPr/>
            <p:nvPr/>
          </p:nvSpPr>
          <p:spPr>
            <a:xfrm>
              <a:off x="5860427" y="5507132"/>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2</a:t>
              </a:r>
            </a:p>
          </p:txBody>
        </p:sp>
        <p:sp>
          <p:nvSpPr>
            <p:cNvPr id="48" name="TextBox 47">
              <a:extLst>
                <a:ext uri="{FF2B5EF4-FFF2-40B4-BE49-F238E27FC236}">
                  <a16:creationId xmlns:a16="http://schemas.microsoft.com/office/drawing/2014/main" id="{340A7387-91BF-5E5B-052E-00218B72583E}"/>
                </a:ext>
              </a:extLst>
            </p:cNvPr>
            <p:cNvSpPr txBox="1"/>
            <p:nvPr/>
          </p:nvSpPr>
          <p:spPr>
            <a:xfrm>
              <a:off x="456404" y="4798066"/>
              <a:ext cx="1597354" cy="1469850"/>
            </a:xfrm>
            <a:prstGeom prst="rect">
              <a:avLst/>
            </a:prstGeom>
            <a:noFill/>
            <a:ln w="19050">
              <a:solidFill>
                <a:schemeClr val="accent1"/>
              </a:solidFill>
            </a:ln>
          </p:spPr>
          <p:txBody>
            <a:bodyPr wrap="square" rtlCol="0">
              <a:spAutoFit/>
            </a:bodyPr>
            <a:lstStyle/>
            <a:p>
              <a:pPr algn="ctr"/>
              <a:r>
                <a:rPr lang="it-IT" sz="1200" dirty="0">
                  <a:solidFill>
                    <a:srgbClr val="002060"/>
                  </a:solidFill>
                </a:rPr>
                <a:t>Seguire i punti 1 e 2 per inserire l’allegato * firmato e successivamente selezionare «Next» (3) per rivedere la conferma d’ordine</a:t>
              </a:r>
            </a:p>
          </p:txBody>
        </p:sp>
        <p:sp>
          <p:nvSpPr>
            <p:cNvPr id="50" name="Arrow: Right 49">
              <a:extLst>
                <a:ext uri="{FF2B5EF4-FFF2-40B4-BE49-F238E27FC236}">
                  <a16:creationId xmlns:a16="http://schemas.microsoft.com/office/drawing/2014/main" id="{260E8A4B-77C6-A3E4-7309-26089ABE1602}"/>
                </a:ext>
              </a:extLst>
            </p:cNvPr>
            <p:cNvSpPr/>
            <p:nvPr/>
          </p:nvSpPr>
          <p:spPr>
            <a:xfrm>
              <a:off x="2163250" y="5520982"/>
              <a:ext cx="799348" cy="208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 50">
              <a:extLst>
                <a:ext uri="{FF2B5EF4-FFF2-40B4-BE49-F238E27FC236}">
                  <a16:creationId xmlns:a16="http://schemas.microsoft.com/office/drawing/2014/main" id="{7700B271-5E98-C1D7-68EC-D585E67AFCA0}"/>
                </a:ext>
              </a:extLst>
            </p:cNvPr>
            <p:cNvSpPr/>
            <p:nvPr/>
          </p:nvSpPr>
          <p:spPr>
            <a:xfrm>
              <a:off x="9897347" y="2326925"/>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3</a:t>
              </a:r>
            </a:p>
          </p:txBody>
        </p:sp>
        <p:sp>
          <p:nvSpPr>
            <p:cNvPr id="52" name="Rectangle 51">
              <a:extLst>
                <a:ext uri="{FF2B5EF4-FFF2-40B4-BE49-F238E27FC236}">
                  <a16:creationId xmlns:a16="http://schemas.microsoft.com/office/drawing/2014/main" id="{CE9B6413-D455-1A35-764C-69CB4E243485}"/>
                </a:ext>
              </a:extLst>
            </p:cNvPr>
            <p:cNvSpPr/>
            <p:nvPr/>
          </p:nvSpPr>
          <p:spPr>
            <a:xfrm>
              <a:off x="9641455" y="1974876"/>
              <a:ext cx="695532" cy="2740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7" name="Arrow: Right 6">
              <a:extLst>
                <a:ext uri="{FF2B5EF4-FFF2-40B4-BE49-F238E27FC236}">
                  <a16:creationId xmlns:a16="http://schemas.microsoft.com/office/drawing/2014/main" id="{D530A6CF-9D23-5500-808D-9B179A3076EB}"/>
                </a:ext>
              </a:extLst>
            </p:cNvPr>
            <p:cNvSpPr/>
            <p:nvPr/>
          </p:nvSpPr>
          <p:spPr>
            <a:xfrm rot="10800000">
              <a:off x="3604805" y="4126137"/>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a:extLst>
              <a:ext uri="{FF2B5EF4-FFF2-40B4-BE49-F238E27FC236}">
                <a16:creationId xmlns:a16="http://schemas.microsoft.com/office/drawing/2014/main" id="{E892589A-6F27-678D-1FF6-CAD40E7FC0FA}"/>
              </a:ext>
            </a:extLst>
          </p:cNvPr>
          <p:cNvSpPr txBox="1"/>
          <p:nvPr/>
        </p:nvSpPr>
        <p:spPr>
          <a:xfrm>
            <a:off x="6583658" y="5683858"/>
            <a:ext cx="5729940" cy="646331"/>
          </a:xfrm>
          <a:prstGeom prst="rect">
            <a:avLst/>
          </a:prstGeom>
          <a:noFill/>
        </p:spPr>
        <p:txBody>
          <a:bodyPr wrap="square" rtlCol="0">
            <a:spAutoFit/>
          </a:bodyPr>
          <a:lstStyle/>
          <a:p>
            <a:r>
              <a:rPr lang="it-IT" sz="1200" b="1" dirty="0">
                <a:solidFill>
                  <a:srgbClr val="0070C0"/>
                </a:solidFill>
              </a:rPr>
              <a:t>* Si raccomanda di utilizzare firma digitale in modalità </a:t>
            </a:r>
            <a:r>
              <a:rPr lang="it-IT" sz="1200" b="1" dirty="0" err="1">
                <a:solidFill>
                  <a:srgbClr val="0070C0"/>
                </a:solidFill>
              </a:rPr>
              <a:t>Pades</a:t>
            </a:r>
            <a:r>
              <a:rPr lang="it-IT" sz="1200" b="1" dirty="0">
                <a:solidFill>
                  <a:srgbClr val="0070C0"/>
                </a:solidFill>
              </a:rPr>
              <a:t> sugli allegati da controfirmare </a:t>
            </a:r>
            <a:r>
              <a:rPr lang="it-IT" sz="1200" b="1">
                <a:solidFill>
                  <a:srgbClr val="0070C0"/>
                </a:solidFill>
              </a:rPr>
              <a:t>per accettazione, </a:t>
            </a:r>
            <a:r>
              <a:rPr lang="it-IT" sz="1200" b="1" dirty="0">
                <a:solidFill>
                  <a:srgbClr val="0070C0"/>
                </a:solidFill>
              </a:rPr>
              <a:t>al fine di mantenere l'estensione .pdf sugli allegati firmati</a:t>
            </a:r>
          </a:p>
        </p:txBody>
      </p:sp>
    </p:spTree>
    <p:extLst>
      <p:ext uri="{BB962C8B-B14F-4D97-AF65-F5344CB8AC3E}">
        <p14:creationId xmlns:p14="http://schemas.microsoft.com/office/powerpoint/2010/main" val="14299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Conferma d’ordine e inserimento allegato firmato 3/3</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381663" y="994032"/>
            <a:ext cx="11810337" cy="699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Infine si potrà verificare la conferma d’ordine visualizzando i dati inseriti e si procederà a sottomettere la conferma d’ordine mediante apposita funzionalità:</a:t>
            </a:r>
          </a:p>
          <a:p>
            <a:endParaRPr lang="it-IT" sz="1800" dirty="0">
              <a:effectLst/>
              <a:latin typeface="Calibri" panose="020F050202020403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5E726CC9-B361-FFD8-091D-3902F8F04D88}"/>
              </a:ext>
            </a:extLst>
          </p:cNvPr>
          <p:cNvGrpSpPr/>
          <p:nvPr/>
        </p:nvGrpSpPr>
        <p:grpSpPr>
          <a:xfrm>
            <a:off x="2015812" y="1811654"/>
            <a:ext cx="7783795" cy="3372822"/>
            <a:chOff x="1587475" y="1719692"/>
            <a:chExt cx="8384661" cy="4087015"/>
          </a:xfrm>
        </p:grpSpPr>
        <p:pic>
          <p:nvPicPr>
            <p:cNvPr id="10" name="Picture 9">
              <a:extLst>
                <a:ext uri="{FF2B5EF4-FFF2-40B4-BE49-F238E27FC236}">
                  <a16:creationId xmlns:a16="http://schemas.microsoft.com/office/drawing/2014/main" id="{13E3668D-EF73-9E4E-8683-89B036B5544C}"/>
                </a:ext>
              </a:extLst>
            </p:cNvPr>
            <p:cNvPicPr>
              <a:picLocks noChangeAspect="1"/>
            </p:cNvPicPr>
            <p:nvPr/>
          </p:nvPicPr>
          <p:blipFill rotWithShape="1">
            <a:blip r:embed="rId2"/>
            <a:srcRect b="17149"/>
            <a:stretch/>
          </p:blipFill>
          <p:spPr>
            <a:xfrm>
              <a:off x="1587475" y="1719692"/>
              <a:ext cx="8384661" cy="2341089"/>
            </a:xfrm>
            <a:prstGeom prst="rect">
              <a:avLst/>
            </a:prstGeom>
          </p:spPr>
        </p:pic>
        <p:sp>
          <p:nvSpPr>
            <p:cNvPr id="8" name="Oval 7">
              <a:extLst>
                <a:ext uri="{FF2B5EF4-FFF2-40B4-BE49-F238E27FC236}">
                  <a16:creationId xmlns:a16="http://schemas.microsoft.com/office/drawing/2014/main" id="{3F014BB6-ED99-E3A5-68F7-879DFC13A902}"/>
                </a:ext>
              </a:extLst>
            </p:cNvPr>
            <p:cNvSpPr/>
            <p:nvPr/>
          </p:nvSpPr>
          <p:spPr>
            <a:xfrm>
              <a:off x="9532185" y="2018159"/>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a:t>
              </a:r>
            </a:p>
          </p:txBody>
        </p:sp>
        <p:sp>
          <p:nvSpPr>
            <p:cNvPr id="11" name="Rectangle 10">
              <a:extLst>
                <a:ext uri="{FF2B5EF4-FFF2-40B4-BE49-F238E27FC236}">
                  <a16:creationId xmlns:a16="http://schemas.microsoft.com/office/drawing/2014/main" id="{397D6C70-8D46-DAEA-E6E4-9A4BABD43484}"/>
                </a:ext>
              </a:extLst>
            </p:cNvPr>
            <p:cNvSpPr/>
            <p:nvPr/>
          </p:nvSpPr>
          <p:spPr>
            <a:xfrm>
              <a:off x="9333782" y="1745570"/>
              <a:ext cx="638354" cy="27258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13" name="Rectangle 12">
              <a:extLst>
                <a:ext uri="{FF2B5EF4-FFF2-40B4-BE49-F238E27FC236}">
                  <a16:creationId xmlns:a16="http://schemas.microsoft.com/office/drawing/2014/main" id="{BFA96870-16CE-534F-C65D-54D69C47619B}"/>
                </a:ext>
              </a:extLst>
            </p:cNvPr>
            <p:cNvSpPr/>
            <p:nvPr/>
          </p:nvSpPr>
          <p:spPr>
            <a:xfrm>
              <a:off x="8955138" y="3978558"/>
              <a:ext cx="681487" cy="22482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pic>
          <p:nvPicPr>
            <p:cNvPr id="14" name="Picture 13">
              <a:extLst>
                <a:ext uri="{FF2B5EF4-FFF2-40B4-BE49-F238E27FC236}">
                  <a16:creationId xmlns:a16="http://schemas.microsoft.com/office/drawing/2014/main" id="{2AC73E8E-61E2-CE36-47EF-37F2AD2E76FA}"/>
                </a:ext>
              </a:extLst>
            </p:cNvPr>
            <p:cNvPicPr>
              <a:picLocks noChangeAspect="1"/>
            </p:cNvPicPr>
            <p:nvPr/>
          </p:nvPicPr>
          <p:blipFill rotWithShape="1">
            <a:blip r:embed="rId3"/>
            <a:srcRect b="28251"/>
            <a:stretch/>
          </p:blipFill>
          <p:spPr>
            <a:xfrm>
              <a:off x="1978324" y="3894085"/>
              <a:ext cx="7805874" cy="1912622"/>
            </a:xfrm>
            <a:prstGeom prst="rect">
              <a:avLst/>
            </a:prstGeom>
          </p:spPr>
        </p:pic>
        <p:sp>
          <p:nvSpPr>
            <p:cNvPr id="9" name="Oval 8">
              <a:extLst>
                <a:ext uri="{FF2B5EF4-FFF2-40B4-BE49-F238E27FC236}">
                  <a16:creationId xmlns:a16="http://schemas.microsoft.com/office/drawing/2014/main" id="{9147EACE-BE72-D697-3106-50A6EFB5A3B1}"/>
                </a:ext>
              </a:extLst>
            </p:cNvPr>
            <p:cNvSpPr/>
            <p:nvPr/>
          </p:nvSpPr>
          <p:spPr>
            <a:xfrm>
              <a:off x="9238887" y="4203386"/>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2</a:t>
              </a:r>
            </a:p>
          </p:txBody>
        </p:sp>
        <p:sp>
          <p:nvSpPr>
            <p:cNvPr id="4" name="Rectangle 3">
              <a:extLst>
                <a:ext uri="{FF2B5EF4-FFF2-40B4-BE49-F238E27FC236}">
                  <a16:creationId xmlns:a16="http://schemas.microsoft.com/office/drawing/2014/main" id="{0C9C7CFB-6DD1-626F-D92D-6D0ECB9F777B}"/>
                </a:ext>
              </a:extLst>
            </p:cNvPr>
            <p:cNvSpPr/>
            <p:nvPr/>
          </p:nvSpPr>
          <p:spPr>
            <a:xfrm>
              <a:off x="8976702" y="3908105"/>
              <a:ext cx="693509" cy="2670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grpSp>
      <p:sp>
        <p:nvSpPr>
          <p:cNvPr id="6" name="Rectangle 5">
            <a:extLst>
              <a:ext uri="{FF2B5EF4-FFF2-40B4-BE49-F238E27FC236}">
                <a16:creationId xmlns:a16="http://schemas.microsoft.com/office/drawing/2014/main" id="{D83AC8AB-CC0B-B011-9805-E648FE14ED87}"/>
              </a:ext>
            </a:extLst>
          </p:cNvPr>
          <p:cNvSpPr/>
          <p:nvPr/>
        </p:nvSpPr>
        <p:spPr>
          <a:xfrm>
            <a:off x="263797" y="5196046"/>
            <a:ext cx="11180317" cy="868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Per eventuali problemi sull’accettazione del singolo ordine è possibile far riferimento al contatto del buyer in copia sulla PEC originaria tramite cui si è ricevuto l’ordine.</a:t>
            </a:r>
          </a:p>
          <a:p>
            <a:endParaRPr lang="it-IT"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7732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Controllo esito validazione firma Conferma d’ordine  </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Al fine di verificare l’esito della conferma è possibile, dopo alcuni minuti, consultare la sezione «Esecuzione ordini».</a:t>
            </a:r>
          </a:p>
          <a:p>
            <a:endParaRPr lang="it-IT" sz="1400" dirty="0">
              <a:solidFill>
                <a:srgbClr val="222268"/>
              </a:solidFill>
              <a:latin typeface="Calibri" panose="020F0502020204030204" pitchFamily="34" charset="0"/>
              <a:ea typeface="Calibri" panose="020F0502020204030204" pitchFamily="34" charset="0"/>
            </a:endParaRPr>
          </a:p>
          <a:p>
            <a:r>
              <a:rPr lang="it-IT" sz="1400" dirty="0">
                <a:solidFill>
                  <a:srgbClr val="222268"/>
                </a:solidFill>
                <a:latin typeface="Calibri" panose="020F0502020204030204" pitchFamily="34" charset="0"/>
                <a:ea typeface="Calibri" panose="020F0502020204030204" pitchFamily="34" charset="0"/>
              </a:rPr>
              <a:t>In caso di esito positivo lo stato riscontrato sarà «ricevuto» ; in caso di validazione con esito negativo lo stato visualizzato sarà «non riuscito» .</a:t>
            </a:r>
          </a:p>
          <a:p>
            <a:endParaRPr lang="it-IT" sz="1400" dirty="0">
              <a:solidFill>
                <a:srgbClr val="222268"/>
              </a:solidFill>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I</a:t>
            </a:r>
          </a:p>
        </p:txBody>
      </p:sp>
      <p:sp>
        <p:nvSpPr>
          <p:cNvPr id="6" name="Rectangle 5">
            <a:extLst>
              <a:ext uri="{FF2B5EF4-FFF2-40B4-BE49-F238E27FC236}">
                <a16:creationId xmlns:a16="http://schemas.microsoft.com/office/drawing/2014/main" id="{D83AC8AB-CC0B-B011-9805-E648FE14ED87}"/>
              </a:ext>
            </a:extLst>
          </p:cNvPr>
          <p:cNvSpPr/>
          <p:nvPr/>
        </p:nvSpPr>
        <p:spPr>
          <a:xfrm>
            <a:off x="263797" y="5450092"/>
            <a:ext cx="11180317" cy="868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Selezionando l’ordine con stato conferma «non riuscito» si aprirà la videata precedentemente illustrata per procedere ad una nuova conferma. </a:t>
            </a:r>
          </a:p>
          <a:p>
            <a:endParaRPr lang="it-IT" sz="1800" dirty="0">
              <a:effectLst/>
              <a:latin typeface="Calibri" panose="020F0502020204030204" pitchFamily="34" charset="0"/>
              <a:ea typeface="Calibri" panose="020F0502020204030204" pitchFamily="34" charset="0"/>
            </a:endParaRPr>
          </a:p>
        </p:txBody>
      </p:sp>
      <p:pic>
        <p:nvPicPr>
          <p:cNvPr id="18" name="Picture 17">
            <a:extLst>
              <a:ext uri="{FF2B5EF4-FFF2-40B4-BE49-F238E27FC236}">
                <a16:creationId xmlns:a16="http://schemas.microsoft.com/office/drawing/2014/main" id="{56BBADDA-7988-9AFB-5AE6-142DD84E79DA}"/>
              </a:ext>
            </a:extLst>
          </p:cNvPr>
          <p:cNvPicPr>
            <a:picLocks noChangeAspect="1"/>
          </p:cNvPicPr>
          <p:nvPr/>
        </p:nvPicPr>
        <p:blipFill>
          <a:blip r:embed="rId2"/>
          <a:stretch>
            <a:fillRect/>
          </a:stretch>
        </p:blipFill>
        <p:spPr>
          <a:xfrm>
            <a:off x="1654651" y="2155737"/>
            <a:ext cx="8678069" cy="3237568"/>
          </a:xfrm>
          <a:prstGeom prst="rect">
            <a:avLst/>
          </a:prstGeom>
        </p:spPr>
      </p:pic>
      <p:grpSp>
        <p:nvGrpSpPr>
          <p:cNvPr id="21" name="Group 20">
            <a:extLst>
              <a:ext uri="{FF2B5EF4-FFF2-40B4-BE49-F238E27FC236}">
                <a16:creationId xmlns:a16="http://schemas.microsoft.com/office/drawing/2014/main" id="{26AC8F52-05F9-949C-8244-C21BA9DFE738}"/>
              </a:ext>
            </a:extLst>
          </p:cNvPr>
          <p:cNvGrpSpPr/>
          <p:nvPr/>
        </p:nvGrpSpPr>
        <p:grpSpPr>
          <a:xfrm>
            <a:off x="4167934" y="2194102"/>
            <a:ext cx="5021786" cy="2909106"/>
            <a:chOff x="4167934" y="2194102"/>
            <a:chExt cx="5021786" cy="2909106"/>
          </a:xfrm>
        </p:grpSpPr>
        <p:sp>
          <p:nvSpPr>
            <p:cNvPr id="16" name="Rectangle 15">
              <a:extLst>
                <a:ext uri="{FF2B5EF4-FFF2-40B4-BE49-F238E27FC236}">
                  <a16:creationId xmlns:a16="http://schemas.microsoft.com/office/drawing/2014/main" id="{E3E2B10D-6AE3-6CC5-A4E4-680DDE262817}"/>
                </a:ext>
              </a:extLst>
            </p:cNvPr>
            <p:cNvSpPr/>
            <p:nvPr/>
          </p:nvSpPr>
          <p:spPr>
            <a:xfrm>
              <a:off x="6527800" y="2194102"/>
              <a:ext cx="1034287" cy="2512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19" name="Rectangle 18">
              <a:extLst>
                <a:ext uri="{FF2B5EF4-FFF2-40B4-BE49-F238E27FC236}">
                  <a16:creationId xmlns:a16="http://schemas.microsoft.com/office/drawing/2014/main" id="{D5C31861-C2EC-08F0-63B4-209626843AEB}"/>
                </a:ext>
              </a:extLst>
            </p:cNvPr>
            <p:cNvSpPr/>
            <p:nvPr/>
          </p:nvSpPr>
          <p:spPr>
            <a:xfrm>
              <a:off x="8494775" y="4956048"/>
              <a:ext cx="694945" cy="1471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
          <p:nvSpPr>
            <p:cNvPr id="20" name="Rectangle 19">
              <a:extLst>
                <a:ext uri="{FF2B5EF4-FFF2-40B4-BE49-F238E27FC236}">
                  <a16:creationId xmlns:a16="http://schemas.microsoft.com/office/drawing/2014/main" id="{1D6C83D4-624F-DB7C-DA77-9810C7049F19}"/>
                </a:ext>
              </a:extLst>
            </p:cNvPr>
            <p:cNvSpPr/>
            <p:nvPr/>
          </p:nvSpPr>
          <p:spPr>
            <a:xfrm>
              <a:off x="4167934" y="4957175"/>
              <a:ext cx="788114" cy="14603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grpSp>
      <p:sp>
        <p:nvSpPr>
          <p:cNvPr id="4" name="Rectangle 3">
            <a:extLst>
              <a:ext uri="{FF2B5EF4-FFF2-40B4-BE49-F238E27FC236}">
                <a16:creationId xmlns:a16="http://schemas.microsoft.com/office/drawing/2014/main" id="{0D0513D1-F87C-48AC-E3A4-699A788405AA}"/>
              </a:ext>
            </a:extLst>
          </p:cNvPr>
          <p:cNvSpPr/>
          <p:nvPr/>
        </p:nvSpPr>
        <p:spPr>
          <a:xfrm>
            <a:off x="8494775" y="5223604"/>
            <a:ext cx="694945" cy="1471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spTree>
    <p:extLst>
      <p:ext uri="{BB962C8B-B14F-4D97-AF65-F5344CB8AC3E}">
        <p14:creationId xmlns:p14="http://schemas.microsoft.com/office/powerpoint/2010/main" val="42304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p:cNvSpPr>
            <a:spLocks noGrp="1"/>
          </p:cNvSpPr>
          <p:nvPr>
            <p:ph type="body" sz="quarter" idx="11"/>
          </p:nvPr>
        </p:nvSpPr>
        <p:spPr>
          <a:xfrm>
            <a:off x="2598914" y="1352076"/>
            <a:ext cx="5645558" cy="3931489"/>
          </a:xfrm>
        </p:spPr>
        <p:txBody>
          <a:bodyPr vert="horz" lIns="0" tIns="0" rIns="0" bIns="0" rtlCol="0" anchor="t">
            <a:noAutofit/>
          </a:bodyPr>
          <a:lstStyle/>
          <a:p>
            <a:pPr marL="0" lvl="1" indent="0">
              <a:spcBef>
                <a:spcPts val="2999"/>
              </a:spcBef>
              <a:spcAft>
                <a:spcPts val="2999"/>
              </a:spcAft>
              <a:buNone/>
              <a:defRPr sz="2000">
                <a:ea typeface="+mn-lt"/>
                <a:cs typeface="+mn-lt"/>
              </a:defRPr>
            </a:pPr>
            <a:r>
              <a:rPr lang="it-IT" sz="1400" b="1" dirty="0">
                <a:solidFill>
                  <a:srgbClr val="002060"/>
                </a:solidFill>
                <a:latin typeface="Calibri" panose="020F0502020204030204" pitchFamily="34" charset="0"/>
                <a:ea typeface="Calibri" panose="020F0502020204030204" pitchFamily="34" charset="0"/>
                <a:cs typeface="Calibri" panose="020F0502020204030204" pitchFamily="34" charset="0"/>
              </a:rPr>
              <a:t>Digitalizzazione globale </a:t>
            </a:r>
            <a:br>
              <a:rPr lang="it-IT" sz="1400" dirty="0"/>
            </a:br>
            <a:r>
              <a:rPr lang="it-IT" sz="1400" dirty="0">
                <a:solidFill>
                  <a:srgbClr val="002060"/>
                </a:solidFill>
                <a:latin typeface="Calibri" panose="020F0502020204030204" pitchFamily="34" charset="0"/>
                <a:ea typeface="Calibri" panose="020F0502020204030204" pitchFamily="34" charset="0"/>
                <a:cs typeface="Calibri" panose="020F0502020204030204" pitchFamily="34" charset="0"/>
              </a:rPr>
              <a:t>Rende possibili ricerche sui client che utilizzano SAP Business Network in tutto il mondo</a:t>
            </a:r>
          </a:p>
          <a:p>
            <a:pPr marL="0" lvl="1" indent="0">
              <a:spcBef>
                <a:spcPts val="2999"/>
              </a:spcBef>
              <a:spcAft>
                <a:spcPts val="2999"/>
              </a:spcAft>
              <a:buNone/>
              <a:defRPr sz="2000">
                <a:ea typeface="+mn-lt"/>
                <a:cs typeface="+mn-lt"/>
              </a:defRPr>
            </a:pPr>
            <a:r>
              <a:rPr lang="it-IT" sz="1400" dirty="0">
                <a:solidFill>
                  <a:srgbClr val="002060"/>
                </a:solidFill>
                <a:latin typeface="Calibri" panose="020F0502020204030204" pitchFamily="34" charset="0"/>
                <a:ea typeface="Calibri" panose="020F0502020204030204" pitchFamily="34" charset="0"/>
                <a:cs typeface="Calibri" panose="020F0502020204030204" pitchFamily="34" charset="0"/>
              </a:rPr>
              <a:t>Supporto </a:t>
            </a:r>
            <a:r>
              <a:rPr lang="it-IT" sz="1400" b="1" dirty="0">
                <a:solidFill>
                  <a:srgbClr val="002060"/>
                </a:solidFill>
                <a:latin typeface="Calibri" panose="020F0502020204030204" pitchFamily="34" charset="0"/>
                <a:ea typeface="Calibri" panose="020F0502020204030204" pitchFamily="34" charset="0"/>
                <a:cs typeface="Calibri" panose="020F0502020204030204" pitchFamily="34" charset="0"/>
              </a:rPr>
              <a:t>alla fidelizzazione </a:t>
            </a:r>
            <a:r>
              <a:rPr lang="it-IT" sz="1400" dirty="0">
                <a:solidFill>
                  <a:srgbClr val="002060"/>
                </a:solidFill>
                <a:latin typeface="Calibri" panose="020F0502020204030204" pitchFamily="34" charset="0"/>
                <a:ea typeface="Calibri" panose="020F0502020204030204" pitchFamily="34" charset="0"/>
                <a:cs typeface="Calibri" panose="020F0502020204030204" pitchFamily="34" charset="0"/>
              </a:rPr>
              <a:t>al piano di business del cliente</a:t>
            </a:r>
          </a:p>
          <a:p>
            <a:pPr marL="0" lvl="1" indent="0">
              <a:spcBef>
                <a:spcPts val="2999"/>
              </a:spcBef>
              <a:spcAft>
                <a:spcPts val="2999"/>
              </a:spcAft>
              <a:buNone/>
              <a:defRPr sz="2000">
                <a:ea typeface="+mn-lt"/>
                <a:cs typeface="+mn-lt"/>
              </a:defRPr>
            </a:pPr>
            <a:r>
              <a:rPr lang="it-IT" sz="1400" b="1" dirty="0">
                <a:solidFill>
                  <a:srgbClr val="002060"/>
                </a:solidFill>
                <a:latin typeface="Calibri" panose="020F0502020204030204" pitchFamily="34" charset="0"/>
                <a:ea typeface="Calibri" panose="020F0502020204030204" pitchFamily="34" charset="0"/>
                <a:cs typeface="Calibri" panose="020F0502020204030204" pitchFamily="34" charset="0"/>
              </a:rPr>
              <a:t>Ricezione dei corrispettivi </a:t>
            </a:r>
            <a:r>
              <a:rPr lang="it-IT" sz="1400" dirty="0">
                <a:solidFill>
                  <a:srgbClr val="002060"/>
                </a:solidFill>
                <a:latin typeface="Calibri" panose="020F0502020204030204" pitchFamily="34" charset="0"/>
                <a:ea typeface="Calibri" panose="020F0502020204030204" pitchFamily="34" charset="0"/>
                <a:cs typeface="Calibri" panose="020F0502020204030204" pitchFamily="34" charset="0"/>
              </a:rPr>
              <a:t>in modo rapido  e sicuro grazie ad informazioni sugli ordini complete e accurate</a:t>
            </a:r>
          </a:p>
        </p:txBody>
      </p:sp>
      <p:pic>
        <p:nvPicPr>
          <p:cNvPr id="3" name="Picture 4">
            <a:extLst>
              <a:ext uri="{FF2B5EF4-FFF2-40B4-BE49-F238E27FC236}">
                <a16:creationId xmlns:a16="http://schemas.microsoft.com/office/drawing/2014/main" id="{F3007DB2-FD0C-4E86-8D15-93391F14CEB9}"/>
              </a:ext>
            </a:extLst>
          </p:cNvPr>
          <p:cNvPicPr>
            <a:picLocks noChangeAspect="1"/>
          </p:cNvPicPr>
          <p:nvPr/>
        </p:nvPicPr>
        <p:blipFill>
          <a:blip r:embed="rId3"/>
          <a:srcRect/>
          <a:stretch/>
        </p:blipFill>
        <p:spPr>
          <a:xfrm>
            <a:off x="1202129" y="1048396"/>
            <a:ext cx="1135629" cy="1135629"/>
          </a:xfrm>
          <a:prstGeom prst="rect">
            <a:avLst/>
          </a:prstGeom>
        </p:spPr>
      </p:pic>
      <p:pic>
        <p:nvPicPr>
          <p:cNvPr id="6" name="Picture 5">
            <a:extLst>
              <a:ext uri="{FF2B5EF4-FFF2-40B4-BE49-F238E27FC236}">
                <a16:creationId xmlns:a16="http://schemas.microsoft.com/office/drawing/2014/main" id="{B10788B5-8B72-6E43-94A2-72D02341F2CD}"/>
              </a:ext>
            </a:extLst>
          </p:cNvPr>
          <p:cNvPicPr>
            <a:picLocks noChangeAspect="1"/>
          </p:cNvPicPr>
          <p:nvPr/>
        </p:nvPicPr>
        <p:blipFill>
          <a:blip r:embed="rId4"/>
          <a:srcRect/>
          <a:stretch/>
        </p:blipFill>
        <p:spPr>
          <a:xfrm>
            <a:off x="1177778" y="3467705"/>
            <a:ext cx="1065419" cy="1065419"/>
          </a:xfrm>
          <a:prstGeom prst="rect">
            <a:avLst/>
          </a:prstGeom>
        </p:spPr>
      </p:pic>
      <p:pic>
        <p:nvPicPr>
          <p:cNvPr id="8" name="Picture 7">
            <a:extLst>
              <a:ext uri="{FF2B5EF4-FFF2-40B4-BE49-F238E27FC236}">
                <a16:creationId xmlns:a16="http://schemas.microsoft.com/office/drawing/2014/main" id="{E94D16B1-E9F5-154A-BA32-C0426DF1E4C1}"/>
              </a:ext>
            </a:extLst>
          </p:cNvPr>
          <p:cNvPicPr>
            <a:picLocks noChangeAspect="1"/>
          </p:cNvPicPr>
          <p:nvPr/>
        </p:nvPicPr>
        <p:blipFill>
          <a:blip r:embed="rId5"/>
          <a:srcRect/>
          <a:stretch/>
        </p:blipFill>
        <p:spPr>
          <a:xfrm>
            <a:off x="1202129" y="2363581"/>
            <a:ext cx="1065419" cy="1065419"/>
          </a:xfrm>
          <a:prstGeom prst="rect">
            <a:avLst/>
          </a:prstGeom>
        </p:spPr>
      </p:pic>
      <p:sp>
        <p:nvSpPr>
          <p:cNvPr id="9" name="Slide number">
            <a:extLst>
              <a:ext uri="{FF2B5EF4-FFF2-40B4-BE49-F238E27FC236}">
                <a16:creationId xmlns:a16="http://schemas.microsoft.com/office/drawing/2014/main" id="{2A615540-2C0F-664C-B30A-FE31C642496D}"/>
              </a:ext>
            </a:extLst>
          </p:cNvPr>
          <p:cNvSpPr txBox="1"/>
          <p:nvPr/>
        </p:nvSpPr>
        <p:spPr bwMode="black">
          <a:xfrm>
            <a:off x="12134307" y="5466268"/>
            <a:ext cx="57693" cy="138463"/>
          </a:xfrm>
          <a:prstGeom prst="rect">
            <a:avLst/>
          </a:prstGeom>
          <a:noFill/>
        </p:spPr>
        <p:txBody>
          <a:bodyPr wrap="none" lIns="0" tIns="0" rIns="0" bIns="0">
            <a:spAutoFit/>
          </a:bodyPr>
          <a:lstStyle>
            <a:lvl1pPr marL="84138" indent="-84138">
              <a:buClr>
                <a:schemeClr val="tx1"/>
              </a:buClr>
              <a:buFont typeface="Arial" pitchFamily="34" charset="0"/>
              <a:buChar char="©"/>
              <a:tabLst/>
              <a:defRPr sz="600"/>
            </a:lvl1pPr>
          </a:lstStyle>
          <a:p>
            <a:pPr marL="0" indent="0" algn="r">
              <a:buNone/>
            </a:pPr>
            <a:fld id="{0BDC132A-5C91-4078-9777-31DA19A62E0A}" type="slidenum">
              <a:rPr lang="it-IT" sz="900">
                <a:solidFill>
                  <a:schemeClr val="bg1"/>
                </a:solidFill>
              </a:rPr>
              <a:pPr marL="0" indent="0" algn="r">
                <a:buNone/>
              </a:pPr>
              <a:t>14</a:t>
            </a:fld>
            <a:endParaRPr lang="it-IT" sz="900">
              <a:solidFill>
                <a:schemeClr val="bg1"/>
              </a:solidFill>
            </a:endParaRPr>
          </a:p>
        </p:txBody>
      </p:sp>
      <p:sp>
        <p:nvSpPr>
          <p:cNvPr id="13" name="Title 2">
            <a:extLst>
              <a:ext uri="{FF2B5EF4-FFF2-40B4-BE49-F238E27FC236}">
                <a16:creationId xmlns:a16="http://schemas.microsoft.com/office/drawing/2014/main" id="{5672C62C-5ED0-D0B8-BA28-67146649A3C1}"/>
              </a:ext>
            </a:extLst>
          </p:cNvPr>
          <p:cNvSpPr txBox="1">
            <a:spLocks/>
          </p:cNvSpPr>
          <p:nvPr/>
        </p:nvSpPr>
        <p:spPr>
          <a:xfrm>
            <a:off x="758524" y="273003"/>
            <a:ext cx="10878393" cy="549275"/>
          </a:xfrm>
          <a:prstGeom prst="rect">
            <a:avLst/>
          </a:prstGeom>
        </p:spPr>
        <p:txBody>
          <a:bodyPr vert="horz" wrap="square" lIns="0" tIns="0" rIns="0" bIns="0" rtlCol="0" anchor="ctr" anchorCtr="0">
            <a:noAutofit/>
          </a:bodyPr>
          <a:lstStyle>
            <a:lvl1pPr algn="r" defTabSz="664999" rtl="0" eaLnBrk="1" latinLnBrk="0" hangingPunct="1">
              <a:lnSpc>
                <a:spcPct val="100000"/>
              </a:lnSpc>
              <a:spcBef>
                <a:spcPts val="289"/>
              </a:spcBef>
              <a:buNone/>
              <a:defRPr sz="2117" kern="1200" cap="none" baseline="0">
                <a:solidFill>
                  <a:schemeClr val="tx1"/>
                </a:solidFill>
                <a:latin typeface="Arial" panose="020B0604020202020204" pitchFamily="34" charset="0"/>
                <a:ea typeface="+mj-ea"/>
                <a:cs typeface="Arial" panose="020B0604020202020204" pitchFamily="34" charset="0"/>
              </a:defRPr>
            </a:lvl1pPr>
          </a:lstStyle>
          <a:p>
            <a:r>
              <a:rPr lang="it-IT" sz="2400" b="1" spc="300" dirty="0">
                <a:solidFill>
                  <a:srgbClr val="44546A"/>
                </a:solidFill>
                <a:latin typeface="+mn-lt"/>
                <a:cs typeface="+mj-cs"/>
              </a:rPr>
              <a:t>Vantaggi iscrizione di SAP Business Network</a:t>
            </a:r>
          </a:p>
        </p:txBody>
      </p:sp>
    </p:spTree>
    <p:extLst>
      <p:ext uri="{BB962C8B-B14F-4D97-AF65-F5344CB8AC3E}">
        <p14:creationId xmlns:p14="http://schemas.microsoft.com/office/powerpoint/2010/main" val="197526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Help center</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Per eventuale supporto tecnico, può essere consultato l’help center utilizzando apposito tasto nella pagina del login      :  </a:t>
            </a:r>
          </a:p>
          <a:p>
            <a:endParaRPr lang="it-IT"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CF96B42B-147D-B7F4-8067-13049657B033}"/>
              </a:ext>
            </a:extLst>
          </p:cNvPr>
          <p:cNvPicPr>
            <a:picLocks noChangeAspect="1"/>
          </p:cNvPicPr>
          <p:nvPr/>
        </p:nvPicPr>
        <p:blipFill>
          <a:blip r:embed="rId2"/>
          <a:stretch>
            <a:fillRect/>
          </a:stretch>
        </p:blipFill>
        <p:spPr>
          <a:xfrm>
            <a:off x="8622275" y="1330401"/>
            <a:ext cx="209561" cy="292115"/>
          </a:xfrm>
          <a:prstGeom prst="rect">
            <a:avLst/>
          </a:prstGeom>
        </p:spPr>
      </p:pic>
      <p:grpSp>
        <p:nvGrpSpPr>
          <p:cNvPr id="20" name="Group 19">
            <a:extLst>
              <a:ext uri="{FF2B5EF4-FFF2-40B4-BE49-F238E27FC236}">
                <a16:creationId xmlns:a16="http://schemas.microsoft.com/office/drawing/2014/main" id="{1B705C0B-BCCB-E3E0-A997-429D968D17AB}"/>
              </a:ext>
            </a:extLst>
          </p:cNvPr>
          <p:cNvGrpSpPr/>
          <p:nvPr/>
        </p:nvGrpSpPr>
        <p:grpSpPr>
          <a:xfrm>
            <a:off x="385426" y="2445352"/>
            <a:ext cx="11684944" cy="3373602"/>
            <a:chOff x="358309" y="2069666"/>
            <a:chExt cx="11684944" cy="3373602"/>
          </a:xfrm>
        </p:grpSpPr>
        <p:pic>
          <p:nvPicPr>
            <p:cNvPr id="5" name="Picture 4">
              <a:extLst>
                <a:ext uri="{FF2B5EF4-FFF2-40B4-BE49-F238E27FC236}">
                  <a16:creationId xmlns:a16="http://schemas.microsoft.com/office/drawing/2014/main" id="{AD2B4104-F23D-8DC0-59B3-423193AEDC3C}"/>
                </a:ext>
              </a:extLst>
            </p:cNvPr>
            <p:cNvPicPr>
              <a:picLocks noChangeAspect="1"/>
            </p:cNvPicPr>
            <p:nvPr/>
          </p:nvPicPr>
          <p:blipFill>
            <a:blip r:embed="rId3"/>
            <a:stretch>
              <a:fillRect/>
            </a:stretch>
          </p:blipFill>
          <p:spPr>
            <a:xfrm>
              <a:off x="358309" y="2445352"/>
              <a:ext cx="5921722" cy="2347004"/>
            </a:xfrm>
            <a:prstGeom prst="rect">
              <a:avLst/>
            </a:prstGeom>
          </p:spPr>
        </p:pic>
        <p:sp>
          <p:nvSpPr>
            <p:cNvPr id="11" name="Rectangle 10">
              <a:extLst>
                <a:ext uri="{FF2B5EF4-FFF2-40B4-BE49-F238E27FC236}">
                  <a16:creationId xmlns:a16="http://schemas.microsoft.com/office/drawing/2014/main" id="{9A0221F2-11AA-4942-185C-9B15D6B73B64}"/>
                </a:ext>
              </a:extLst>
            </p:cNvPr>
            <p:cNvSpPr/>
            <p:nvPr/>
          </p:nvSpPr>
          <p:spPr>
            <a:xfrm>
              <a:off x="5621028" y="2341398"/>
              <a:ext cx="227681" cy="3414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chemeClr val="accent1"/>
                </a:solidFill>
              </a:endParaRPr>
            </a:p>
          </p:txBody>
        </p:sp>
        <p:pic>
          <p:nvPicPr>
            <p:cNvPr id="18" name="Picture 17">
              <a:extLst>
                <a:ext uri="{FF2B5EF4-FFF2-40B4-BE49-F238E27FC236}">
                  <a16:creationId xmlns:a16="http://schemas.microsoft.com/office/drawing/2014/main" id="{6B90392E-E3F9-DEBA-6C3B-F6DB0C9B00A1}"/>
                </a:ext>
              </a:extLst>
            </p:cNvPr>
            <p:cNvPicPr>
              <a:picLocks noChangeAspect="1"/>
            </p:cNvPicPr>
            <p:nvPr/>
          </p:nvPicPr>
          <p:blipFill rotWithShape="1">
            <a:blip r:embed="rId4"/>
            <a:srcRect l="42369"/>
            <a:stretch/>
          </p:blipFill>
          <p:spPr>
            <a:xfrm>
              <a:off x="6713607" y="2069666"/>
              <a:ext cx="5329646" cy="3373602"/>
            </a:xfrm>
            <a:prstGeom prst="rect">
              <a:avLst/>
            </a:prstGeom>
          </p:spPr>
        </p:pic>
        <p:sp>
          <p:nvSpPr>
            <p:cNvPr id="19" name="Arrow: Right 18">
              <a:extLst>
                <a:ext uri="{FF2B5EF4-FFF2-40B4-BE49-F238E27FC236}">
                  <a16:creationId xmlns:a16="http://schemas.microsoft.com/office/drawing/2014/main" id="{24E9EE0D-2137-9E8D-0475-DA8595714474}"/>
                </a:ext>
              </a:extLst>
            </p:cNvPr>
            <p:cNvSpPr/>
            <p:nvPr/>
          </p:nvSpPr>
          <p:spPr>
            <a:xfrm>
              <a:off x="6374543" y="3693343"/>
              <a:ext cx="269080" cy="12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6279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Indice</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dirty="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3B08E30A-D40E-174A-E684-056D79C28D4D}"/>
              </a:ext>
            </a:extLst>
          </p:cNvPr>
          <p:cNvSpPr/>
          <p:nvPr/>
        </p:nvSpPr>
        <p:spPr>
          <a:xfrm>
            <a:off x="910925" y="600094"/>
            <a:ext cx="7913898" cy="41185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dirty="0">
              <a:solidFill>
                <a:srgbClr val="222268"/>
              </a:solidFill>
            </a:endParaRPr>
          </a:p>
          <a:p>
            <a:pPr marL="358775" algn="just" fontAlgn="base">
              <a:spcBef>
                <a:spcPct val="0"/>
              </a:spcBef>
              <a:spcAft>
                <a:spcPct val="0"/>
              </a:spcAft>
            </a:pPr>
            <a:r>
              <a:rPr lang="it-IT" dirty="0">
                <a:solidFill>
                  <a:srgbClr val="222268"/>
                </a:solidFill>
              </a:rPr>
              <a:t>Introduzione a SAP Business Network</a:t>
            </a:r>
          </a:p>
          <a:p>
            <a:pPr marL="358775" algn="just" fontAlgn="base">
              <a:spcBef>
                <a:spcPct val="0"/>
              </a:spcBef>
              <a:spcAft>
                <a:spcPct val="0"/>
              </a:spcAft>
            </a:pPr>
            <a:endParaRPr lang="it-IT" dirty="0">
              <a:solidFill>
                <a:srgbClr val="222268"/>
              </a:solidFill>
            </a:endParaRPr>
          </a:p>
          <a:p>
            <a:pPr marL="358775" algn="just" fontAlgn="base">
              <a:spcBef>
                <a:spcPct val="0"/>
              </a:spcBef>
              <a:spcAft>
                <a:spcPct val="0"/>
              </a:spcAft>
            </a:pPr>
            <a:r>
              <a:rPr lang="it-IT" sz="1800" dirty="0">
                <a:solidFill>
                  <a:srgbClr val="222268"/>
                </a:solidFill>
              </a:rPr>
              <a:t>Iscrizione a SAP </a:t>
            </a:r>
            <a:r>
              <a:rPr lang="it-IT" dirty="0">
                <a:solidFill>
                  <a:srgbClr val="222268"/>
                </a:solidFill>
              </a:rPr>
              <a:t>Business</a:t>
            </a:r>
            <a:r>
              <a:rPr lang="it-IT" sz="1800" dirty="0">
                <a:solidFill>
                  <a:srgbClr val="222268"/>
                </a:solidFill>
              </a:rPr>
              <a:t> Network</a:t>
            </a:r>
          </a:p>
          <a:p>
            <a:pPr marL="644525" indent="-285750" algn="just" fontAlgn="base">
              <a:spcBef>
                <a:spcPct val="0"/>
              </a:spcBef>
              <a:spcAft>
                <a:spcPct val="0"/>
              </a:spcAft>
              <a:buFont typeface="Arial" panose="020B0604020202020204" pitchFamily="34" charset="0"/>
              <a:buChar char="•"/>
            </a:pPr>
            <a:endParaRPr lang="it-IT" sz="1800" dirty="0">
              <a:solidFill>
                <a:srgbClr val="222268"/>
              </a:solidFill>
            </a:endParaRPr>
          </a:p>
          <a:p>
            <a:pPr marL="358775" algn="just" fontAlgn="base">
              <a:spcBef>
                <a:spcPct val="0"/>
              </a:spcBef>
              <a:spcAft>
                <a:spcPct val="0"/>
              </a:spcAft>
            </a:pPr>
            <a:r>
              <a:rPr lang="it-IT" dirty="0">
                <a:solidFill>
                  <a:srgbClr val="222268"/>
                </a:solidFill>
              </a:rPr>
              <a:t>Visualizzazione ordini</a:t>
            </a:r>
          </a:p>
          <a:p>
            <a:pPr marL="358775" algn="just" fontAlgn="base">
              <a:spcBef>
                <a:spcPct val="0"/>
              </a:spcBef>
              <a:spcAft>
                <a:spcPct val="0"/>
              </a:spcAft>
            </a:pPr>
            <a:endParaRPr lang="it-IT" sz="1800" dirty="0">
              <a:solidFill>
                <a:srgbClr val="222268"/>
              </a:solidFill>
            </a:endParaRPr>
          </a:p>
          <a:p>
            <a:pPr marL="358775" algn="just" fontAlgn="base">
              <a:spcBef>
                <a:spcPct val="0"/>
              </a:spcBef>
              <a:spcAft>
                <a:spcPct val="0"/>
              </a:spcAft>
            </a:pPr>
            <a:r>
              <a:rPr lang="it-IT" sz="1800" dirty="0">
                <a:solidFill>
                  <a:srgbClr val="222268"/>
                </a:solidFill>
              </a:rPr>
              <a:t>Conferma d’ordine e inserimento allegato firmato</a:t>
            </a:r>
          </a:p>
          <a:p>
            <a:pPr marL="358775" algn="just" fontAlgn="base">
              <a:spcBef>
                <a:spcPct val="0"/>
              </a:spcBef>
              <a:spcAft>
                <a:spcPct val="0"/>
              </a:spcAft>
            </a:pPr>
            <a:endParaRPr lang="it-IT" dirty="0">
              <a:solidFill>
                <a:srgbClr val="222268"/>
              </a:solidFill>
            </a:endParaRPr>
          </a:p>
          <a:p>
            <a:pPr marL="358775" algn="just" fontAlgn="base">
              <a:spcBef>
                <a:spcPct val="0"/>
              </a:spcBef>
              <a:spcAft>
                <a:spcPct val="0"/>
              </a:spcAft>
            </a:pPr>
            <a:r>
              <a:rPr lang="it-IT" sz="1800" dirty="0">
                <a:solidFill>
                  <a:srgbClr val="222268"/>
                </a:solidFill>
              </a:rPr>
              <a:t>Vantaggi iscrizione </a:t>
            </a:r>
            <a:r>
              <a:rPr lang="it-IT" dirty="0">
                <a:solidFill>
                  <a:srgbClr val="222268"/>
                </a:solidFill>
              </a:rPr>
              <a:t>di SAP Business</a:t>
            </a:r>
            <a:r>
              <a:rPr lang="it-IT" sz="1800" dirty="0">
                <a:solidFill>
                  <a:srgbClr val="222268"/>
                </a:solidFill>
              </a:rPr>
              <a:t> Network</a:t>
            </a:r>
          </a:p>
          <a:p>
            <a:pPr marL="644525" indent="-285750" algn="just" fontAlgn="base">
              <a:spcBef>
                <a:spcPct val="0"/>
              </a:spcBef>
              <a:spcAft>
                <a:spcPct val="0"/>
              </a:spcAft>
              <a:buFont typeface="Arial" panose="020B0604020202020204" pitchFamily="34" charset="0"/>
              <a:buChar char="•"/>
            </a:pPr>
            <a:endParaRPr lang="it-IT" dirty="0">
              <a:solidFill>
                <a:srgbClr val="222268"/>
              </a:solidFill>
            </a:endParaRPr>
          </a:p>
          <a:p>
            <a:pPr marL="358775" algn="just" fontAlgn="base">
              <a:spcBef>
                <a:spcPct val="0"/>
              </a:spcBef>
              <a:spcAft>
                <a:spcPct val="0"/>
              </a:spcAft>
            </a:pPr>
            <a:r>
              <a:rPr lang="it-IT" sz="1800" dirty="0">
                <a:solidFill>
                  <a:srgbClr val="222268"/>
                </a:solidFill>
              </a:rPr>
              <a:t>Help Center</a:t>
            </a:r>
          </a:p>
          <a:p>
            <a:pPr marL="644525" indent="-285750" algn="just" fontAlgn="base">
              <a:spcBef>
                <a:spcPct val="0"/>
              </a:spcBef>
              <a:spcAft>
                <a:spcPct val="0"/>
              </a:spcAft>
              <a:buFont typeface="Arial" panose="020B0604020202020204" pitchFamily="34" charset="0"/>
              <a:buChar char="•"/>
            </a:pPr>
            <a:endParaRPr lang="it-IT" dirty="0">
              <a:solidFill>
                <a:srgbClr val="222268"/>
              </a:solidFill>
            </a:endParaRPr>
          </a:p>
          <a:p>
            <a:pPr marL="644525" indent="-285750" algn="just" fontAlgn="base">
              <a:spcBef>
                <a:spcPct val="0"/>
              </a:spcBef>
              <a:spcAft>
                <a:spcPct val="0"/>
              </a:spcAft>
              <a:buFont typeface="Arial" panose="020B0604020202020204" pitchFamily="34" charset="0"/>
              <a:buChar char="•"/>
            </a:pPr>
            <a:endParaRPr lang="it-IT" sz="1800" dirty="0">
              <a:solidFill>
                <a:srgbClr val="222268"/>
              </a:solidFill>
            </a:endParaRPr>
          </a:p>
          <a:p>
            <a:pPr marL="285750" indent="-285750">
              <a:buFont typeface="Arial" panose="020B0604020202020204" pitchFamily="34" charset="0"/>
              <a:buChar char="•"/>
            </a:pPr>
            <a:endParaRPr lang="it-IT" sz="1800" dirty="0">
              <a:effectLst/>
              <a:latin typeface="Calibri" panose="020F0502020204030204" pitchFamily="34" charset="0"/>
              <a:ea typeface="Calibri" panose="020F0502020204030204" pitchFamily="34" charset="0"/>
            </a:endParaRPr>
          </a:p>
        </p:txBody>
      </p:sp>
      <p:grpSp>
        <p:nvGrpSpPr>
          <p:cNvPr id="6" name="Group 5">
            <a:extLst>
              <a:ext uri="{FF2B5EF4-FFF2-40B4-BE49-F238E27FC236}">
                <a16:creationId xmlns:a16="http://schemas.microsoft.com/office/drawing/2014/main" id="{79D4A763-2C09-EA65-98AD-0A92D8B1E1A5}"/>
              </a:ext>
            </a:extLst>
          </p:cNvPr>
          <p:cNvGrpSpPr/>
          <p:nvPr/>
        </p:nvGrpSpPr>
        <p:grpSpPr>
          <a:xfrm>
            <a:off x="420353" y="1458008"/>
            <a:ext cx="591638" cy="549275"/>
            <a:chOff x="6306032" y="2572231"/>
            <a:chExt cx="1260000" cy="1260000"/>
          </a:xfrm>
        </p:grpSpPr>
        <p:sp>
          <p:nvSpPr>
            <p:cNvPr id="7" name="Oval 6">
              <a:extLst>
                <a:ext uri="{FF2B5EF4-FFF2-40B4-BE49-F238E27FC236}">
                  <a16:creationId xmlns:a16="http://schemas.microsoft.com/office/drawing/2014/main" id="{5D3E10E3-96DA-94A8-6D0E-323760872648}"/>
                </a:ext>
              </a:extLst>
            </p:cNvPr>
            <p:cNvSpPr/>
            <p:nvPr/>
          </p:nvSpPr>
          <p:spPr bwMode="gray">
            <a:xfrm>
              <a:off x="6306032" y="2572231"/>
              <a:ext cx="1260000" cy="1260000"/>
            </a:xfrm>
            <a:prstGeom prst="ellipse">
              <a:avLst/>
            </a:prstGeom>
            <a:solidFill>
              <a:schemeClr val="bg1"/>
            </a:solidFill>
            <a:ln w="25400" algn="ctr">
              <a:solidFill>
                <a:schemeClr val="tx1"/>
              </a:solid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22DC212C-7696-6369-0B94-757E1F14A5C6}"/>
                </a:ext>
              </a:extLst>
            </p:cNvPr>
            <p:cNvPicPr>
              <a:picLocks noChangeAspect="1"/>
            </p:cNvPicPr>
            <p:nvPr/>
          </p:nvPicPr>
          <p:blipFill>
            <a:blip r:embed="rId2"/>
            <a:srcRect/>
            <a:stretch/>
          </p:blipFill>
          <p:spPr>
            <a:xfrm>
              <a:off x="6342032" y="2602155"/>
              <a:ext cx="1188000" cy="1188000"/>
            </a:xfrm>
            <a:prstGeom prst="rect">
              <a:avLst/>
            </a:prstGeom>
          </p:spPr>
        </p:pic>
      </p:grpSp>
      <p:pic>
        <p:nvPicPr>
          <p:cNvPr id="9" name="Picture 8">
            <a:extLst>
              <a:ext uri="{FF2B5EF4-FFF2-40B4-BE49-F238E27FC236}">
                <a16:creationId xmlns:a16="http://schemas.microsoft.com/office/drawing/2014/main" id="{BF58D5F7-2EC8-DDCB-56DC-132C1281E733}"/>
              </a:ext>
            </a:extLst>
          </p:cNvPr>
          <p:cNvPicPr>
            <a:picLocks noChangeAspect="1"/>
          </p:cNvPicPr>
          <p:nvPr/>
        </p:nvPicPr>
        <p:blipFill>
          <a:blip r:embed="rId3"/>
          <a:srcRect/>
          <a:stretch/>
        </p:blipFill>
        <p:spPr>
          <a:xfrm>
            <a:off x="420353" y="2033282"/>
            <a:ext cx="591639" cy="591639"/>
          </a:xfrm>
          <a:prstGeom prst="rect">
            <a:avLst/>
          </a:prstGeom>
        </p:spPr>
      </p:pic>
      <p:grpSp>
        <p:nvGrpSpPr>
          <p:cNvPr id="10" name="Group 9">
            <a:extLst>
              <a:ext uri="{FF2B5EF4-FFF2-40B4-BE49-F238E27FC236}">
                <a16:creationId xmlns:a16="http://schemas.microsoft.com/office/drawing/2014/main" id="{B98E06BA-50C9-AD62-07FE-BB7D7885A56C}"/>
              </a:ext>
            </a:extLst>
          </p:cNvPr>
          <p:cNvGrpSpPr/>
          <p:nvPr/>
        </p:nvGrpSpPr>
        <p:grpSpPr>
          <a:xfrm>
            <a:off x="402735" y="2629966"/>
            <a:ext cx="591639" cy="477187"/>
            <a:chOff x="4323978" y="2572231"/>
            <a:chExt cx="1242000" cy="1240966"/>
          </a:xfrm>
        </p:grpSpPr>
        <p:sp>
          <p:nvSpPr>
            <p:cNvPr id="11" name="Oval 10">
              <a:extLst>
                <a:ext uri="{FF2B5EF4-FFF2-40B4-BE49-F238E27FC236}">
                  <a16:creationId xmlns:a16="http://schemas.microsoft.com/office/drawing/2014/main" id="{1F659873-83EA-F596-DBA4-BA78D76D6A84}"/>
                </a:ext>
              </a:extLst>
            </p:cNvPr>
            <p:cNvSpPr/>
            <p:nvPr/>
          </p:nvSpPr>
          <p:spPr bwMode="gray">
            <a:xfrm>
              <a:off x="4323978" y="2572231"/>
              <a:ext cx="1242000" cy="1240966"/>
            </a:xfrm>
            <a:prstGeom prst="ellipse">
              <a:avLst/>
            </a:prstGeom>
            <a:solidFill>
              <a:schemeClr val="bg1"/>
            </a:solidFill>
            <a:ln w="25400" algn="ctr">
              <a:solidFill>
                <a:schemeClr val="tx1"/>
              </a:solid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1F9CB852-F9CE-F8B7-658A-8959C71FE6AE}"/>
                </a:ext>
              </a:extLst>
            </p:cNvPr>
            <p:cNvPicPr>
              <a:picLocks noChangeAspect="1"/>
            </p:cNvPicPr>
            <p:nvPr/>
          </p:nvPicPr>
          <p:blipFill>
            <a:blip r:embed="rId4"/>
            <a:stretch>
              <a:fillRect/>
            </a:stretch>
          </p:blipFill>
          <p:spPr>
            <a:xfrm>
              <a:off x="4415288" y="2646730"/>
              <a:ext cx="1080000" cy="1080000"/>
            </a:xfrm>
            <a:prstGeom prst="rect">
              <a:avLst/>
            </a:prstGeom>
          </p:spPr>
        </p:pic>
      </p:grpSp>
      <p:grpSp>
        <p:nvGrpSpPr>
          <p:cNvPr id="18" name="Group 17">
            <a:extLst>
              <a:ext uri="{FF2B5EF4-FFF2-40B4-BE49-F238E27FC236}">
                <a16:creationId xmlns:a16="http://schemas.microsoft.com/office/drawing/2014/main" id="{3D7E6057-9A19-D85A-8003-74E0771168DE}"/>
              </a:ext>
            </a:extLst>
          </p:cNvPr>
          <p:cNvGrpSpPr/>
          <p:nvPr/>
        </p:nvGrpSpPr>
        <p:grpSpPr>
          <a:xfrm>
            <a:off x="402734" y="3148670"/>
            <a:ext cx="617779" cy="549276"/>
            <a:chOff x="8302229" y="2549929"/>
            <a:chExt cx="1276959" cy="1260000"/>
          </a:xfrm>
        </p:grpSpPr>
        <p:sp>
          <p:nvSpPr>
            <p:cNvPr id="19" name="Oval 18">
              <a:extLst>
                <a:ext uri="{FF2B5EF4-FFF2-40B4-BE49-F238E27FC236}">
                  <a16:creationId xmlns:a16="http://schemas.microsoft.com/office/drawing/2014/main" id="{0DFB3AB3-159D-EC07-6219-700AA7B72C0F}"/>
                </a:ext>
              </a:extLst>
            </p:cNvPr>
            <p:cNvSpPr/>
            <p:nvPr/>
          </p:nvSpPr>
          <p:spPr bwMode="gray">
            <a:xfrm>
              <a:off x="8302229" y="2549929"/>
              <a:ext cx="1260000" cy="1260000"/>
            </a:xfrm>
            <a:prstGeom prst="ellipse">
              <a:avLst/>
            </a:prstGeom>
            <a:solidFill>
              <a:schemeClr val="bg1"/>
            </a:solidFill>
            <a:ln w="25400" algn="ctr">
              <a:solidFill>
                <a:schemeClr val="tx1"/>
              </a:solid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20" name="Picture 19">
              <a:extLst>
                <a:ext uri="{FF2B5EF4-FFF2-40B4-BE49-F238E27FC236}">
                  <a16:creationId xmlns:a16="http://schemas.microsoft.com/office/drawing/2014/main" id="{B0508C83-8493-79FD-BBA4-0F359035FB0B}"/>
                </a:ext>
              </a:extLst>
            </p:cNvPr>
            <p:cNvPicPr>
              <a:picLocks noChangeAspect="1"/>
            </p:cNvPicPr>
            <p:nvPr/>
          </p:nvPicPr>
          <p:blipFill>
            <a:blip r:embed="rId5"/>
            <a:stretch>
              <a:fillRect/>
            </a:stretch>
          </p:blipFill>
          <p:spPr>
            <a:xfrm>
              <a:off x="8319188" y="2549929"/>
              <a:ext cx="1260000" cy="1260000"/>
            </a:xfrm>
            <a:prstGeom prst="rect">
              <a:avLst/>
            </a:prstGeom>
          </p:spPr>
        </p:pic>
      </p:grpSp>
      <p:pic>
        <p:nvPicPr>
          <p:cNvPr id="4" name="Picture Placeholder 29">
            <a:extLst>
              <a:ext uri="{FF2B5EF4-FFF2-40B4-BE49-F238E27FC236}">
                <a16:creationId xmlns:a16="http://schemas.microsoft.com/office/drawing/2014/main" id="{201B974D-B213-7734-FBAF-70D795CBD5A2}"/>
              </a:ext>
            </a:extLst>
          </p:cNvPr>
          <p:cNvPicPr>
            <a:picLocks noChangeAspect="1"/>
          </p:cNvPicPr>
          <p:nvPr/>
        </p:nvPicPr>
        <p:blipFill rotWithShape="1">
          <a:blip r:embed="rId6"/>
          <a:srcRect l="-10304" t="10725" r="-9799" b="10219"/>
          <a:stretch/>
        </p:blipFill>
        <p:spPr>
          <a:xfrm>
            <a:off x="437257" y="988170"/>
            <a:ext cx="540355" cy="355648"/>
          </a:xfrm>
          <a:prstGeom prst="rect">
            <a:avLst/>
          </a:prstGeom>
        </p:spPr>
      </p:pic>
      <p:sp>
        <p:nvSpPr>
          <p:cNvPr id="13" name="Oval 12">
            <a:extLst>
              <a:ext uri="{FF2B5EF4-FFF2-40B4-BE49-F238E27FC236}">
                <a16:creationId xmlns:a16="http://schemas.microsoft.com/office/drawing/2014/main" id="{FA0F26C2-1A0D-DB6E-960C-B44FEA35D6DC}"/>
              </a:ext>
            </a:extLst>
          </p:cNvPr>
          <p:cNvSpPr/>
          <p:nvPr/>
        </p:nvSpPr>
        <p:spPr>
          <a:xfrm>
            <a:off x="403758" y="873995"/>
            <a:ext cx="617779" cy="549276"/>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Oval 13">
            <a:extLst>
              <a:ext uri="{FF2B5EF4-FFF2-40B4-BE49-F238E27FC236}">
                <a16:creationId xmlns:a16="http://schemas.microsoft.com/office/drawing/2014/main" id="{C4322035-2307-53C0-AE74-292F6F0C73CD}"/>
              </a:ext>
            </a:extLst>
          </p:cNvPr>
          <p:cNvSpPr/>
          <p:nvPr/>
        </p:nvSpPr>
        <p:spPr>
          <a:xfrm>
            <a:off x="403757" y="2043672"/>
            <a:ext cx="617779" cy="54927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1" name="Group 20">
            <a:extLst>
              <a:ext uri="{FF2B5EF4-FFF2-40B4-BE49-F238E27FC236}">
                <a16:creationId xmlns:a16="http://schemas.microsoft.com/office/drawing/2014/main" id="{6BD61470-F79A-BACE-7BDF-315D71D2F6EC}"/>
              </a:ext>
            </a:extLst>
          </p:cNvPr>
          <p:cNvGrpSpPr/>
          <p:nvPr/>
        </p:nvGrpSpPr>
        <p:grpSpPr>
          <a:xfrm>
            <a:off x="420353" y="3764572"/>
            <a:ext cx="617779" cy="549276"/>
            <a:chOff x="394212" y="3763038"/>
            <a:chExt cx="617779" cy="549276"/>
          </a:xfrm>
        </p:grpSpPr>
        <p:pic>
          <p:nvPicPr>
            <p:cNvPr id="1026" name="Picture 2" descr="icona punto interrogativo 4864735 Arte vettoriale a Vecteezy">
              <a:extLst>
                <a:ext uri="{FF2B5EF4-FFF2-40B4-BE49-F238E27FC236}">
                  <a16:creationId xmlns:a16="http://schemas.microsoft.com/office/drawing/2014/main" id="{D345F4FB-CDEE-8A7E-7948-857A5C5E0B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81" t="15637" r="18835" b="15987"/>
            <a:stretch/>
          </p:blipFill>
          <p:spPr bwMode="auto">
            <a:xfrm>
              <a:off x="486278" y="3799643"/>
              <a:ext cx="433645" cy="47606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025E5889-EB46-2DF6-A880-8F66B005C1FF}"/>
                </a:ext>
              </a:extLst>
            </p:cNvPr>
            <p:cNvSpPr/>
            <p:nvPr/>
          </p:nvSpPr>
          <p:spPr>
            <a:xfrm>
              <a:off x="394212" y="3763038"/>
              <a:ext cx="617779" cy="54927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176655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Introduzione a SAP Business Network</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dirty="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8" y="994032"/>
            <a:ext cx="11557302" cy="1099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effectLst/>
                <a:latin typeface="Calibri" panose="020F0502020204030204" pitchFamily="34" charset="0"/>
                <a:ea typeface="Calibri" panose="020F0502020204030204" pitchFamily="34" charset="0"/>
              </a:rPr>
              <a:t>Il po</a:t>
            </a:r>
            <a:r>
              <a:rPr lang="it-IT" sz="1400" dirty="0">
                <a:solidFill>
                  <a:srgbClr val="222268"/>
                </a:solidFill>
                <a:latin typeface="Calibri" panose="020F0502020204030204" pitchFamily="34" charset="0"/>
                <a:ea typeface="Calibri" panose="020F0502020204030204" pitchFamily="34" charset="0"/>
              </a:rPr>
              <a:t>rtale SAP Business Network permette ai fornitori delle società del Gruppo ACEA di effettuare l’accettazione (conferma) degli ordini di acquisto ad essi affidati direttamente dalla propria pagina personale. </a:t>
            </a:r>
            <a:r>
              <a:rPr lang="it-IT" sz="1400" dirty="0">
                <a:solidFill>
                  <a:srgbClr val="222268"/>
                </a:solidFill>
                <a:effectLst/>
                <a:latin typeface="Calibri" panose="020F0502020204030204" pitchFamily="34" charset="0"/>
                <a:ea typeface="Calibri" panose="020F0502020204030204" pitchFamily="34" charset="0"/>
              </a:rPr>
              <a:t>L’attività sarà eseguibile attraverso semplici step guidati evitando al fornitore l’invio di ulteriore documentazione tramite posta elettronica.</a:t>
            </a: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800" dirty="0">
              <a:effectLst/>
              <a:latin typeface="Calibri" panose="020F0502020204030204" pitchFamily="34" charset="0"/>
              <a:ea typeface="Calibri" panose="020F0502020204030204" pitchFamily="34" charset="0"/>
            </a:endParaRPr>
          </a:p>
        </p:txBody>
      </p:sp>
      <p:sp>
        <p:nvSpPr>
          <p:cNvPr id="5" name="CasellaDiTesto 4">
            <a:extLst>
              <a:ext uri="{FF2B5EF4-FFF2-40B4-BE49-F238E27FC236}">
                <a16:creationId xmlns:a16="http://schemas.microsoft.com/office/drawing/2014/main" id="{9614D354-74F6-F11C-E9E7-9E31AFAD9645}"/>
              </a:ext>
            </a:extLst>
          </p:cNvPr>
          <p:cNvSpPr txBox="1"/>
          <p:nvPr/>
        </p:nvSpPr>
        <p:spPr>
          <a:xfrm>
            <a:off x="758524" y="5794734"/>
            <a:ext cx="5906887" cy="646331"/>
          </a:xfrm>
          <a:prstGeom prst="rect">
            <a:avLst/>
          </a:prstGeom>
          <a:noFill/>
        </p:spPr>
        <p:txBody>
          <a:bodyPr wrap="square" rtlCol="0">
            <a:spAutoFit/>
          </a:bodyPr>
          <a:lstStyle/>
          <a:p>
            <a:r>
              <a:rPr lang="it-IT" sz="1200" b="1" dirty="0">
                <a:solidFill>
                  <a:srgbClr val="0070C0"/>
                </a:solidFill>
              </a:rPr>
              <a:t>* Si consiglia di configurare la PEC di ricezione ordini in modo che possa ricevere messaggi da posta ordinaria</a:t>
            </a:r>
          </a:p>
          <a:p>
            <a:endParaRPr lang="it-IT" sz="1200" b="1" dirty="0">
              <a:solidFill>
                <a:srgbClr val="0070C0"/>
              </a:solidFill>
            </a:endParaRPr>
          </a:p>
        </p:txBody>
      </p:sp>
      <p:pic>
        <p:nvPicPr>
          <p:cNvPr id="10" name="Picture 9">
            <a:extLst>
              <a:ext uri="{FF2B5EF4-FFF2-40B4-BE49-F238E27FC236}">
                <a16:creationId xmlns:a16="http://schemas.microsoft.com/office/drawing/2014/main" id="{4FEA9362-71E2-7D7E-5210-623ABB3FED88}"/>
              </a:ext>
            </a:extLst>
          </p:cNvPr>
          <p:cNvPicPr>
            <a:picLocks noChangeAspect="1"/>
          </p:cNvPicPr>
          <p:nvPr/>
        </p:nvPicPr>
        <p:blipFill>
          <a:blip r:embed="rId3"/>
          <a:stretch>
            <a:fillRect/>
          </a:stretch>
        </p:blipFill>
        <p:spPr>
          <a:xfrm>
            <a:off x="7368300" y="4011932"/>
            <a:ext cx="3340272" cy="406421"/>
          </a:xfrm>
          <a:prstGeom prst="rect">
            <a:avLst/>
          </a:prstGeom>
        </p:spPr>
      </p:pic>
      <p:grpSp>
        <p:nvGrpSpPr>
          <p:cNvPr id="18" name="Group 17">
            <a:extLst>
              <a:ext uri="{FF2B5EF4-FFF2-40B4-BE49-F238E27FC236}">
                <a16:creationId xmlns:a16="http://schemas.microsoft.com/office/drawing/2014/main" id="{EAFFA247-0637-4529-2CF4-B7A2A236B6AB}"/>
              </a:ext>
            </a:extLst>
          </p:cNvPr>
          <p:cNvGrpSpPr/>
          <p:nvPr/>
        </p:nvGrpSpPr>
        <p:grpSpPr>
          <a:xfrm>
            <a:off x="862605" y="1951044"/>
            <a:ext cx="10359687" cy="4386035"/>
            <a:chOff x="862605" y="1951044"/>
            <a:chExt cx="10359687" cy="4386035"/>
          </a:xfrm>
        </p:grpSpPr>
        <p:grpSp>
          <p:nvGrpSpPr>
            <p:cNvPr id="16" name="Group 15">
              <a:extLst>
                <a:ext uri="{FF2B5EF4-FFF2-40B4-BE49-F238E27FC236}">
                  <a16:creationId xmlns:a16="http://schemas.microsoft.com/office/drawing/2014/main" id="{C477C2DE-AB99-C743-6691-9AF536F009FB}"/>
                </a:ext>
              </a:extLst>
            </p:cNvPr>
            <p:cNvGrpSpPr/>
            <p:nvPr/>
          </p:nvGrpSpPr>
          <p:grpSpPr>
            <a:xfrm>
              <a:off x="862605" y="1951044"/>
              <a:ext cx="10359687" cy="4386035"/>
              <a:chOff x="447861" y="1871872"/>
              <a:chExt cx="10359687" cy="4386035"/>
            </a:xfrm>
          </p:grpSpPr>
          <p:sp>
            <p:nvSpPr>
              <p:cNvPr id="4" name="TextBox 3">
                <a:extLst>
                  <a:ext uri="{FF2B5EF4-FFF2-40B4-BE49-F238E27FC236}">
                    <a16:creationId xmlns:a16="http://schemas.microsoft.com/office/drawing/2014/main" id="{A6C053B5-FA7F-8CD6-916C-D7C42B136D8A}"/>
                  </a:ext>
                </a:extLst>
              </p:cNvPr>
              <p:cNvSpPr txBox="1"/>
              <p:nvPr/>
            </p:nvSpPr>
            <p:spPr>
              <a:xfrm>
                <a:off x="447861" y="2216056"/>
                <a:ext cx="5143932" cy="1200329"/>
              </a:xfrm>
              <a:prstGeom prst="rect">
                <a:avLst/>
              </a:prstGeom>
              <a:noFill/>
              <a:ln w="28575">
                <a:noFill/>
              </a:ln>
            </p:spPr>
            <p:txBody>
              <a:bodyPr wrap="square" rtlCol="0">
                <a:spAutoFit/>
              </a:bodyPr>
              <a:lstStyle/>
              <a:p>
                <a:pPr algn="just"/>
                <a:r>
                  <a:rPr lang="it-IT" sz="1200" dirty="0">
                    <a:solidFill>
                      <a:srgbClr val="0070C0"/>
                    </a:solidFill>
                  </a:rPr>
                  <a:t>A valle della creazione di un ordine da parte di una stazione appaltante del Gruppo Acea, il fornitore riceverà una email interattiva dall'indirizzo </a:t>
                </a:r>
                <a:r>
                  <a:rPr lang="it-IT" sz="1200" dirty="0" err="1">
                    <a:solidFill>
                      <a:srgbClr val="0070C0"/>
                    </a:solidFill>
                  </a:rPr>
                  <a:t>Ariba</a:t>
                </a:r>
                <a:r>
                  <a:rPr lang="it-IT" sz="1200" dirty="0">
                    <a:solidFill>
                      <a:srgbClr val="0070C0"/>
                    </a:solidFill>
                  </a:rPr>
                  <a:t> &lt;ordersender-prod@ansmtp.ariba.com&gt; </a:t>
                </a:r>
                <a:r>
                  <a:rPr lang="en-US" sz="1200" dirty="0" err="1">
                    <a:solidFill>
                      <a:srgbClr val="0070C0"/>
                    </a:solidFill>
                  </a:rPr>
                  <a:t>avente</a:t>
                </a:r>
                <a:r>
                  <a:rPr lang="en-US" sz="1200" dirty="0">
                    <a:solidFill>
                      <a:srgbClr val="0070C0"/>
                    </a:solidFill>
                  </a:rPr>
                  <a:t> </a:t>
                </a:r>
                <a:r>
                  <a:rPr lang="en-US" sz="1200" dirty="0" err="1">
                    <a:solidFill>
                      <a:srgbClr val="0070C0"/>
                    </a:solidFill>
                  </a:rPr>
                  <a:t>titolo</a:t>
                </a:r>
                <a:r>
                  <a:rPr lang="en-US" sz="1200" dirty="0">
                    <a:solidFill>
                      <a:srgbClr val="0070C0"/>
                    </a:solidFill>
                  </a:rPr>
                  <a:t> “</a:t>
                </a:r>
                <a:r>
                  <a:rPr lang="en-US" sz="1200" b="1" dirty="0">
                    <a:solidFill>
                      <a:srgbClr val="0070C0"/>
                    </a:solidFill>
                  </a:rPr>
                  <a:t>Ariba </a:t>
                </a:r>
                <a:r>
                  <a:rPr lang="en-US" sz="1200" b="1" dirty="0" err="1">
                    <a:solidFill>
                      <a:srgbClr val="0070C0"/>
                    </a:solidFill>
                  </a:rPr>
                  <a:t>sro</a:t>
                </a:r>
                <a:r>
                  <a:rPr lang="en-US" sz="1200" b="1" dirty="0">
                    <a:solidFill>
                      <a:srgbClr val="0070C0"/>
                    </a:solidFill>
                  </a:rPr>
                  <a:t> would like to connect with you on SAP Business Network</a:t>
                </a:r>
                <a:r>
                  <a:rPr lang="en-US" sz="1200" dirty="0">
                    <a:solidFill>
                      <a:srgbClr val="0070C0"/>
                    </a:solidFill>
                  </a:rPr>
                  <a:t>” o </a:t>
                </a:r>
                <a:r>
                  <a:rPr lang="en-US" sz="1200" dirty="0" err="1">
                    <a:solidFill>
                      <a:srgbClr val="0070C0"/>
                    </a:solidFill>
                  </a:rPr>
                  <a:t>eventualmente</a:t>
                </a:r>
                <a:r>
                  <a:rPr lang="en-US" sz="1200" dirty="0">
                    <a:solidFill>
                      <a:srgbClr val="0070C0"/>
                    </a:solidFill>
                  </a:rPr>
                  <a:t> il </a:t>
                </a:r>
                <a:r>
                  <a:rPr lang="en-US" sz="1200" dirty="0" err="1">
                    <a:solidFill>
                      <a:srgbClr val="0070C0"/>
                    </a:solidFill>
                  </a:rPr>
                  <a:t>titolo</a:t>
                </a:r>
                <a:r>
                  <a:rPr lang="en-US" sz="1200" dirty="0">
                    <a:solidFill>
                      <a:srgbClr val="0070C0"/>
                    </a:solidFill>
                  </a:rPr>
                  <a:t> </a:t>
                </a:r>
                <a:r>
                  <a:rPr lang="en-US" sz="1200" dirty="0" err="1">
                    <a:solidFill>
                      <a:srgbClr val="0070C0"/>
                    </a:solidFill>
                  </a:rPr>
                  <a:t>sarà</a:t>
                </a:r>
                <a:r>
                  <a:rPr lang="en-US" sz="1200" dirty="0">
                    <a:solidFill>
                      <a:srgbClr val="0070C0"/>
                    </a:solidFill>
                  </a:rPr>
                  <a:t> in Italiano</a:t>
                </a:r>
                <a:r>
                  <a:rPr lang="en-US" sz="1200">
                    <a:solidFill>
                      <a:srgbClr val="0070C0"/>
                    </a:solidFill>
                  </a:rPr>
                  <a:t>:  </a:t>
                </a:r>
                <a:r>
                  <a:rPr lang="en-US" sz="1200" b="1">
                    <a:solidFill>
                      <a:srgbClr val="0070C0"/>
                    </a:solidFill>
                  </a:rPr>
                  <a:t>“</a:t>
                </a:r>
                <a:r>
                  <a:rPr lang="en-US" sz="1200" b="1" dirty="0">
                    <a:solidFill>
                      <a:srgbClr val="0070C0"/>
                    </a:solidFill>
                  </a:rPr>
                  <a:t>Un nuovo </a:t>
                </a:r>
                <a:r>
                  <a:rPr lang="en-US" sz="1200" b="1" dirty="0" err="1">
                    <a:solidFill>
                      <a:srgbClr val="0070C0"/>
                    </a:solidFill>
                  </a:rPr>
                  <a:t>ordine</a:t>
                </a:r>
                <a:r>
                  <a:rPr lang="en-US" sz="1200" b="1" dirty="0">
                    <a:solidFill>
                      <a:srgbClr val="0070C0"/>
                    </a:solidFill>
                  </a:rPr>
                  <a:t> </a:t>
                </a:r>
                <a:r>
                  <a:rPr lang="en-US" sz="1200" b="1" dirty="0" err="1">
                    <a:solidFill>
                      <a:srgbClr val="0070C0"/>
                    </a:solidFill>
                  </a:rPr>
                  <a:t>d’acquisto</a:t>
                </a:r>
                <a:r>
                  <a:rPr lang="en-US" sz="1200" b="1" dirty="0">
                    <a:solidFill>
                      <a:srgbClr val="0070C0"/>
                    </a:solidFill>
                  </a:rPr>
                  <a:t> di Ariba </a:t>
                </a:r>
                <a:r>
                  <a:rPr lang="en-US" sz="1200" b="1" dirty="0" err="1">
                    <a:solidFill>
                      <a:srgbClr val="0070C0"/>
                    </a:solidFill>
                  </a:rPr>
                  <a:t>sro</a:t>
                </a:r>
                <a:r>
                  <a:rPr lang="en-US" sz="1200" b="1" dirty="0">
                    <a:solidFill>
                      <a:srgbClr val="0070C0"/>
                    </a:solidFill>
                  </a:rPr>
                  <a:t> è in </a:t>
                </a:r>
                <a:r>
                  <a:rPr lang="en-US" sz="1200" b="1" dirty="0" err="1">
                    <a:solidFill>
                      <a:srgbClr val="0070C0"/>
                    </a:solidFill>
                  </a:rPr>
                  <a:t>attesa</a:t>
                </a:r>
                <a:r>
                  <a:rPr lang="en-US" sz="1200" b="1" dirty="0">
                    <a:solidFill>
                      <a:srgbClr val="0070C0"/>
                    </a:solidFill>
                  </a:rPr>
                  <a:t> di </a:t>
                </a:r>
                <a:r>
                  <a:rPr lang="en-US" sz="1200" b="1" dirty="0" err="1">
                    <a:solidFill>
                      <a:srgbClr val="0070C0"/>
                    </a:solidFill>
                  </a:rPr>
                  <a:t>una</a:t>
                </a:r>
                <a:r>
                  <a:rPr lang="en-US" sz="1200" b="1" dirty="0">
                    <a:solidFill>
                      <a:srgbClr val="0070C0"/>
                    </a:solidFill>
                  </a:rPr>
                  <a:t> </a:t>
                </a:r>
                <a:r>
                  <a:rPr lang="en-US" sz="1200" b="1" dirty="0" err="1">
                    <a:solidFill>
                      <a:srgbClr val="0070C0"/>
                    </a:solidFill>
                  </a:rPr>
                  <a:t>risposta</a:t>
                </a:r>
                <a:r>
                  <a:rPr lang="en-US" sz="1200" b="1" dirty="0">
                    <a:solidFill>
                      <a:srgbClr val="0070C0"/>
                    </a:solidFill>
                  </a:rPr>
                  <a:t> in SAP Business Network”.</a:t>
                </a:r>
              </a:p>
            </p:txBody>
          </p:sp>
          <p:pic>
            <p:nvPicPr>
              <p:cNvPr id="9" name="Picture 8">
                <a:extLst>
                  <a:ext uri="{FF2B5EF4-FFF2-40B4-BE49-F238E27FC236}">
                    <a16:creationId xmlns:a16="http://schemas.microsoft.com/office/drawing/2014/main" id="{3A4C3256-5403-23AB-CFD7-0A984FECC904}"/>
                  </a:ext>
                </a:extLst>
              </p:cNvPr>
              <p:cNvPicPr>
                <a:picLocks noChangeAspect="1"/>
              </p:cNvPicPr>
              <p:nvPr/>
            </p:nvPicPr>
            <p:blipFill rotWithShape="1">
              <a:blip r:embed="rId4"/>
              <a:srcRect t="1464"/>
              <a:stretch/>
            </p:blipFill>
            <p:spPr>
              <a:xfrm>
                <a:off x="6953556" y="1871872"/>
                <a:ext cx="3853992" cy="4386035"/>
              </a:xfrm>
              <a:prstGeom prst="rect">
                <a:avLst/>
              </a:prstGeom>
              <a:ln>
                <a:noFill/>
              </a:ln>
            </p:spPr>
          </p:pic>
          <p:sp>
            <p:nvSpPr>
              <p:cNvPr id="12" name="TextBox 11">
                <a:extLst>
                  <a:ext uri="{FF2B5EF4-FFF2-40B4-BE49-F238E27FC236}">
                    <a16:creationId xmlns:a16="http://schemas.microsoft.com/office/drawing/2014/main" id="{8FCACC6E-9CC8-F0E0-F014-89F7D83256D7}"/>
                  </a:ext>
                </a:extLst>
              </p:cNvPr>
              <p:cNvSpPr txBox="1"/>
              <p:nvPr/>
            </p:nvSpPr>
            <p:spPr>
              <a:xfrm>
                <a:off x="447861" y="4762805"/>
                <a:ext cx="5143932" cy="461665"/>
              </a:xfrm>
              <a:prstGeom prst="rect">
                <a:avLst/>
              </a:prstGeom>
              <a:noFill/>
              <a:ln w="28575">
                <a:noFill/>
              </a:ln>
            </p:spPr>
            <p:txBody>
              <a:bodyPr wrap="square" rtlCol="0">
                <a:spAutoFit/>
              </a:bodyPr>
              <a:lstStyle/>
              <a:p>
                <a:pPr algn="just"/>
                <a:r>
                  <a:rPr lang="en-US" sz="1200" dirty="0">
                    <a:solidFill>
                      <a:srgbClr val="0070C0"/>
                    </a:solidFill>
                  </a:rPr>
                  <a:t>A </a:t>
                </a:r>
                <a:r>
                  <a:rPr lang="en-US" sz="1200" dirty="0" err="1">
                    <a:solidFill>
                      <a:srgbClr val="0070C0"/>
                    </a:solidFill>
                  </a:rPr>
                  <a:t>valle</a:t>
                </a:r>
                <a:r>
                  <a:rPr lang="en-US" sz="1200" dirty="0">
                    <a:solidFill>
                      <a:srgbClr val="0070C0"/>
                    </a:solidFill>
                  </a:rPr>
                  <a:t> </a:t>
                </a:r>
                <a:r>
                  <a:rPr lang="en-US" sz="1200" dirty="0" err="1">
                    <a:solidFill>
                      <a:srgbClr val="0070C0"/>
                    </a:solidFill>
                  </a:rPr>
                  <a:t>della</a:t>
                </a:r>
                <a:r>
                  <a:rPr lang="en-US" sz="1200" dirty="0">
                    <a:solidFill>
                      <a:srgbClr val="0070C0"/>
                    </a:solidFill>
                  </a:rPr>
                  <a:t> </a:t>
                </a:r>
                <a:r>
                  <a:rPr lang="en-US" sz="1200" dirty="0" err="1">
                    <a:solidFill>
                      <a:srgbClr val="0070C0"/>
                    </a:solidFill>
                  </a:rPr>
                  <a:t>ricezione</a:t>
                </a:r>
                <a:r>
                  <a:rPr lang="en-US" sz="1200" dirty="0">
                    <a:solidFill>
                      <a:srgbClr val="0070C0"/>
                    </a:solidFill>
                  </a:rPr>
                  <a:t> di </a:t>
                </a:r>
                <a:r>
                  <a:rPr lang="en-US" sz="1200" dirty="0" err="1">
                    <a:solidFill>
                      <a:srgbClr val="0070C0"/>
                    </a:solidFill>
                  </a:rPr>
                  <a:t>questa</a:t>
                </a:r>
                <a:r>
                  <a:rPr lang="en-US" sz="1200" dirty="0">
                    <a:solidFill>
                      <a:srgbClr val="0070C0"/>
                    </a:solidFill>
                  </a:rPr>
                  <a:t> mail </a:t>
                </a:r>
                <a:r>
                  <a:rPr lang="en-US" sz="1200" dirty="0" err="1">
                    <a:solidFill>
                      <a:srgbClr val="0070C0"/>
                    </a:solidFill>
                  </a:rPr>
                  <a:t>interattiva</a:t>
                </a:r>
                <a:r>
                  <a:rPr lang="en-US" sz="1200" dirty="0">
                    <a:solidFill>
                      <a:srgbClr val="0070C0"/>
                    </a:solidFill>
                  </a:rPr>
                  <a:t> </a:t>
                </a:r>
                <a:r>
                  <a:rPr lang="it-IT" sz="1200" dirty="0">
                    <a:solidFill>
                      <a:srgbClr val="0070C0"/>
                    </a:solidFill>
                  </a:rPr>
                  <a:t>bisognerà cliccare su «Elabora ordine» e si atterrerà sulla pagina di ingresso al portale SAP Business Network. </a:t>
                </a:r>
                <a:r>
                  <a:rPr lang="en-US" sz="1200" dirty="0">
                    <a:solidFill>
                      <a:srgbClr val="0070C0"/>
                    </a:solidFill>
                  </a:rPr>
                  <a:t> </a:t>
                </a:r>
              </a:p>
            </p:txBody>
          </p:sp>
          <p:sp>
            <p:nvSpPr>
              <p:cNvPr id="13" name="Arrow: Right 12">
                <a:extLst>
                  <a:ext uri="{FF2B5EF4-FFF2-40B4-BE49-F238E27FC236}">
                    <a16:creationId xmlns:a16="http://schemas.microsoft.com/office/drawing/2014/main" id="{1F634591-F1A7-D0C0-B8C3-799021776385}"/>
                  </a:ext>
                </a:extLst>
              </p:cNvPr>
              <p:cNvSpPr/>
              <p:nvPr/>
            </p:nvSpPr>
            <p:spPr>
              <a:xfrm>
                <a:off x="6003595" y="2586448"/>
                <a:ext cx="538159" cy="137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rrow: Right 13">
                <a:extLst>
                  <a:ext uri="{FF2B5EF4-FFF2-40B4-BE49-F238E27FC236}">
                    <a16:creationId xmlns:a16="http://schemas.microsoft.com/office/drawing/2014/main" id="{FEC8110E-C917-70AD-333B-E16ACCAB5ECC}"/>
                  </a:ext>
                </a:extLst>
              </p:cNvPr>
              <p:cNvSpPr/>
              <p:nvPr/>
            </p:nvSpPr>
            <p:spPr>
              <a:xfrm>
                <a:off x="5928640" y="4959542"/>
                <a:ext cx="538159" cy="137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a:extLst>
                  <a:ext uri="{FF2B5EF4-FFF2-40B4-BE49-F238E27FC236}">
                    <a16:creationId xmlns:a16="http://schemas.microsoft.com/office/drawing/2014/main" id="{1F3F27FF-8F6F-1C11-CF6F-7046E6FC0B15}"/>
                  </a:ext>
                </a:extLst>
              </p:cNvPr>
              <p:cNvSpPr txBox="1"/>
              <p:nvPr/>
            </p:nvSpPr>
            <p:spPr>
              <a:xfrm>
                <a:off x="6953556" y="4839419"/>
                <a:ext cx="1043131" cy="257562"/>
              </a:xfrm>
              <a:prstGeom prst="rect">
                <a:avLst/>
              </a:prstGeom>
              <a:noFill/>
              <a:ln w="28575">
                <a:noFill/>
              </a:ln>
            </p:spPr>
            <p:txBody>
              <a:bodyPr wrap="square" rtlCol="0">
                <a:spAutoFit/>
              </a:bodyPr>
              <a:lstStyle/>
              <a:p>
                <a:pPr algn="just"/>
                <a:endParaRPr lang="en-US" sz="1200" dirty="0">
                  <a:solidFill>
                    <a:srgbClr val="0070C0"/>
                  </a:solidFill>
                </a:endParaRPr>
              </a:p>
            </p:txBody>
          </p:sp>
        </p:grpSp>
        <p:pic>
          <p:nvPicPr>
            <p:cNvPr id="17" name="Picture 16">
              <a:extLst>
                <a:ext uri="{FF2B5EF4-FFF2-40B4-BE49-F238E27FC236}">
                  <a16:creationId xmlns:a16="http://schemas.microsoft.com/office/drawing/2014/main" id="{AF171948-EB13-0476-0072-6F774D05D932}"/>
                </a:ext>
              </a:extLst>
            </p:cNvPr>
            <p:cNvPicPr>
              <a:picLocks noChangeAspect="1"/>
            </p:cNvPicPr>
            <p:nvPr/>
          </p:nvPicPr>
          <p:blipFill>
            <a:blip r:embed="rId5"/>
            <a:stretch>
              <a:fillRect/>
            </a:stretch>
          </p:blipFill>
          <p:spPr>
            <a:xfrm>
              <a:off x="7368300" y="4011932"/>
              <a:ext cx="3340272" cy="358077"/>
            </a:xfrm>
            <a:prstGeom prst="rect">
              <a:avLst/>
            </a:prstGeom>
          </p:spPr>
        </p:pic>
      </p:grpSp>
    </p:spTree>
    <p:extLst>
      <p:ext uri="{BB962C8B-B14F-4D97-AF65-F5344CB8AC3E}">
        <p14:creationId xmlns:p14="http://schemas.microsoft.com/office/powerpoint/2010/main" val="284917405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Iscrizione a SAP Business Network 1/4</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E8BC22E0-6A66-C94A-A753-8BD97A8E67F0}"/>
              </a:ext>
            </a:extLst>
          </p:cNvPr>
          <p:cNvSpPr/>
          <p:nvPr/>
        </p:nvSpPr>
        <p:spPr>
          <a:xfrm>
            <a:off x="263798" y="994032"/>
            <a:ext cx="11557302" cy="1099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Una volta arrivati sulla pagina iniziale il sistema darà la possibilità di fare la revisione di account esistenti in caso di fornitore già registrato al portale SAP Business Network per altre stazioni appaltanti:</a:t>
            </a: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800" dirty="0">
              <a:effectLst/>
              <a:latin typeface="Calibri" panose="020F05020202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AD01F7CB-2608-1CE6-ED9E-3F1FD22E186C}"/>
              </a:ext>
            </a:extLst>
          </p:cNvPr>
          <p:cNvGrpSpPr/>
          <p:nvPr/>
        </p:nvGrpSpPr>
        <p:grpSpPr>
          <a:xfrm>
            <a:off x="322167" y="2093206"/>
            <a:ext cx="11751105" cy="3811637"/>
            <a:chOff x="263798" y="1837405"/>
            <a:chExt cx="11751105" cy="3811637"/>
          </a:xfrm>
        </p:grpSpPr>
        <p:pic>
          <p:nvPicPr>
            <p:cNvPr id="15" name="Picture 14">
              <a:extLst>
                <a:ext uri="{FF2B5EF4-FFF2-40B4-BE49-F238E27FC236}">
                  <a16:creationId xmlns:a16="http://schemas.microsoft.com/office/drawing/2014/main" id="{B43C2581-E542-FD2C-B948-3F1FF0F215B0}"/>
                </a:ext>
              </a:extLst>
            </p:cNvPr>
            <p:cNvPicPr>
              <a:picLocks noChangeAspect="1"/>
            </p:cNvPicPr>
            <p:nvPr/>
          </p:nvPicPr>
          <p:blipFill rotWithShape="1">
            <a:blip r:embed="rId3"/>
            <a:srcRect l="6456" r="13721"/>
            <a:stretch/>
          </p:blipFill>
          <p:spPr>
            <a:xfrm>
              <a:off x="263798" y="2093206"/>
              <a:ext cx="3739812" cy="2631228"/>
            </a:xfrm>
            <a:prstGeom prst="rect">
              <a:avLst/>
            </a:prstGeom>
          </p:spPr>
        </p:pic>
        <p:pic>
          <p:nvPicPr>
            <p:cNvPr id="17" name="Picture 16">
              <a:extLst>
                <a:ext uri="{FF2B5EF4-FFF2-40B4-BE49-F238E27FC236}">
                  <a16:creationId xmlns:a16="http://schemas.microsoft.com/office/drawing/2014/main" id="{2637BBF5-860C-AE37-A119-BEF615C4C297}"/>
                </a:ext>
              </a:extLst>
            </p:cNvPr>
            <p:cNvPicPr>
              <a:picLocks noChangeAspect="1"/>
            </p:cNvPicPr>
            <p:nvPr/>
          </p:nvPicPr>
          <p:blipFill rotWithShape="1">
            <a:blip r:embed="rId4"/>
            <a:srcRect l="15387" t="28393" r="16901" b="16028"/>
            <a:stretch/>
          </p:blipFill>
          <p:spPr>
            <a:xfrm>
              <a:off x="4585020" y="1837405"/>
              <a:ext cx="7429883" cy="3811637"/>
            </a:xfrm>
            <a:prstGeom prst="rect">
              <a:avLst/>
            </a:prstGeom>
          </p:spPr>
        </p:pic>
        <p:sp>
          <p:nvSpPr>
            <p:cNvPr id="18" name="TextBox 17">
              <a:extLst>
                <a:ext uri="{FF2B5EF4-FFF2-40B4-BE49-F238E27FC236}">
                  <a16:creationId xmlns:a16="http://schemas.microsoft.com/office/drawing/2014/main" id="{03E901C7-A5C7-BBE1-4090-AF1CABDE8CBC}"/>
                </a:ext>
              </a:extLst>
            </p:cNvPr>
            <p:cNvSpPr txBox="1"/>
            <p:nvPr/>
          </p:nvSpPr>
          <p:spPr>
            <a:xfrm>
              <a:off x="545790" y="2608429"/>
              <a:ext cx="2594017" cy="461665"/>
            </a:xfrm>
            <a:prstGeom prst="rect">
              <a:avLst/>
            </a:prstGeom>
            <a:noFill/>
            <a:ln w="28575">
              <a:solidFill>
                <a:srgbClr val="002060"/>
              </a:solidFill>
            </a:ln>
          </p:spPr>
          <p:txBody>
            <a:bodyPr wrap="square" rtlCol="0">
              <a:spAutoFit/>
            </a:bodyPr>
            <a:lstStyle/>
            <a:p>
              <a:pPr algn="just"/>
              <a:r>
                <a:rPr lang="en-US" sz="1200" dirty="0">
                  <a:solidFill>
                    <a:srgbClr val="0070C0"/>
                  </a:solidFill>
                </a:rPr>
                <a:t>  </a:t>
              </a:r>
            </a:p>
            <a:p>
              <a:pPr algn="just"/>
              <a:endParaRPr lang="en-US" sz="1200" dirty="0">
                <a:solidFill>
                  <a:srgbClr val="0070C0"/>
                </a:solidFill>
              </a:endParaRPr>
            </a:p>
          </p:txBody>
        </p:sp>
        <p:sp>
          <p:nvSpPr>
            <p:cNvPr id="19" name="Arrow: Right 18">
              <a:extLst>
                <a:ext uri="{FF2B5EF4-FFF2-40B4-BE49-F238E27FC236}">
                  <a16:creationId xmlns:a16="http://schemas.microsoft.com/office/drawing/2014/main" id="{46A4E9D8-D3F5-B524-C687-F5597FE888AC}"/>
                </a:ext>
              </a:extLst>
            </p:cNvPr>
            <p:cNvSpPr/>
            <p:nvPr/>
          </p:nvSpPr>
          <p:spPr>
            <a:xfrm>
              <a:off x="3569024" y="3123660"/>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70416026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Se nessuno degli account esistenti  corrisponde, sarà possibile crearne uno nuovo:</a:t>
            </a:r>
          </a:p>
        </p:txBody>
      </p:sp>
      <p:sp>
        <p:nvSpPr>
          <p:cNvPr id="27" name="Title 2">
            <a:extLst>
              <a:ext uri="{FF2B5EF4-FFF2-40B4-BE49-F238E27FC236}">
                <a16:creationId xmlns:a16="http://schemas.microsoft.com/office/drawing/2014/main" id="{F424330C-5477-9CA7-B18C-593C407DA1CB}"/>
              </a:ext>
            </a:extLst>
          </p:cNvPr>
          <p:cNvSpPr txBox="1">
            <a:spLocks/>
          </p:cNvSpPr>
          <p:nvPr/>
        </p:nvSpPr>
        <p:spPr>
          <a:xfrm>
            <a:off x="758524" y="273003"/>
            <a:ext cx="10878393" cy="549275"/>
          </a:xfrm>
          <a:prstGeom prst="rect">
            <a:avLst/>
          </a:prstGeom>
        </p:spPr>
        <p:txBody>
          <a:bodyPr vert="horz" wrap="square" lIns="0" tIns="0" rIns="0" bIns="0" rtlCol="0" anchor="ctr" anchorCtr="0">
            <a:noAutofit/>
          </a:bodyPr>
          <a:lstStyle>
            <a:lvl1pPr algn="r" defTabSz="664999" rtl="0" eaLnBrk="1" latinLnBrk="0" hangingPunct="1">
              <a:lnSpc>
                <a:spcPct val="100000"/>
              </a:lnSpc>
              <a:spcBef>
                <a:spcPts val="289"/>
              </a:spcBef>
              <a:buNone/>
              <a:defRPr sz="2722" kern="1200" cap="none" baseline="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it-IT" sz="2400" b="1" spc="300" dirty="0">
                <a:solidFill>
                  <a:srgbClr val="44546A"/>
                </a:solidFill>
                <a:latin typeface="+mn-lt"/>
                <a:cs typeface="+mj-cs"/>
              </a:rPr>
              <a:t>Iscrizione a SAP Business Network 2/4</a:t>
            </a:r>
          </a:p>
        </p:txBody>
      </p:sp>
      <p:grpSp>
        <p:nvGrpSpPr>
          <p:cNvPr id="3" name="Group 2">
            <a:extLst>
              <a:ext uri="{FF2B5EF4-FFF2-40B4-BE49-F238E27FC236}">
                <a16:creationId xmlns:a16="http://schemas.microsoft.com/office/drawing/2014/main" id="{70526167-9F0D-3032-49BA-6FFF4574B942}"/>
              </a:ext>
            </a:extLst>
          </p:cNvPr>
          <p:cNvGrpSpPr/>
          <p:nvPr/>
        </p:nvGrpSpPr>
        <p:grpSpPr>
          <a:xfrm>
            <a:off x="167550" y="1719692"/>
            <a:ext cx="11856900" cy="4632226"/>
            <a:chOff x="30302" y="1543308"/>
            <a:chExt cx="11856900" cy="4632226"/>
          </a:xfrm>
        </p:grpSpPr>
        <p:pic>
          <p:nvPicPr>
            <p:cNvPr id="7" name="Picture 6">
              <a:extLst>
                <a:ext uri="{FF2B5EF4-FFF2-40B4-BE49-F238E27FC236}">
                  <a16:creationId xmlns:a16="http://schemas.microsoft.com/office/drawing/2014/main" id="{8E2E2F0D-86A3-A768-611B-005A3EDD25D4}"/>
                </a:ext>
              </a:extLst>
            </p:cNvPr>
            <p:cNvPicPr>
              <a:picLocks noChangeAspect="1"/>
            </p:cNvPicPr>
            <p:nvPr/>
          </p:nvPicPr>
          <p:blipFill rotWithShape="1">
            <a:blip r:embed="rId2"/>
            <a:srcRect l="6456" r="13721"/>
            <a:stretch/>
          </p:blipFill>
          <p:spPr>
            <a:xfrm>
              <a:off x="30302" y="2219385"/>
              <a:ext cx="2953128" cy="2077739"/>
            </a:xfrm>
            <a:prstGeom prst="rect">
              <a:avLst/>
            </a:prstGeom>
          </p:spPr>
        </p:pic>
        <p:sp>
          <p:nvSpPr>
            <p:cNvPr id="8" name="TextBox 7">
              <a:extLst>
                <a:ext uri="{FF2B5EF4-FFF2-40B4-BE49-F238E27FC236}">
                  <a16:creationId xmlns:a16="http://schemas.microsoft.com/office/drawing/2014/main" id="{BFE5BE26-1EA6-21ED-ED6D-09B12BE0030B}"/>
                </a:ext>
              </a:extLst>
            </p:cNvPr>
            <p:cNvSpPr txBox="1"/>
            <p:nvPr/>
          </p:nvSpPr>
          <p:spPr>
            <a:xfrm>
              <a:off x="263798" y="3620779"/>
              <a:ext cx="1983644" cy="461665"/>
            </a:xfrm>
            <a:prstGeom prst="rect">
              <a:avLst/>
            </a:prstGeom>
            <a:noFill/>
            <a:ln w="28575">
              <a:solidFill>
                <a:srgbClr val="002060"/>
              </a:solidFill>
            </a:ln>
          </p:spPr>
          <p:txBody>
            <a:bodyPr wrap="square" rtlCol="0">
              <a:spAutoFit/>
            </a:bodyPr>
            <a:lstStyle/>
            <a:p>
              <a:pPr algn="just"/>
              <a:r>
                <a:rPr lang="en-US" sz="1200" dirty="0">
                  <a:solidFill>
                    <a:srgbClr val="0070C0"/>
                  </a:solidFill>
                </a:rPr>
                <a:t>  </a:t>
              </a:r>
            </a:p>
            <a:p>
              <a:pPr algn="just"/>
              <a:endParaRPr lang="en-US" sz="1200" dirty="0">
                <a:solidFill>
                  <a:srgbClr val="0070C0"/>
                </a:solidFill>
              </a:endParaRPr>
            </a:p>
          </p:txBody>
        </p:sp>
        <p:pic>
          <p:nvPicPr>
            <p:cNvPr id="10" name="Picture 9">
              <a:extLst>
                <a:ext uri="{FF2B5EF4-FFF2-40B4-BE49-F238E27FC236}">
                  <a16:creationId xmlns:a16="http://schemas.microsoft.com/office/drawing/2014/main" id="{B5E2FA23-2A58-18C5-5EDC-E3C778FEBAA6}"/>
                </a:ext>
              </a:extLst>
            </p:cNvPr>
            <p:cNvPicPr>
              <a:picLocks noChangeAspect="1"/>
            </p:cNvPicPr>
            <p:nvPr/>
          </p:nvPicPr>
          <p:blipFill rotWithShape="1">
            <a:blip r:embed="rId3"/>
            <a:srcRect l="15270" t="27310" r="33685" b="11485"/>
            <a:stretch/>
          </p:blipFill>
          <p:spPr>
            <a:xfrm>
              <a:off x="3242073" y="1543308"/>
              <a:ext cx="6181207" cy="4632226"/>
            </a:xfrm>
            <a:prstGeom prst="rect">
              <a:avLst/>
            </a:prstGeom>
          </p:spPr>
        </p:pic>
        <p:sp>
          <p:nvSpPr>
            <p:cNvPr id="11" name="Rectangle 10">
              <a:extLst>
                <a:ext uri="{FF2B5EF4-FFF2-40B4-BE49-F238E27FC236}">
                  <a16:creationId xmlns:a16="http://schemas.microsoft.com/office/drawing/2014/main" id="{1DC881C0-7CF2-1A77-76F3-250D86823EBF}"/>
                </a:ext>
              </a:extLst>
            </p:cNvPr>
            <p:cNvSpPr/>
            <p:nvPr/>
          </p:nvSpPr>
          <p:spPr>
            <a:xfrm>
              <a:off x="10007175" y="3078887"/>
              <a:ext cx="1880024" cy="2574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Ragione Sociale</a:t>
              </a:r>
            </a:p>
          </p:txBody>
        </p:sp>
        <p:sp>
          <p:nvSpPr>
            <p:cNvPr id="12" name="Rectangle 11">
              <a:extLst>
                <a:ext uri="{FF2B5EF4-FFF2-40B4-BE49-F238E27FC236}">
                  <a16:creationId xmlns:a16="http://schemas.microsoft.com/office/drawing/2014/main" id="{166B7D96-5801-30AD-4BD8-4E9D5EB56E48}"/>
                </a:ext>
              </a:extLst>
            </p:cNvPr>
            <p:cNvSpPr/>
            <p:nvPr/>
          </p:nvSpPr>
          <p:spPr>
            <a:xfrm>
              <a:off x="10007178" y="3799379"/>
              <a:ext cx="1880024" cy="2830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Riga 1 Indirizzo Fornitore</a:t>
              </a:r>
              <a:endParaRPr lang="it-IT" sz="1400" dirty="0">
                <a:solidFill>
                  <a:schemeClr val="accent1"/>
                </a:solidFill>
              </a:endParaRPr>
            </a:p>
          </p:txBody>
        </p:sp>
        <p:sp>
          <p:nvSpPr>
            <p:cNvPr id="13" name="Rectangle 12">
              <a:extLst>
                <a:ext uri="{FF2B5EF4-FFF2-40B4-BE49-F238E27FC236}">
                  <a16:creationId xmlns:a16="http://schemas.microsoft.com/office/drawing/2014/main" id="{199D1088-5A78-1A7D-B008-42ECF3E2E432}"/>
                </a:ext>
              </a:extLst>
            </p:cNvPr>
            <p:cNvSpPr/>
            <p:nvPr/>
          </p:nvSpPr>
          <p:spPr>
            <a:xfrm>
              <a:off x="10007178" y="3459935"/>
              <a:ext cx="1880021" cy="228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Paese o Regione</a:t>
              </a:r>
            </a:p>
          </p:txBody>
        </p:sp>
        <p:sp>
          <p:nvSpPr>
            <p:cNvPr id="16" name="Rectangle 15">
              <a:extLst>
                <a:ext uri="{FF2B5EF4-FFF2-40B4-BE49-F238E27FC236}">
                  <a16:creationId xmlns:a16="http://schemas.microsoft.com/office/drawing/2014/main" id="{55D7787A-2904-78B8-21C6-89DFB3A3CE0E}"/>
                </a:ext>
              </a:extLst>
            </p:cNvPr>
            <p:cNvSpPr/>
            <p:nvPr/>
          </p:nvSpPr>
          <p:spPr>
            <a:xfrm>
              <a:off x="10007177" y="4492810"/>
              <a:ext cx="1880022" cy="2536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Codice Postale</a:t>
              </a:r>
            </a:p>
          </p:txBody>
        </p:sp>
        <p:sp>
          <p:nvSpPr>
            <p:cNvPr id="17" name="Rectangle 16">
              <a:extLst>
                <a:ext uri="{FF2B5EF4-FFF2-40B4-BE49-F238E27FC236}">
                  <a16:creationId xmlns:a16="http://schemas.microsoft.com/office/drawing/2014/main" id="{E8C2D2C5-E4E0-F70C-2D49-05491FA86115}"/>
                </a:ext>
              </a:extLst>
            </p:cNvPr>
            <p:cNvSpPr/>
            <p:nvPr/>
          </p:nvSpPr>
          <p:spPr>
            <a:xfrm>
              <a:off x="10007177" y="4846795"/>
              <a:ext cx="1880022" cy="2278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Comune o Città</a:t>
              </a:r>
            </a:p>
          </p:txBody>
        </p:sp>
        <p:sp>
          <p:nvSpPr>
            <p:cNvPr id="18" name="Rectangle 17">
              <a:extLst>
                <a:ext uri="{FF2B5EF4-FFF2-40B4-BE49-F238E27FC236}">
                  <a16:creationId xmlns:a16="http://schemas.microsoft.com/office/drawing/2014/main" id="{DD6A699A-9622-6326-EDC0-BFE115E9CB0F}"/>
                </a:ext>
              </a:extLst>
            </p:cNvPr>
            <p:cNvSpPr/>
            <p:nvPr/>
          </p:nvSpPr>
          <p:spPr>
            <a:xfrm>
              <a:off x="10007177" y="5168148"/>
              <a:ext cx="1880022" cy="2278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Provincia regione o Stato</a:t>
              </a:r>
              <a:endParaRPr lang="it-IT" sz="1400" dirty="0">
                <a:solidFill>
                  <a:schemeClr val="accent1"/>
                </a:solidFill>
              </a:endParaRPr>
            </a:p>
          </p:txBody>
        </p:sp>
        <p:sp>
          <p:nvSpPr>
            <p:cNvPr id="21" name="Rectangle 20">
              <a:extLst>
                <a:ext uri="{FF2B5EF4-FFF2-40B4-BE49-F238E27FC236}">
                  <a16:creationId xmlns:a16="http://schemas.microsoft.com/office/drawing/2014/main" id="{4CE8940C-A5CE-2404-9CB6-5F6CB2C79CC6}"/>
                </a:ext>
              </a:extLst>
            </p:cNvPr>
            <p:cNvSpPr/>
            <p:nvPr/>
          </p:nvSpPr>
          <p:spPr>
            <a:xfrm>
              <a:off x="9987541" y="2112174"/>
              <a:ext cx="1899656" cy="5403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I campi contrassegnati da * sono da considerarsi obbligatori</a:t>
              </a:r>
            </a:p>
          </p:txBody>
        </p:sp>
        <p:sp>
          <p:nvSpPr>
            <p:cNvPr id="23" name="Rectangle 22">
              <a:extLst>
                <a:ext uri="{FF2B5EF4-FFF2-40B4-BE49-F238E27FC236}">
                  <a16:creationId xmlns:a16="http://schemas.microsoft.com/office/drawing/2014/main" id="{1341ACAB-4D22-658B-4A06-99BE4A3C1C47}"/>
                </a:ext>
              </a:extLst>
            </p:cNvPr>
            <p:cNvSpPr/>
            <p:nvPr/>
          </p:nvSpPr>
          <p:spPr>
            <a:xfrm>
              <a:off x="10007175" y="4151347"/>
              <a:ext cx="1880024" cy="2830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Riga 2 Indirizzo Fornitore</a:t>
              </a:r>
              <a:endParaRPr lang="it-IT" sz="1400" dirty="0">
                <a:solidFill>
                  <a:schemeClr val="accent1"/>
                </a:solidFill>
              </a:endParaRPr>
            </a:p>
          </p:txBody>
        </p:sp>
        <p:sp>
          <p:nvSpPr>
            <p:cNvPr id="28" name="Arrow: Right 27">
              <a:extLst>
                <a:ext uri="{FF2B5EF4-FFF2-40B4-BE49-F238E27FC236}">
                  <a16:creationId xmlns:a16="http://schemas.microsoft.com/office/drawing/2014/main" id="{D43DE27C-9C2B-8C4C-8675-156D49DE5FE0}"/>
                </a:ext>
              </a:extLst>
            </p:cNvPr>
            <p:cNvSpPr/>
            <p:nvPr/>
          </p:nvSpPr>
          <p:spPr>
            <a:xfrm>
              <a:off x="9308812" y="3138882"/>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rrow: Right 28">
              <a:extLst>
                <a:ext uri="{FF2B5EF4-FFF2-40B4-BE49-F238E27FC236}">
                  <a16:creationId xmlns:a16="http://schemas.microsoft.com/office/drawing/2014/main" id="{6685755C-1C6F-87B6-5ED2-854DBB03108E}"/>
                </a:ext>
              </a:extLst>
            </p:cNvPr>
            <p:cNvSpPr/>
            <p:nvPr/>
          </p:nvSpPr>
          <p:spPr>
            <a:xfrm>
              <a:off x="9308812" y="3512960"/>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rrow: Right 29">
              <a:extLst>
                <a:ext uri="{FF2B5EF4-FFF2-40B4-BE49-F238E27FC236}">
                  <a16:creationId xmlns:a16="http://schemas.microsoft.com/office/drawing/2014/main" id="{F27CF8D1-36D4-9F35-231E-34DAD795EADE}"/>
                </a:ext>
              </a:extLst>
            </p:cNvPr>
            <p:cNvSpPr/>
            <p:nvPr/>
          </p:nvSpPr>
          <p:spPr>
            <a:xfrm>
              <a:off x="9308811" y="3872581"/>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rrow: Right 30">
              <a:extLst>
                <a:ext uri="{FF2B5EF4-FFF2-40B4-BE49-F238E27FC236}">
                  <a16:creationId xmlns:a16="http://schemas.microsoft.com/office/drawing/2014/main" id="{D129F634-2A6C-D968-79A9-96121C1D5ADA}"/>
                </a:ext>
              </a:extLst>
            </p:cNvPr>
            <p:cNvSpPr/>
            <p:nvPr/>
          </p:nvSpPr>
          <p:spPr>
            <a:xfrm>
              <a:off x="9308810" y="4194460"/>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rrow: Right 31">
              <a:extLst>
                <a:ext uri="{FF2B5EF4-FFF2-40B4-BE49-F238E27FC236}">
                  <a16:creationId xmlns:a16="http://schemas.microsoft.com/office/drawing/2014/main" id="{F9AADF09-8B7C-E3C9-F8B4-CE6A525C86B5}"/>
                </a:ext>
              </a:extLst>
            </p:cNvPr>
            <p:cNvSpPr/>
            <p:nvPr/>
          </p:nvSpPr>
          <p:spPr>
            <a:xfrm>
              <a:off x="9308809" y="4525013"/>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rrow: Right 32">
              <a:extLst>
                <a:ext uri="{FF2B5EF4-FFF2-40B4-BE49-F238E27FC236}">
                  <a16:creationId xmlns:a16="http://schemas.microsoft.com/office/drawing/2014/main" id="{9D1164FB-A197-F604-21A3-9A822D6A2A41}"/>
                </a:ext>
              </a:extLst>
            </p:cNvPr>
            <p:cNvSpPr/>
            <p:nvPr/>
          </p:nvSpPr>
          <p:spPr>
            <a:xfrm>
              <a:off x="9308808" y="4855566"/>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rrow: Right 33">
              <a:extLst>
                <a:ext uri="{FF2B5EF4-FFF2-40B4-BE49-F238E27FC236}">
                  <a16:creationId xmlns:a16="http://schemas.microsoft.com/office/drawing/2014/main" id="{5834EB8B-BA5B-6924-81D4-70F2B2C76178}"/>
                </a:ext>
              </a:extLst>
            </p:cNvPr>
            <p:cNvSpPr/>
            <p:nvPr/>
          </p:nvSpPr>
          <p:spPr>
            <a:xfrm>
              <a:off x="9308808" y="5197200"/>
              <a:ext cx="538159"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07901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CC57F831-B97C-3480-116E-3AA287ABE359}"/>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A seguire dovranno essere inserite invece le informazioni relative all’amministratore dell’account e si procederà dunque alla finalizzazione dell’iscrizione.</a:t>
            </a:r>
            <a:endParaRPr lang="it-IT" sz="1600" dirty="0">
              <a:effectLst/>
              <a:latin typeface="Calibri" panose="020F050202020403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4663739D-9B9D-F4CC-BCC1-EB2636FA9990}"/>
              </a:ext>
            </a:extLst>
          </p:cNvPr>
          <p:cNvGrpSpPr/>
          <p:nvPr/>
        </p:nvGrpSpPr>
        <p:grpSpPr>
          <a:xfrm>
            <a:off x="547891" y="1636399"/>
            <a:ext cx="11299657" cy="4320660"/>
            <a:chOff x="628547" y="1543308"/>
            <a:chExt cx="11299657" cy="4320660"/>
          </a:xfrm>
        </p:grpSpPr>
        <p:pic>
          <p:nvPicPr>
            <p:cNvPr id="7" name="Picture 6">
              <a:extLst>
                <a:ext uri="{FF2B5EF4-FFF2-40B4-BE49-F238E27FC236}">
                  <a16:creationId xmlns:a16="http://schemas.microsoft.com/office/drawing/2014/main" id="{8276F5E2-4980-6CE2-6684-29838933C350}"/>
                </a:ext>
              </a:extLst>
            </p:cNvPr>
            <p:cNvPicPr>
              <a:picLocks noChangeAspect="1"/>
            </p:cNvPicPr>
            <p:nvPr/>
          </p:nvPicPr>
          <p:blipFill rotWithShape="1">
            <a:blip r:embed="rId2"/>
            <a:srcRect l="42867" t="31267" r="34368" b="22098"/>
            <a:stretch/>
          </p:blipFill>
          <p:spPr>
            <a:xfrm>
              <a:off x="3224539" y="1543308"/>
              <a:ext cx="3374561" cy="4320660"/>
            </a:xfrm>
            <a:prstGeom prst="rect">
              <a:avLst/>
            </a:prstGeom>
          </p:spPr>
        </p:pic>
        <p:cxnSp>
          <p:nvCxnSpPr>
            <p:cNvPr id="50" name="Connector: Curved 49">
              <a:extLst>
                <a:ext uri="{FF2B5EF4-FFF2-40B4-BE49-F238E27FC236}">
                  <a16:creationId xmlns:a16="http://schemas.microsoft.com/office/drawing/2014/main" id="{BA43CFD6-8977-7EBA-403E-D862AAA3F01C}"/>
                </a:ext>
              </a:extLst>
            </p:cNvPr>
            <p:cNvCxnSpPr>
              <a:cxnSpLocks/>
            </p:cNvCxnSpPr>
            <p:nvPr/>
          </p:nvCxnSpPr>
          <p:spPr>
            <a:xfrm>
              <a:off x="2663619" y="4308258"/>
              <a:ext cx="1061049" cy="8236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4F74DB42-F787-B8EC-E994-F883E32005AB}"/>
                </a:ext>
              </a:extLst>
            </p:cNvPr>
            <p:cNvSpPr/>
            <p:nvPr/>
          </p:nvSpPr>
          <p:spPr>
            <a:xfrm>
              <a:off x="6736453" y="2142813"/>
              <a:ext cx="847133" cy="183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a:extLst>
                <a:ext uri="{FF2B5EF4-FFF2-40B4-BE49-F238E27FC236}">
                  <a16:creationId xmlns:a16="http://schemas.microsoft.com/office/drawing/2014/main" id="{8F575DD4-212D-B0D2-5AF5-669FA84A4101}"/>
                </a:ext>
              </a:extLst>
            </p:cNvPr>
            <p:cNvSpPr/>
            <p:nvPr/>
          </p:nvSpPr>
          <p:spPr>
            <a:xfrm>
              <a:off x="7782028" y="2112996"/>
              <a:ext cx="4146175" cy="2369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Nome e Cognome dell’amministratore dell’account</a:t>
              </a:r>
            </a:p>
          </p:txBody>
        </p:sp>
        <p:sp>
          <p:nvSpPr>
            <p:cNvPr id="33" name="Rectangle 32">
              <a:extLst>
                <a:ext uri="{FF2B5EF4-FFF2-40B4-BE49-F238E27FC236}">
                  <a16:creationId xmlns:a16="http://schemas.microsoft.com/office/drawing/2014/main" id="{E12E4D3F-C089-D40B-3918-BA2176239A45}"/>
                </a:ext>
              </a:extLst>
            </p:cNvPr>
            <p:cNvSpPr/>
            <p:nvPr/>
          </p:nvSpPr>
          <p:spPr>
            <a:xfrm>
              <a:off x="7782028" y="3084586"/>
              <a:ext cx="4146176" cy="2369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Impostazione di una password per l’account (inserirla 2 volte)</a:t>
              </a:r>
            </a:p>
          </p:txBody>
        </p:sp>
        <p:sp>
          <p:nvSpPr>
            <p:cNvPr id="34" name="Rectangle 33">
              <a:extLst>
                <a:ext uri="{FF2B5EF4-FFF2-40B4-BE49-F238E27FC236}">
                  <a16:creationId xmlns:a16="http://schemas.microsoft.com/office/drawing/2014/main" id="{B0332BD6-5053-BDBC-170C-CE20522D9F90}"/>
                </a:ext>
              </a:extLst>
            </p:cNvPr>
            <p:cNvSpPr/>
            <p:nvPr/>
          </p:nvSpPr>
          <p:spPr>
            <a:xfrm>
              <a:off x="7782028" y="2475436"/>
              <a:ext cx="4146175" cy="2369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Email dell’amministratore dell’account</a:t>
              </a:r>
            </a:p>
          </p:txBody>
        </p:sp>
        <p:sp>
          <p:nvSpPr>
            <p:cNvPr id="35" name="Rectangle 34">
              <a:extLst>
                <a:ext uri="{FF2B5EF4-FFF2-40B4-BE49-F238E27FC236}">
                  <a16:creationId xmlns:a16="http://schemas.microsoft.com/office/drawing/2014/main" id="{52F49CC0-4CDB-DC53-6B63-B41E349CA9CF}"/>
                </a:ext>
              </a:extLst>
            </p:cNvPr>
            <p:cNvSpPr/>
            <p:nvPr/>
          </p:nvSpPr>
          <p:spPr>
            <a:xfrm>
              <a:off x="7782028" y="3520811"/>
              <a:ext cx="4146175" cy="2369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Selezionare dal menù a tendina il proprio ruolo aziendale</a:t>
              </a:r>
            </a:p>
          </p:txBody>
        </p:sp>
        <p:sp>
          <p:nvSpPr>
            <p:cNvPr id="37" name="Rectangle 36">
              <a:extLst>
                <a:ext uri="{FF2B5EF4-FFF2-40B4-BE49-F238E27FC236}">
                  <a16:creationId xmlns:a16="http://schemas.microsoft.com/office/drawing/2014/main" id="{752B3361-860A-1DFE-4BC8-A10A991CE068}"/>
                </a:ext>
              </a:extLst>
            </p:cNvPr>
            <p:cNvSpPr/>
            <p:nvPr/>
          </p:nvSpPr>
          <p:spPr>
            <a:xfrm>
              <a:off x="628547" y="3607763"/>
              <a:ext cx="1909127" cy="98662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solidFill>
                </a:rPr>
                <a:t>Apporre i flag sui campi indicati e selezionare «Crea account»</a:t>
              </a:r>
            </a:p>
          </p:txBody>
        </p:sp>
        <p:cxnSp>
          <p:nvCxnSpPr>
            <p:cNvPr id="40" name="Connector: Curved 39">
              <a:extLst>
                <a:ext uri="{FF2B5EF4-FFF2-40B4-BE49-F238E27FC236}">
                  <a16:creationId xmlns:a16="http://schemas.microsoft.com/office/drawing/2014/main" id="{DC9C966E-FB4D-71BA-1C3B-29B1A7E1D410}"/>
                </a:ext>
              </a:extLst>
            </p:cNvPr>
            <p:cNvCxnSpPr>
              <a:cxnSpLocks/>
            </p:cNvCxnSpPr>
            <p:nvPr/>
          </p:nvCxnSpPr>
          <p:spPr>
            <a:xfrm flipV="1">
              <a:off x="2663619" y="3925821"/>
              <a:ext cx="1061049" cy="2530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BEFF4CDE-2211-17D2-468A-F3250AC24E9E}"/>
                </a:ext>
              </a:extLst>
            </p:cNvPr>
            <p:cNvCxnSpPr>
              <a:cxnSpLocks/>
            </p:cNvCxnSpPr>
            <p:nvPr/>
          </p:nvCxnSpPr>
          <p:spPr>
            <a:xfrm flipV="1">
              <a:off x="2663619" y="4101074"/>
              <a:ext cx="1061049" cy="13817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Title 2">
            <a:extLst>
              <a:ext uri="{FF2B5EF4-FFF2-40B4-BE49-F238E27FC236}">
                <a16:creationId xmlns:a16="http://schemas.microsoft.com/office/drawing/2014/main" id="{EA8F154A-D92C-C1FD-B02B-3734DE792C55}"/>
              </a:ext>
            </a:extLst>
          </p:cNvPr>
          <p:cNvSpPr txBox="1">
            <a:spLocks/>
          </p:cNvSpPr>
          <p:nvPr/>
        </p:nvSpPr>
        <p:spPr>
          <a:xfrm>
            <a:off x="758524" y="273003"/>
            <a:ext cx="10878393" cy="549275"/>
          </a:xfrm>
          <a:prstGeom prst="rect">
            <a:avLst/>
          </a:prstGeom>
        </p:spPr>
        <p:txBody>
          <a:bodyPr vert="horz" wrap="square" lIns="0" tIns="0" rIns="0" bIns="0" rtlCol="0" anchor="ctr" anchorCtr="0">
            <a:noAutofit/>
          </a:bodyPr>
          <a:lstStyle>
            <a:lvl1pPr algn="r" defTabSz="664999" rtl="0" eaLnBrk="1" latinLnBrk="0" hangingPunct="1">
              <a:lnSpc>
                <a:spcPct val="100000"/>
              </a:lnSpc>
              <a:spcBef>
                <a:spcPts val="289"/>
              </a:spcBef>
              <a:buNone/>
              <a:defRPr sz="2722" kern="1200" cap="none" baseline="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it-IT" sz="2400" b="1" spc="300" dirty="0">
                <a:solidFill>
                  <a:srgbClr val="44546A"/>
                </a:solidFill>
                <a:latin typeface="+mn-lt"/>
                <a:cs typeface="+mj-cs"/>
              </a:rPr>
              <a:t>Iscrizione a SAP Business Network 3/4</a:t>
            </a:r>
          </a:p>
        </p:txBody>
      </p:sp>
      <p:sp>
        <p:nvSpPr>
          <p:cNvPr id="3" name="Arrow: Right 2">
            <a:extLst>
              <a:ext uri="{FF2B5EF4-FFF2-40B4-BE49-F238E27FC236}">
                <a16:creationId xmlns:a16="http://schemas.microsoft.com/office/drawing/2014/main" id="{2BCCBDB7-93DE-0ABF-E0C1-53E9FD069E6C}"/>
              </a:ext>
            </a:extLst>
          </p:cNvPr>
          <p:cNvSpPr/>
          <p:nvPr/>
        </p:nvSpPr>
        <p:spPr>
          <a:xfrm>
            <a:off x="6671098" y="2619065"/>
            <a:ext cx="847133" cy="183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rrow: Right 4">
            <a:extLst>
              <a:ext uri="{FF2B5EF4-FFF2-40B4-BE49-F238E27FC236}">
                <a16:creationId xmlns:a16="http://schemas.microsoft.com/office/drawing/2014/main" id="{0EADF29B-431A-9607-6318-BA6BCCEEBED5}"/>
              </a:ext>
            </a:extLst>
          </p:cNvPr>
          <p:cNvSpPr/>
          <p:nvPr/>
        </p:nvSpPr>
        <p:spPr>
          <a:xfrm>
            <a:off x="6671098" y="3137977"/>
            <a:ext cx="847133" cy="183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row: Right 5">
            <a:extLst>
              <a:ext uri="{FF2B5EF4-FFF2-40B4-BE49-F238E27FC236}">
                <a16:creationId xmlns:a16="http://schemas.microsoft.com/office/drawing/2014/main" id="{44474548-C3D2-2538-0D5B-B931673F549D}"/>
              </a:ext>
            </a:extLst>
          </p:cNvPr>
          <p:cNvSpPr/>
          <p:nvPr/>
        </p:nvSpPr>
        <p:spPr>
          <a:xfrm>
            <a:off x="6671097" y="3574202"/>
            <a:ext cx="847133" cy="183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8933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Iscrizione a SAP Business Network 4/4</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E8BC22E0-6A66-C94A-A753-8BD97A8E67F0}"/>
              </a:ext>
            </a:extLst>
          </p:cNvPr>
          <p:cNvSpPr/>
          <p:nvPr/>
        </p:nvSpPr>
        <p:spPr>
          <a:xfrm>
            <a:off x="263798" y="994032"/>
            <a:ext cx="11557302" cy="1099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Se si è invece in possesso di un account esistente, basterà eseguire l’accesso mediante apposita funzionalità.</a:t>
            </a:r>
          </a:p>
          <a:p>
            <a:r>
              <a:rPr lang="it-IT" sz="1400" dirty="0">
                <a:solidFill>
                  <a:srgbClr val="222268"/>
                </a:solidFill>
                <a:latin typeface="Calibri" panose="020F0502020204030204" pitchFamily="34" charset="0"/>
                <a:ea typeface="Calibri" panose="020F0502020204030204" pitchFamily="34" charset="0"/>
              </a:rPr>
              <a:t>L’ordine interattivo ricevuto sarà quindi visualizzabile sul proprio account (questo avverrà sia per le nuove registrazione che per accesso con account esistente) e sarà così possibile verificare l’ordine di acquisto ricevuto con mail iniziale.</a:t>
            </a: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800" dirty="0">
              <a:effectLst/>
              <a:latin typeface="Calibri" panose="020F0502020204030204" pitchFamily="34" charset="0"/>
              <a:ea typeface="Calibri" panose="020F0502020204030204" pitchFamily="34" charset="0"/>
            </a:endParaRPr>
          </a:p>
        </p:txBody>
      </p:sp>
      <p:grpSp>
        <p:nvGrpSpPr>
          <p:cNvPr id="16" name="Group 15">
            <a:extLst>
              <a:ext uri="{FF2B5EF4-FFF2-40B4-BE49-F238E27FC236}">
                <a16:creationId xmlns:a16="http://schemas.microsoft.com/office/drawing/2014/main" id="{647D1AA3-1105-FB14-8E88-738CAD8B71A9}"/>
              </a:ext>
            </a:extLst>
          </p:cNvPr>
          <p:cNvGrpSpPr/>
          <p:nvPr/>
        </p:nvGrpSpPr>
        <p:grpSpPr>
          <a:xfrm>
            <a:off x="355889" y="2573640"/>
            <a:ext cx="11373119" cy="2831457"/>
            <a:chOff x="263798" y="2056055"/>
            <a:chExt cx="11373119" cy="2831457"/>
          </a:xfrm>
        </p:grpSpPr>
        <p:pic>
          <p:nvPicPr>
            <p:cNvPr id="15" name="Picture 14">
              <a:extLst>
                <a:ext uri="{FF2B5EF4-FFF2-40B4-BE49-F238E27FC236}">
                  <a16:creationId xmlns:a16="http://schemas.microsoft.com/office/drawing/2014/main" id="{B43C2581-E542-FD2C-B948-3F1FF0F215B0}"/>
                </a:ext>
              </a:extLst>
            </p:cNvPr>
            <p:cNvPicPr>
              <a:picLocks noChangeAspect="1"/>
            </p:cNvPicPr>
            <p:nvPr/>
          </p:nvPicPr>
          <p:blipFill rotWithShape="1">
            <a:blip r:embed="rId3"/>
            <a:srcRect l="6456" r="13721"/>
            <a:stretch/>
          </p:blipFill>
          <p:spPr>
            <a:xfrm>
              <a:off x="263798" y="2249698"/>
              <a:ext cx="2375885" cy="1709827"/>
            </a:xfrm>
            <a:prstGeom prst="rect">
              <a:avLst/>
            </a:prstGeom>
          </p:spPr>
        </p:pic>
        <p:pic>
          <p:nvPicPr>
            <p:cNvPr id="6" name="Picture 5">
              <a:extLst>
                <a:ext uri="{FF2B5EF4-FFF2-40B4-BE49-F238E27FC236}">
                  <a16:creationId xmlns:a16="http://schemas.microsoft.com/office/drawing/2014/main" id="{F6DAAC3F-9FD8-8BE0-42A8-298A6A3E821B}"/>
                </a:ext>
              </a:extLst>
            </p:cNvPr>
            <p:cNvPicPr>
              <a:picLocks noChangeAspect="1"/>
            </p:cNvPicPr>
            <p:nvPr/>
          </p:nvPicPr>
          <p:blipFill rotWithShape="1">
            <a:blip r:embed="rId4"/>
            <a:srcRect l="21276" r="22910" b="23694"/>
            <a:stretch/>
          </p:blipFill>
          <p:spPr>
            <a:xfrm>
              <a:off x="2849354" y="2056055"/>
              <a:ext cx="2902153" cy="2414705"/>
            </a:xfrm>
            <a:prstGeom prst="rect">
              <a:avLst/>
            </a:prstGeom>
          </p:spPr>
        </p:pic>
        <p:sp>
          <p:nvSpPr>
            <p:cNvPr id="9" name="Arrow: Right 8">
              <a:extLst>
                <a:ext uri="{FF2B5EF4-FFF2-40B4-BE49-F238E27FC236}">
                  <a16:creationId xmlns:a16="http://schemas.microsoft.com/office/drawing/2014/main" id="{9316123A-5395-577E-DFC9-23340E13EA2F}"/>
                </a:ext>
              </a:extLst>
            </p:cNvPr>
            <p:cNvSpPr/>
            <p:nvPr/>
          </p:nvSpPr>
          <p:spPr>
            <a:xfrm>
              <a:off x="2639683" y="2900598"/>
              <a:ext cx="442954" cy="20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DC4CD2A6-EEE6-86AE-FA30-25F79F43B398}"/>
                </a:ext>
              </a:extLst>
            </p:cNvPr>
            <p:cNvPicPr>
              <a:picLocks noChangeAspect="1"/>
            </p:cNvPicPr>
            <p:nvPr/>
          </p:nvPicPr>
          <p:blipFill rotWithShape="1">
            <a:blip r:embed="rId5"/>
            <a:srcRect l="15199" t="26667" r="17819" b="14494"/>
            <a:stretch/>
          </p:blipFill>
          <p:spPr>
            <a:xfrm>
              <a:off x="6547333" y="2093206"/>
              <a:ext cx="5089584" cy="2794306"/>
            </a:xfrm>
            <a:prstGeom prst="rect">
              <a:avLst/>
            </a:prstGeom>
          </p:spPr>
        </p:pic>
        <p:sp>
          <p:nvSpPr>
            <p:cNvPr id="13" name="Arrow: Right 12">
              <a:extLst>
                <a:ext uri="{FF2B5EF4-FFF2-40B4-BE49-F238E27FC236}">
                  <a16:creationId xmlns:a16="http://schemas.microsoft.com/office/drawing/2014/main" id="{A53E4571-DD94-8B97-026C-18F1272AF013}"/>
                </a:ext>
              </a:extLst>
            </p:cNvPr>
            <p:cNvSpPr/>
            <p:nvPr/>
          </p:nvSpPr>
          <p:spPr>
            <a:xfrm>
              <a:off x="5933390" y="2900597"/>
              <a:ext cx="442954" cy="20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Rectangle 3">
            <a:extLst>
              <a:ext uri="{FF2B5EF4-FFF2-40B4-BE49-F238E27FC236}">
                <a16:creationId xmlns:a16="http://schemas.microsoft.com/office/drawing/2014/main" id="{E930D845-8544-B111-378F-E008713893C2}"/>
              </a:ext>
            </a:extLst>
          </p:cNvPr>
          <p:cNvSpPr/>
          <p:nvPr/>
        </p:nvSpPr>
        <p:spPr>
          <a:xfrm>
            <a:off x="317349" y="5504142"/>
            <a:ext cx="11411659" cy="772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La procedura per l’iscrizione al SAP Business Network può essere consultata anche tramite link di seguito indicato: </a:t>
            </a:r>
          </a:p>
          <a:p>
            <a:r>
              <a:rPr lang="it-IT" sz="1400" b="1" dirty="0">
                <a:solidFill>
                  <a:srgbClr val="222268"/>
                </a:solidFill>
                <a:latin typeface="Calibri" panose="020F0502020204030204" pitchFamily="34" charset="0"/>
                <a:ea typeface="Calibri" panose="020F0502020204030204" pitchFamily="34" charset="0"/>
              </a:rPr>
              <a:t>https://sapvideoa35699dc5.hana.ondemand.com/?entry_id=1_yndo90c2   </a:t>
            </a: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effectLst/>
              <a:latin typeface="Calibri" panose="020F0502020204030204" pitchFamily="34" charset="0"/>
              <a:ea typeface="Calibri" panose="020F0502020204030204" pitchFamily="34" charset="0"/>
            </a:endParaRPr>
          </a:p>
          <a:p>
            <a:endParaRPr lang="it-IT" sz="1400" dirty="0">
              <a:solidFill>
                <a:srgbClr val="222268"/>
              </a:solidFill>
              <a:latin typeface="Calibri" panose="020F0502020204030204" pitchFamily="34" charset="0"/>
              <a:ea typeface="Calibri" panose="020F0502020204030204" pitchFamily="34" charset="0"/>
            </a:endParaRPr>
          </a:p>
          <a:p>
            <a:endParaRPr lang="it-IT"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B3F8487A-3B73-F20E-4767-AF2C4B98F881}"/>
              </a:ext>
            </a:extLst>
          </p:cNvPr>
          <p:cNvSpPr txBox="1"/>
          <p:nvPr/>
        </p:nvSpPr>
        <p:spPr>
          <a:xfrm>
            <a:off x="462992" y="3737866"/>
            <a:ext cx="1834191" cy="216000"/>
          </a:xfrm>
          <a:prstGeom prst="rect">
            <a:avLst/>
          </a:prstGeom>
          <a:noFill/>
          <a:ln w="28575">
            <a:solidFill>
              <a:srgbClr val="002060"/>
            </a:solidFill>
          </a:ln>
        </p:spPr>
        <p:txBody>
          <a:bodyPr wrap="square" rtlCol="0">
            <a:spAutoFit/>
          </a:bodyPr>
          <a:lstStyle/>
          <a:p>
            <a:pPr algn="just"/>
            <a:r>
              <a:rPr lang="en-US" sz="1200" dirty="0">
                <a:solidFill>
                  <a:srgbClr val="0070C0"/>
                </a:solidFill>
              </a:rPr>
              <a:t>  </a:t>
            </a:r>
          </a:p>
          <a:p>
            <a:pPr algn="just"/>
            <a:endParaRPr lang="en-US" sz="1200" dirty="0">
              <a:solidFill>
                <a:srgbClr val="0070C0"/>
              </a:solidFill>
            </a:endParaRPr>
          </a:p>
        </p:txBody>
      </p:sp>
    </p:spTree>
    <p:extLst>
      <p:ext uri="{BB962C8B-B14F-4D97-AF65-F5344CB8AC3E}">
        <p14:creationId xmlns:p14="http://schemas.microsoft.com/office/powerpoint/2010/main" val="16764227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Visualizzazione ordini1/2</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821811" cy="9164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endParaRPr lang="it-IT" sz="1400" dirty="0">
              <a:solidFill>
                <a:srgbClr val="222268"/>
              </a:solidFill>
              <a:latin typeface="Calibri" panose="020F0502020204030204" pitchFamily="34" charset="0"/>
              <a:ea typeface="Calibri" panose="020F0502020204030204" pitchFamily="34" charset="0"/>
            </a:endParaRPr>
          </a:p>
          <a:p>
            <a:r>
              <a:rPr lang="it-IT" sz="1400" dirty="0">
                <a:solidFill>
                  <a:srgbClr val="222268"/>
                </a:solidFill>
                <a:latin typeface="Calibri" panose="020F0502020204030204" pitchFamily="34" charset="0"/>
                <a:ea typeface="Calibri" panose="020F0502020204030204" pitchFamily="34" charset="0"/>
              </a:rPr>
              <a:t>L’utente registrato lato fornitore potrà fare accesso alla sua pagina personale, anche mediante apposito link  </a:t>
            </a:r>
            <a:r>
              <a:rPr lang="it-IT" sz="1400" b="1" dirty="0">
                <a:solidFill>
                  <a:srgbClr val="002060"/>
                </a:solidFill>
                <a:latin typeface="Calibri" panose="020F0502020204030204" pitchFamily="34" charset="0"/>
                <a:ea typeface="Calibri" panose="020F0502020204030204" pitchFamily="34" charset="0"/>
              </a:rPr>
              <a:t>https://service.ariba.com/Supplier.aw/109524041/aw?awh=r&amp;awssk=uMoaUMuV&amp;dard=1</a:t>
            </a:r>
            <a:r>
              <a:rPr lang="it-IT" sz="1400" dirty="0">
                <a:solidFill>
                  <a:srgbClr val="222268"/>
                </a:solidFill>
                <a:latin typeface="Calibri" panose="020F0502020204030204" pitchFamily="34" charset="0"/>
                <a:ea typeface="Calibri" panose="020F0502020204030204" pitchFamily="34" charset="0"/>
              </a:rPr>
              <a:t>  così da poter avere una </a:t>
            </a:r>
            <a:r>
              <a:rPr lang="it-IT" sz="1400" dirty="0" err="1">
                <a:solidFill>
                  <a:srgbClr val="222268"/>
                </a:solidFill>
                <a:latin typeface="Calibri" panose="020F0502020204030204" pitchFamily="34" charset="0"/>
                <a:ea typeface="Calibri" panose="020F0502020204030204" pitchFamily="34" charset="0"/>
              </a:rPr>
              <a:t>overview</a:t>
            </a:r>
            <a:r>
              <a:rPr lang="it-IT" sz="1400" dirty="0">
                <a:solidFill>
                  <a:srgbClr val="222268"/>
                </a:solidFill>
                <a:latin typeface="Calibri" panose="020F0502020204030204" pitchFamily="34" charset="0"/>
                <a:ea typeface="Calibri" panose="020F0502020204030204" pitchFamily="34" charset="0"/>
              </a:rPr>
              <a:t> degli ordini già gestiti o da elaborare:</a:t>
            </a:r>
          </a:p>
          <a:p>
            <a:endParaRPr lang="it-IT" sz="1600" dirty="0">
              <a:solidFill>
                <a:srgbClr val="222268"/>
              </a:solidFill>
              <a:latin typeface="Calibri" panose="020F0502020204030204" pitchFamily="34" charset="0"/>
              <a:ea typeface="Calibri" panose="020F0502020204030204" pitchFamily="34" charset="0"/>
            </a:endParaRPr>
          </a:p>
          <a:p>
            <a:endParaRPr lang="it-IT" sz="18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CCCA1E60-7A95-A865-1AB1-8F295C56569A}"/>
              </a:ext>
            </a:extLst>
          </p:cNvPr>
          <p:cNvGrpSpPr/>
          <p:nvPr/>
        </p:nvGrpSpPr>
        <p:grpSpPr>
          <a:xfrm>
            <a:off x="1105888" y="2082208"/>
            <a:ext cx="10183663" cy="3715991"/>
            <a:chOff x="1240845" y="1990100"/>
            <a:chExt cx="10183663" cy="3715991"/>
          </a:xfrm>
        </p:grpSpPr>
        <p:pic>
          <p:nvPicPr>
            <p:cNvPr id="8" name="Picture 7">
              <a:extLst>
                <a:ext uri="{FF2B5EF4-FFF2-40B4-BE49-F238E27FC236}">
                  <a16:creationId xmlns:a16="http://schemas.microsoft.com/office/drawing/2014/main" id="{DF3680A7-047E-2460-2A07-92A96CC0F526}"/>
                </a:ext>
              </a:extLst>
            </p:cNvPr>
            <p:cNvPicPr>
              <a:picLocks noChangeAspect="1"/>
            </p:cNvPicPr>
            <p:nvPr/>
          </p:nvPicPr>
          <p:blipFill rotWithShape="1">
            <a:blip r:embed="rId2"/>
            <a:srcRect t="7127" r="2712"/>
            <a:stretch/>
          </p:blipFill>
          <p:spPr>
            <a:xfrm>
              <a:off x="2346334" y="1990100"/>
              <a:ext cx="7017124" cy="3715991"/>
            </a:xfrm>
            <a:prstGeom prst="rect">
              <a:avLst/>
            </a:prstGeom>
          </p:spPr>
        </p:pic>
        <p:sp>
          <p:nvSpPr>
            <p:cNvPr id="12" name="Rectangle 11">
              <a:extLst>
                <a:ext uri="{FF2B5EF4-FFF2-40B4-BE49-F238E27FC236}">
                  <a16:creationId xmlns:a16="http://schemas.microsoft.com/office/drawing/2014/main" id="{3C27853D-5E6C-19B8-E855-197256F76328}"/>
                </a:ext>
              </a:extLst>
            </p:cNvPr>
            <p:cNvSpPr/>
            <p:nvPr/>
          </p:nvSpPr>
          <p:spPr>
            <a:xfrm>
              <a:off x="3134524" y="3130975"/>
              <a:ext cx="2826587" cy="7313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a:extLst>
                <a:ext uri="{FF2B5EF4-FFF2-40B4-BE49-F238E27FC236}">
                  <a16:creationId xmlns:a16="http://schemas.microsoft.com/office/drawing/2014/main" id="{11C75405-296B-9E65-B802-2DFE15AC7F19}"/>
                </a:ext>
              </a:extLst>
            </p:cNvPr>
            <p:cNvSpPr/>
            <p:nvPr/>
          </p:nvSpPr>
          <p:spPr>
            <a:xfrm>
              <a:off x="5986990" y="4192438"/>
              <a:ext cx="2794700" cy="15136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rrow: Right 13">
              <a:extLst>
                <a:ext uri="{FF2B5EF4-FFF2-40B4-BE49-F238E27FC236}">
                  <a16:creationId xmlns:a16="http://schemas.microsoft.com/office/drawing/2014/main" id="{E6ABEA91-8308-016D-D3D4-60C816773124}"/>
                </a:ext>
              </a:extLst>
            </p:cNvPr>
            <p:cNvSpPr/>
            <p:nvPr/>
          </p:nvSpPr>
          <p:spPr>
            <a:xfrm>
              <a:off x="9220638" y="4261449"/>
              <a:ext cx="465827" cy="15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a:extLst>
                <a:ext uri="{FF2B5EF4-FFF2-40B4-BE49-F238E27FC236}">
                  <a16:creationId xmlns:a16="http://schemas.microsoft.com/office/drawing/2014/main" id="{C188D158-1CCB-21E6-0061-07F70EAAC0D9}"/>
                </a:ext>
              </a:extLst>
            </p:cNvPr>
            <p:cNvSpPr txBox="1"/>
            <p:nvPr/>
          </p:nvSpPr>
          <p:spPr>
            <a:xfrm>
              <a:off x="9647467" y="4192438"/>
              <a:ext cx="1777041" cy="461665"/>
            </a:xfrm>
            <a:prstGeom prst="rect">
              <a:avLst/>
            </a:prstGeom>
            <a:noFill/>
          </p:spPr>
          <p:txBody>
            <a:bodyPr wrap="square" rtlCol="0">
              <a:spAutoFit/>
            </a:bodyPr>
            <a:lstStyle/>
            <a:p>
              <a:pPr algn="ctr"/>
              <a:r>
                <a:rPr lang="it-IT" sz="1200" dirty="0">
                  <a:solidFill>
                    <a:srgbClr val="0070C0"/>
                  </a:solidFill>
                </a:rPr>
                <a:t>Tutti gli ordini del fornitore</a:t>
              </a:r>
            </a:p>
          </p:txBody>
        </p:sp>
        <p:sp>
          <p:nvSpPr>
            <p:cNvPr id="16" name="Rectangle 15">
              <a:extLst>
                <a:ext uri="{FF2B5EF4-FFF2-40B4-BE49-F238E27FC236}">
                  <a16:creationId xmlns:a16="http://schemas.microsoft.com/office/drawing/2014/main" id="{E157F43D-BB54-C38A-7B71-007A2B44CB59}"/>
                </a:ext>
              </a:extLst>
            </p:cNvPr>
            <p:cNvSpPr/>
            <p:nvPr/>
          </p:nvSpPr>
          <p:spPr>
            <a:xfrm>
              <a:off x="9863127" y="4123426"/>
              <a:ext cx="1302590" cy="5306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29" name="TextBox 28">
              <a:extLst>
                <a:ext uri="{FF2B5EF4-FFF2-40B4-BE49-F238E27FC236}">
                  <a16:creationId xmlns:a16="http://schemas.microsoft.com/office/drawing/2014/main" id="{AC4A6937-BD27-4504-2DBF-089A33355C99}"/>
                </a:ext>
              </a:extLst>
            </p:cNvPr>
            <p:cNvSpPr txBox="1"/>
            <p:nvPr/>
          </p:nvSpPr>
          <p:spPr>
            <a:xfrm>
              <a:off x="1240845" y="3180395"/>
              <a:ext cx="1010969" cy="276999"/>
            </a:xfrm>
            <a:prstGeom prst="rect">
              <a:avLst/>
            </a:prstGeom>
            <a:noFill/>
          </p:spPr>
          <p:txBody>
            <a:bodyPr wrap="square" rtlCol="0">
              <a:spAutoFit/>
            </a:bodyPr>
            <a:lstStyle/>
            <a:p>
              <a:r>
                <a:rPr lang="it-IT" sz="1200" dirty="0">
                  <a:solidFill>
                    <a:srgbClr val="0070C0"/>
                  </a:solidFill>
                </a:rPr>
                <a:t>Nuovi Ordini</a:t>
              </a:r>
            </a:p>
          </p:txBody>
        </p:sp>
        <p:sp>
          <p:nvSpPr>
            <p:cNvPr id="30" name="Rectangle 29">
              <a:extLst>
                <a:ext uri="{FF2B5EF4-FFF2-40B4-BE49-F238E27FC236}">
                  <a16:creationId xmlns:a16="http://schemas.microsoft.com/office/drawing/2014/main" id="{C49D682D-156A-1625-5A0B-7D36667AC7AB}"/>
                </a:ext>
              </a:extLst>
            </p:cNvPr>
            <p:cNvSpPr/>
            <p:nvPr/>
          </p:nvSpPr>
          <p:spPr>
            <a:xfrm>
              <a:off x="1277030" y="3203896"/>
              <a:ext cx="940280" cy="2362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7" name="Connector: Elbow 36">
              <a:extLst>
                <a:ext uri="{FF2B5EF4-FFF2-40B4-BE49-F238E27FC236}">
                  <a16:creationId xmlns:a16="http://schemas.microsoft.com/office/drawing/2014/main" id="{CD0370A3-B1A9-0174-9A0B-D3CE553007F1}"/>
                </a:ext>
              </a:extLst>
            </p:cNvPr>
            <p:cNvCxnSpPr>
              <a:cxnSpLocks/>
              <a:stCxn id="29" idx="3"/>
            </p:cNvCxnSpPr>
            <p:nvPr/>
          </p:nvCxnSpPr>
          <p:spPr>
            <a:xfrm>
              <a:off x="2251814" y="3318895"/>
              <a:ext cx="805072" cy="30419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B7A92BE-D4DA-84A2-040F-2953FD20BF11}"/>
                </a:ext>
              </a:extLst>
            </p:cNvPr>
            <p:cNvCxnSpPr>
              <a:cxnSpLocks/>
            </p:cNvCxnSpPr>
            <p:nvPr/>
          </p:nvCxnSpPr>
          <p:spPr>
            <a:xfrm flipV="1">
              <a:off x="2264836" y="3440141"/>
              <a:ext cx="2927977" cy="358841"/>
            </a:xfrm>
            <a:prstGeom prst="bentConnector3">
              <a:avLst>
                <a:gd name="adj1" fmla="val 57366"/>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EDD6EC9-A390-896A-F598-28F5A39D132D}"/>
                </a:ext>
              </a:extLst>
            </p:cNvPr>
            <p:cNvSpPr txBox="1"/>
            <p:nvPr/>
          </p:nvSpPr>
          <p:spPr>
            <a:xfrm>
              <a:off x="1246516" y="3657358"/>
              <a:ext cx="1119710" cy="276999"/>
            </a:xfrm>
            <a:prstGeom prst="rect">
              <a:avLst/>
            </a:prstGeom>
            <a:noFill/>
          </p:spPr>
          <p:txBody>
            <a:bodyPr wrap="square" rtlCol="0">
              <a:spAutoFit/>
            </a:bodyPr>
            <a:lstStyle/>
            <a:p>
              <a:r>
                <a:rPr lang="it-IT" sz="1200" dirty="0">
                  <a:solidFill>
                    <a:srgbClr val="0070C0"/>
                  </a:solidFill>
                </a:rPr>
                <a:t>Tutti gli ordini</a:t>
              </a:r>
            </a:p>
          </p:txBody>
        </p:sp>
        <p:sp>
          <p:nvSpPr>
            <p:cNvPr id="53" name="Rectangle 52">
              <a:extLst>
                <a:ext uri="{FF2B5EF4-FFF2-40B4-BE49-F238E27FC236}">
                  <a16:creationId xmlns:a16="http://schemas.microsoft.com/office/drawing/2014/main" id="{E9E9986B-E97B-A93E-D2D8-845EAC2DECBD}"/>
                </a:ext>
              </a:extLst>
            </p:cNvPr>
            <p:cNvSpPr/>
            <p:nvPr/>
          </p:nvSpPr>
          <p:spPr>
            <a:xfrm>
              <a:off x="1282701" y="3680859"/>
              <a:ext cx="940280" cy="2362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69365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9F96C-5AA5-454D-8DF2-0AE635084C38}"/>
              </a:ext>
            </a:extLst>
          </p:cNvPr>
          <p:cNvSpPr>
            <a:spLocks noGrp="1"/>
          </p:cNvSpPr>
          <p:nvPr>
            <p:ph type="title"/>
          </p:nvPr>
        </p:nvSpPr>
        <p:spPr>
          <a:xfrm>
            <a:off x="758524" y="273003"/>
            <a:ext cx="10878393" cy="549275"/>
          </a:xfrm>
        </p:spPr>
        <p:txBody>
          <a:bodyPr/>
          <a:lstStyle/>
          <a:p>
            <a:r>
              <a:rPr lang="it-IT" sz="2400" b="1" spc="300" dirty="0">
                <a:solidFill>
                  <a:srgbClr val="44546A"/>
                </a:solidFill>
                <a:latin typeface="+mn-lt"/>
                <a:cs typeface="+mj-cs"/>
              </a:rPr>
              <a:t>Visualizzazione ordini 2/2</a:t>
            </a:r>
          </a:p>
        </p:txBody>
      </p:sp>
      <p:sp>
        <p:nvSpPr>
          <p:cNvPr id="118" name="Rectangle 117">
            <a:extLst>
              <a:ext uri="{FF2B5EF4-FFF2-40B4-BE49-F238E27FC236}">
                <a16:creationId xmlns:a16="http://schemas.microsoft.com/office/drawing/2014/main" id="{A70E2143-92BE-4D89-A3F0-4633D3040EB3}"/>
              </a:ext>
            </a:extLst>
          </p:cNvPr>
          <p:cNvSpPr/>
          <p:nvPr/>
        </p:nvSpPr>
        <p:spPr bwMode="auto">
          <a:xfrm>
            <a:off x="1506866" y="7280916"/>
            <a:ext cx="2719165" cy="2362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i="0" u="none" strike="noStrike" cap="none" normalizeH="0" baseline="0">
              <a:ln>
                <a:noFill/>
              </a:ln>
              <a:solidFill>
                <a:srgbClr val="222268"/>
              </a:solidFill>
              <a:effectLst/>
            </a:endParaRPr>
          </a:p>
        </p:txBody>
      </p:sp>
      <p:sp>
        <p:nvSpPr>
          <p:cNvPr id="22" name="Rectangle 21">
            <a:extLst>
              <a:ext uri="{FF2B5EF4-FFF2-40B4-BE49-F238E27FC236}">
                <a16:creationId xmlns:a16="http://schemas.microsoft.com/office/drawing/2014/main" id="{57B8F2A3-5EC2-3218-2EA6-32A6BAE543C2}"/>
              </a:ext>
            </a:extLst>
          </p:cNvPr>
          <p:cNvSpPr/>
          <p:nvPr/>
        </p:nvSpPr>
        <p:spPr>
          <a:xfrm>
            <a:off x="758524" y="600093"/>
            <a:ext cx="11148307" cy="549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400" dirty="0">
              <a:solidFill>
                <a:srgbClr val="222268"/>
              </a:solidFill>
            </a:endParaRPr>
          </a:p>
          <a:p>
            <a:endParaRPr lang="it-IT" sz="18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C10B843-53FB-302B-AB5D-DAF52D85149F}"/>
              </a:ext>
            </a:extLst>
          </p:cNvPr>
          <p:cNvSpPr/>
          <p:nvPr/>
        </p:nvSpPr>
        <p:spPr>
          <a:xfrm>
            <a:off x="263797" y="994032"/>
            <a:ext cx="11928203" cy="1451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0" rIns="144000" bIns="108000" rtlCol="0" anchor="t"/>
          <a:lstStyle/>
          <a:p>
            <a:pPr marL="358775" algn="just" fontAlgn="base">
              <a:lnSpc>
                <a:spcPct val="150000"/>
              </a:lnSpc>
              <a:spcBef>
                <a:spcPct val="0"/>
              </a:spcBef>
              <a:spcAft>
                <a:spcPct val="0"/>
              </a:spcAft>
            </a:pPr>
            <a:endParaRPr lang="it-IT" sz="1200" dirty="0">
              <a:solidFill>
                <a:srgbClr val="222268"/>
              </a:solidFill>
            </a:endParaRPr>
          </a:p>
          <a:p>
            <a:r>
              <a:rPr lang="it-IT" sz="1400" dirty="0">
                <a:solidFill>
                  <a:srgbClr val="222268"/>
                </a:solidFill>
                <a:latin typeface="Calibri" panose="020F0502020204030204" pitchFamily="34" charset="0"/>
                <a:ea typeface="Calibri" panose="020F0502020204030204" pitchFamily="34" charset="0"/>
              </a:rPr>
              <a:t>Si potranno visualizzare gli ordini presenti su SAP Business Network selezionando uno dei link evidenziati e successivamente scegliendo l’ordine desiderato dalla lista proposta:</a:t>
            </a:r>
          </a:p>
          <a:p>
            <a:endParaRPr lang="it-IT" sz="18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24C49AE0-7B20-BFC3-889A-26026D76DB66}"/>
              </a:ext>
            </a:extLst>
          </p:cNvPr>
          <p:cNvGrpSpPr/>
          <p:nvPr/>
        </p:nvGrpSpPr>
        <p:grpSpPr>
          <a:xfrm>
            <a:off x="629780" y="2099926"/>
            <a:ext cx="11405793" cy="3764042"/>
            <a:chOff x="538196" y="2014013"/>
            <a:chExt cx="11405793" cy="3764042"/>
          </a:xfrm>
        </p:grpSpPr>
        <p:pic>
          <p:nvPicPr>
            <p:cNvPr id="10" name="Picture 9">
              <a:extLst>
                <a:ext uri="{FF2B5EF4-FFF2-40B4-BE49-F238E27FC236}">
                  <a16:creationId xmlns:a16="http://schemas.microsoft.com/office/drawing/2014/main" id="{22F45FF0-14FB-E767-590D-41C90C71D219}"/>
                </a:ext>
              </a:extLst>
            </p:cNvPr>
            <p:cNvPicPr>
              <a:picLocks noChangeAspect="1"/>
            </p:cNvPicPr>
            <p:nvPr/>
          </p:nvPicPr>
          <p:blipFill>
            <a:blip r:embed="rId2"/>
            <a:stretch>
              <a:fillRect/>
            </a:stretch>
          </p:blipFill>
          <p:spPr>
            <a:xfrm>
              <a:off x="538196" y="2014013"/>
              <a:ext cx="3545071" cy="3764042"/>
            </a:xfrm>
            <a:prstGeom prst="rect">
              <a:avLst/>
            </a:prstGeom>
          </p:spPr>
        </p:pic>
        <p:sp>
          <p:nvSpPr>
            <p:cNvPr id="8" name="Rectangle 7">
              <a:extLst>
                <a:ext uri="{FF2B5EF4-FFF2-40B4-BE49-F238E27FC236}">
                  <a16:creationId xmlns:a16="http://schemas.microsoft.com/office/drawing/2014/main" id="{F5804D44-B457-3788-8459-CE4CEA57798B}"/>
                </a:ext>
              </a:extLst>
            </p:cNvPr>
            <p:cNvSpPr/>
            <p:nvPr/>
          </p:nvSpPr>
          <p:spPr>
            <a:xfrm>
              <a:off x="1233576" y="3146155"/>
              <a:ext cx="2803869" cy="683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21" name="Arrow: Right 20">
              <a:extLst>
                <a:ext uri="{FF2B5EF4-FFF2-40B4-BE49-F238E27FC236}">
                  <a16:creationId xmlns:a16="http://schemas.microsoft.com/office/drawing/2014/main" id="{D53733A0-8FE7-4F87-A895-FBFF5AF05520}"/>
                </a:ext>
              </a:extLst>
            </p:cNvPr>
            <p:cNvSpPr/>
            <p:nvPr/>
          </p:nvSpPr>
          <p:spPr>
            <a:xfrm rot="2186401">
              <a:off x="4128662" y="5028814"/>
              <a:ext cx="764698" cy="25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 22">
              <a:extLst>
                <a:ext uri="{FF2B5EF4-FFF2-40B4-BE49-F238E27FC236}">
                  <a16:creationId xmlns:a16="http://schemas.microsoft.com/office/drawing/2014/main" id="{D13001C9-2AAB-3147-D5BA-0CE7A6CC058B}"/>
                </a:ext>
              </a:extLst>
            </p:cNvPr>
            <p:cNvSpPr/>
            <p:nvPr/>
          </p:nvSpPr>
          <p:spPr>
            <a:xfrm>
              <a:off x="5544733" y="5175113"/>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2</a:t>
              </a:r>
            </a:p>
          </p:txBody>
        </p:sp>
        <p:sp>
          <p:nvSpPr>
            <p:cNvPr id="25" name="Oval 24">
              <a:extLst>
                <a:ext uri="{FF2B5EF4-FFF2-40B4-BE49-F238E27FC236}">
                  <a16:creationId xmlns:a16="http://schemas.microsoft.com/office/drawing/2014/main" id="{BF950BD3-8F47-7FDE-BEFF-3BDD7539965B}"/>
                </a:ext>
              </a:extLst>
            </p:cNvPr>
            <p:cNvSpPr/>
            <p:nvPr/>
          </p:nvSpPr>
          <p:spPr>
            <a:xfrm>
              <a:off x="4129089" y="3461682"/>
              <a:ext cx="252013" cy="224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1</a:t>
              </a:r>
            </a:p>
          </p:txBody>
        </p:sp>
        <p:pic>
          <p:nvPicPr>
            <p:cNvPr id="14" name="Picture 13">
              <a:extLst>
                <a:ext uri="{FF2B5EF4-FFF2-40B4-BE49-F238E27FC236}">
                  <a16:creationId xmlns:a16="http://schemas.microsoft.com/office/drawing/2014/main" id="{E366FF15-8D1A-E0AE-8717-6795ED6F5D1B}"/>
                </a:ext>
              </a:extLst>
            </p:cNvPr>
            <p:cNvPicPr>
              <a:picLocks noChangeAspect="1"/>
            </p:cNvPicPr>
            <p:nvPr/>
          </p:nvPicPr>
          <p:blipFill>
            <a:blip r:embed="rId3"/>
            <a:stretch>
              <a:fillRect/>
            </a:stretch>
          </p:blipFill>
          <p:spPr>
            <a:xfrm>
              <a:off x="4908254" y="2189591"/>
              <a:ext cx="7035735" cy="3412885"/>
            </a:xfrm>
            <a:prstGeom prst="rect">
              <a:avLst/>
            </a:prstGeom>
          </p:spPr>
        </p:pic>
        <p:sp>
          <p:nvSpPr>
            <p:cNvPr id="26" name="Rectangle 25">
              <a:extLst>
                <a:ext uri="{FF2B5EF4-FFF2-40B4-BE49-F238E27FC236}">
                  <a16:creationId xmlns:a16="http://schemas.microsoft.com/office/drawing/2014/main" id="{46651648-2E0A-9A9A-2B2F-8BF9DD96DCF4}"/>
                </a:ext>
              </a:extLst>
            </p:cNvPr>
            <p:cNvSpPr/>
            <p:nvPr/>
          </p:nvSpPr>
          <p:spPr>
            <a:xfrm>
              <a:off x="5106632" y="5366502"/>
              <a:ext cx="472605" cy="22482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spTree>
    <p:extLst>
      <p:ext uri="{BB962C8B-B14F-4D97-AF65-F5344CB8AC3E}">
        <p14:creationId xmlns:p14="http://schemas.microsoft.com/office/powerpoint/2010/main" val="11078893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eaCorporate">
  <a:themeElements>
    <a:clrScheme name="Acea Corporate">
      <a:dk1>
        <a:srgbClr val="595959"/>
      </a:dk1>
      <a:lt1>
        <a:srgbClr val="FFFFFF"/>
      </a:lt1>
      <a:dk2>
        <a:srgbClr val="00A8B0"/>
      </a:dk2>
      <a:lt2>
        <a:srgbClr val="C6C6C5"/>
      </a:lt2>
      <a:accent1>
        <a:srgbClr val="005CA9"/>
      </a:accent1>
      <a:accent2>
        <a:srgbClr val="AFCB37"/>
      </a:accent2>
      <a:accent3>
        <a:srgbClr val="E8E100"/>
      </a:accent3>
      <a:accent4>
        <a:srgbClr val="006EB7"/>
      </a:accent4>
      <a:accent5>
        <a:srgbClr val="2D934F"/>
      </a:accent5>
      <a:accent6>
        <a:srgbClr val="EC6608"/>
      </a:accent6>
      <a:hlink>
        <a:srgbClr val="E8E100"/>
      </a:hlink>
      <a:folHlink>
        <a:srgbClr val="7D9226"/>
      </a:folHlink>
    </a:clrScheme>
    <a:fontScheme name="Acea">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AceaHolding_Template_PPT.potm" id="{B8818BD4-ABD7-4CEC-A80D-088D669B7CF9}" vid="{7893E6DD-EF90-4331-A33E-04BA1D9FE3E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722C44A08D8B49801941B4996F1110" ma:contentTypeVersion="14" ma:contentTypeDescription="Create a new document." ma:contentTypeScope="" ma:versionID="a02479de512213b4831b16775f9b694d">
  <xsd:schema xmlns:xsd="http://www.w3.org/2001/XMLSchema" xmlns:xs="http://www.w3.org/2001/XMLSchema" xmlns:p="http://schemas.microsoft.com/office/2006/metadata/properties" xmlns:ns2="1ac46a93-1507-4d8d-8d5c-e897d1f9fba7" xmlns:ns3="c7040cb9-7372-49c6-b919-2f5b1308aa04" targetNamespace="http://schemas.microsoft.com/office/2006/metadata/properties" ma:root="true" ma:fieldsID="dd9d2fa379d62f5d933a9b0b89e7f8fa" ns2:_="" ns3:_="">
    <xsd:import namespace="1ac46a93-1507-4d8d-8d5c-e897d1f9fba7"/>
    <xsd:import namespace="c7040cb9-7372-49c6-b919-2f5b1308aa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46a93-1507-4d8d-8d5c-e897d1f9fb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040cb9-7372-49c6-b919-2f5b1308aa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1e164b-569d-477f-ba43-09fdacb995d5}" ma:internalName="TaxCatchAll" ma:showField="CatchAllData" ma:web="c7040cb9-7372-49c6-b919-2f5b1308aa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c46a93-1507-4d8d-8d5c-e897d1f9fba7">
      <Terms xmlns="http://schemas.microsoft.com/office/infopath/2007/PartnerControls"/>
    </lcf76f155ced4ddcb4097134ff3c332f>
    <TaxCatchAll xmlns="c7040cb9-7372-49c6-b919-2f5b1308aa04" xsi:nil="true"/>
  </documentManagement>
</p:properties>
</file>

<file path=customXml/itemProps1.xml><?xml version="1.0" encoding="utf-8"?>
<ds:datastoreItem xmlns:ds="http://schemas.openxmlformats.org/officeDocument/2006/customXml" ds:itemID="{5DB18DAC-F22A-4D2D-A6C1-4A0D06219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46a93-1507-4d8d-8d5c-e897d1f9fba7"/>
    <ds:schemaRef ds:uri="c7040cb9-7372-49c6-b919-2f5b1308a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7B1467-369A-4A3A-9286-FD9F13178BDC}">
  <ds:schemaRefs>
    <ds:schemaRef ds:uri="http://schemas.microsoft.com/sharepoint/v3/contenttype/forms"/>
  </ds:schemaRefs>
</ds:datastoreItem>
</file>

<file path=customXml/itemProps3.xml><?xml version="1.0" encoding="utf-8"?>
<ds:datastoreItem xmlns:ds="http://schemas.openxmlformats.org/officeDocument/2006/customXml" ds:itemID="{87F50D71-2C51-4ECB-BFC9-03EA7FF20FB3}">
  <ds:schemaRefs>
    <ds:schemaRef ds:uri="c7040cb9-7372-49c6-b919-2f5b1308aa0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ac46a93-1507-4d8d-8d5c-e897d1f9fba7"/>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12429</TotalTime>
  <Words>1134</Words>
  <Application>Microsoft Office PowerPoint</Application>
  <PresentationFormat>Widescreen</PresentationFormat>
  <Paragraphs>147</Paragraphs>
  <Slides>15</Slides>
  <Notes>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15</vt:i4>
      </vt:variant>
    </vt:vector>
  </HeadingPairs>
  <TitlesOfParts>
    <vt:vector size="22" baseType="lpstr">
      <vt:lpstr>Arial</vt:lpstr>
      <vt:lpstr>Arial Unicode MS</vt:lpstr>
      <vt:lpstr>Calibri</vt:lpstr>
      <vt:lpstr>Calibri Light</vt:lpstr>
      <vt:lpstr>Gill Sans MT</vt:lpstr>
      <vt:lpstr>Tema di Office</vt:lpstr>
      <vt:lpstr>AceaCorporate</vt:lpstr>
      <vt:lpstr>Presentazione standard di PowerPoint</vt:lpstr>
      <vt:lpstr>Indice</vt:lpstr>
      <vt:lpstr>Introduzione a SAP Business Network</vt:lpstr>
      <vt:lpstr>Iscrizione a SAP Business Network 1/4</vt:lpstr>
      <vt:lpstr>Presentazione standard di PowerPoint</vt:lpstr>
      <vt:lpstr>Presentazione standard di PowerPoint</vt:lpstr>
      <vt:lpstr>Iscrizione a SAP Business Network 4/4</vt:lpstr>
      <vt:lpstr>Visualizzazione ordini1/2</vt:lpstr>
      <vt:lpstr>Visualizzazione ordini 2/2</vt:lpstr>
      <vt:lpstr>Conferma d’ordine e inserimento allegato firmato 1/3</vt:lpstr>
      <vt:lpstr>Conferma d’ordine e inserimento allegato firmato 2/3</vt:lpstr>
      <vt:lpstr>Conferma d’ordine e inserimento allegato firmato 3/3</vt:lpstr>
      <vt:lpstr>Controllo esito validazione firma Conferma d’ordine  </vt:lpstr>
      <vt:lpstr>Presentazione standard di PowerPoint</vt:lpstr>
      <vt:lpstr>Help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Tambone, Francesco</dc:creator>
  <cp:lastModifiedBy>Rustici Fabio</cp:lastModifiedBy>
  <cp:revision>50</cp:revision>
  <dcterms:created xsi:type="dcterms:W3CDTF">2022-02-18T17:10:02Z</dcterms:created>
  <dcterms:modified xsi:type="dcterms:W3CDTF">2024-04-10T10:23:55Z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0x010100C7722C44A08D8B49801941B4996F1110</vt:lpwstr>
  </property>
  <property fmtid="{D5CDD505-2E9C-101B-9397-08002B2CF9AE}" pid="3" name="MediaServiceImageTags">
    <vt:lpwstr/>
  </property>
</Properties>
</file>